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57" r:id="rId5"/>
    <p:sldId id="268" r:id="rId6"/>
    <p:sldId id="266" r:id="rId7"/>
    <p:sldId id="276" r:id="rId8"/>
    <p:sldId id="272" r:id="rId9"/>
    <p:sldId id="274" r:id="rId10"/>
    <p:sldId id="273" r:id="rId11"/>
    <p:sldId id="275" r:id="rId12"/>
    <p:sldId id="269" r:id="rId13"/>
    <p:sldId id="277" r:id="rId14"/>
    <p:sldId id="258" r:id="rId15"/>
    <p:sldId id="265" r:id="rId16"/>
    <p:sldId id="264" r:id="rId17"/>
    <p:sldId id="259" r:id="rId18"/>
    <p:sldId id="261" r:id="rId19"/>
    <p:sldId id="270" r:id="rId20"/>
    <p:sldId id="262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895DD-CD6A-4649-8085-47F5A3926FB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D126E1-47D4-437A-9BCF-E67F4A3F8C40}">
      <dgm:prSet phldrT="[Text]"/>
      <dgm:spPr/>
      <dgm:t>
        <a:bodyPr/>
        <a:lstStyle/>
        <a:p>
          <a:r>
            <a:rPr lang="en-US" b="1" dirty="0" smtClean="0"/>
            <a:t>Design Intervention – Study protocol</a:t>
          </a:r>
          <a:endParaRPr lang="en-US" b="1" dirty="0"/>
        </a:p>
      </dgm:t>
    </dgm:pt>
    <dgm:pt modelId="{E8A1CD11-EA4F-4E1C-81E2-6A9E13D54541}" type="parTrans" cxnId="{5B6EED38-3059-49BF-ABFB-CAD09582C711}">
      <dgm:prSet/>
      <dgm:spPr/>
      <dgm:t>
        <a:bodyPr/>
        <a:lstStyle/>
        <a:p>
          <a:endParaRPr lang="en-US"/>
        </a:p>
      </dgm:t>
    </dgm:pt>
    <dgm:pt modelId="{72B9C426-CDEA-46F4-95E1-3FB8CAF4A0FA}" type="sibTrans" cxnId="{5B6EED38-3059-49BF-ABFB-CAD09582C711}">
      <dgm:prSet/>
      <dgm:spPr/>
      <dgm:t>
        <a:bodyPr/>
        <a:lstStyle/>
        <a:p>
          <a:endParaRPr lang="en-US"/>
        </a:p>
      </dgm:t>
    </dgm:pt>
    <dgm:pt modelId="{7E68C4BC-48AD-426F-BC71-70D857A59A0B}">
      <dgm:prSet phldrT="[Text]" custT="1"/>
      <dgm:spPr/>
      <dgm:t>
        <a:bodyPr/>
        <a:lstStyle/>
        <a:p>
          <a:r>
            <a:rPr lang="en-US" sz="1600" b="1" dirty="0" smtClean="0"/>
            <a:t>By October 2017</a:t>
          </a:r>
          <a:endParaRPr lang="en-US" sz="1600" b="1" dirty="0"/>
        </a:p>
      </dgm:t>
    </dgm:pt>
    <dgm:pt modelId="{49C53330-EE34-4FE7-A48B-9E4464A541F2}" type="parTrans" cxnId="{263A6B90-7489-4CCD-A07F-AE2EFE71A418}">
      <dgm:prSet/>
      <dgm:spPr/>
      <dgm:t>
        <a:bodyPr/>
        <a:lstStyle/>
        <a:p>
          <a:endParaRPr lang="en-US"/>
        </a:p>
      </dgm:t>
    </dgm:pt>
    <dgm:pt modelId="{1A4C0C87-21ED-45B1-8924-D400245A17C3}" type="sibTrans" cxnId="{263A6B90-7489-4CCD-A07F-AE2EFE71A418}">
      <dgm:prSet/>
      <dgm:spPr/>
      <dgm:t>
        <a:bodyPr/>
        <a:lstStyle/>
        <a:p>
          <a:endParaRPr lang="en-US"/>
        </a:p>
      </dgm:t>
    </dgm:pt>
    <dgm:pt modelId="{4A5D5607-DE42-4C2D-B6D6-6D798CA2FCE9}">
      <dgm:prSet phldrT="[Text]"/>
      <dgm:spPr/>
      <dgm:t>
        <a:bodyPr/>
        <a:lstStyle/>
        <a:p>
          <a:r>
            <a:rPr lang="en-US" b="1" dirty="0" smtClean="0"/>
            <a:t>Baseline assessment</a:t>
          </a:r>
          <a:endParaRPr lang="en-US" b="1" dirty="0"/>
        </a:p>
      </dgm:t>
    </dgm:pt>
    <dgm:pt modelId="{143F42C5-0C48-4FF4-8E97-569CFF0B7740}" type="parTrans" cxnId="{A6F7FDB0-2658-4FC2-9DB7-0ED0F63D5341}">
      <dgm:prSet/>
      <dgm:spPr/>
      <dgm:t>
        <a:bodyPr/>
        <a:lstStyle/>
        <a:p>
          <a:endParaRPr lang="en-US"/>
        </a:p>
      </dgm:t>
    </dgm:pt>
    <dgm:pt modelId="{E69AD63D-6076-4292-AC6A-62210232F2DF}" type="sibTrans" cxnId="{A6F7FDB0-2658-4FC2-9DB7-0ED0F63D5341}">
      <dgm:prSet/>
      <dgm:spPr/>
      <dgm:t>
        <a:bodyPr/>
        <a:lstStyle/>
        <a:p>
          <a:endParaRPr lang="en-US"/>
        </a:p>
      </dgm:t>
    </dgm:pt>
    <dgm:pt modelId="{152EF465-FA1D-4757-9667-F3BEFC13C3B0}">
      <dgm:prSet phldrT="[Text]"/>
      <dgm:spPr/>
      <dgm:t>
        <a:bodyPr/>
        <a:lstStyle/>
        <a:p>
          <a:r>
            <a:rPr lang="en-US" b="1" dirty="0" smtClean="0"/>
            <a:t>Develop Digital Health content </a:t>
          </a:r>
          <a:endParaRPr lang="en-US" b="1" dirty="0"/>
        </a:p>
      </dgm:t>
    </dgm:pt>
    <dgm:pt modelId="{EF12537F-854B-42B3-A74A-7D0428B56FAB}" type="parTrans" cxnId="{D0356D0B-3E6E-48A1-8260-C7AD00E45AD0}">
      <dgm:prSet/>
      <dgm:spPr/>
      <dgm:t>
        <a:bodyPr/>
        <a:lstStyle/>
        <a:p>
          <a:endParaRPr lang="en-US"/>
        </a:p>
      </dgm:t>
    </dgm:pt>
    <dgm:pt modelId="{DD34C7C6-F46F-481E-86A3-6CEB1643638C}" type="sibTrans" cxnId="{D0356D0B-3E6E-48A1-8260-C7AD00E45AD0}">
      <dgm:prSet/>
      <dgm:spPr/>
      <dgm:t>
        <a:bodyPr/>
        <a:lstStyle/>
        <a:p>
          <a:endParaRPr lang="en-US"/>
        </a:p>
      </dgm:t>
    </dgm:pt>
    <dgm:pt modelId="{36AD481F-647F-4163-82F6-AC8A92322FBD}">
      <dgm:prSet/>
      <dgm:spPr/>
      <dgm:t>
        <a:bodyPr/>
        <a:lstStyle/>
        <a:p>
          <a:r>
            <a:rPr lang="en-US" b="1" dirty="0" smtClean="0"/>
            <a:t>Implement and monitor Digital Health Content</a:t>
          </a:r>
          <a:endParaRPr lang="en-US" b="1" dirty="0"/>
        </a:p>
      </dgm:t>
    </dgm:pt>
    <dgm:pt modelId="{6D63E71A-6757-46F7-B8B8-538EF767C882}" type="parTrans" cxnId="{CEF93432-22AD-412C-8F60-EBAA6D01EB88}">
      <dgm:prSet/>
      <dgm:spPr/>
      <dgm:t>
        <a:bodyPr/>
        <a:lstStyle/>
        <a:p>
          <a:endParaRPr lang="en-US"/>
        </a:p>
      </dgm:t>
    </dgm:pt>
    <dgm:pt modelId="{52665AE1-08F1-4831-9B35-33E565E80F21}" type="sibTrans" cxnId="{CEF93432-22AD-412C-8F60-EBAA6D01EB88}">
      <dgm:prSet/>
      <dgm:spPr/>
      <dgm:t>
        <a:bodyPr/>
        <a:lstStyle/>
        <a:p>
          <a:endParaRPr lang="en-US"/>
        </a:p>
      </dgm:t>
    </dgm:pt>
    <dgm:pt modelId="{E3400FFD-9757-48CB-9686-909157460637}">
      <dgm:prSet/>
      <dgm:spPr/>
      <dgm:t>
        <a:bodyPr/>
        <a:lstStyle/>
        <a:p>
          <a:r>
            <a:rPr lang="en-US" b="1" dirty="0" smtClean="0"/>
            <a:t>Evaluate the Intervention</a:t>
          </a:r>
          <a:endParaRPr lang="en-US" b="1" dirty="0"/>
        </a:p>
      </dgm:t>
    </dgm:pt>
    <dgm:pt modelId="{689B2DEA-B852-44A3-9CFE-3F0788CED384}" type="parTrans" cxnId="{1EB5020B-478B-491E-94E2-2A4370DB3852}">
      <dgm:prSet/>
      <dgm:spPr/>
      <dgm:t>
        <a:bodyPr/>
        <a:lstStyle/>
        <a:p>
          <a:endParaRPr lang="en-US"/>
        </a:p>
      </dgm:t>
    </dgm:pt>
    <dgm:pt modelId="{5FA3AA24-26F9-4A95-BCB7-5A66F6045CAF}" type="sibTrans" cxnId="{1EB5020B-478B-491E-94E2-2A4370DB3852}">
      <dgm:prSet/>
      <dgm:spPr/>
      <dgm:t>
        <a:bodyPr/>
        <a:lstStyle/>
        <a:p>
          <a:endParaRPr lang="en-US"/>
        </a:p>
      </dgm:t>
    </dgm:pt>
    <dgm:pt modelId="{D1A998F9-EC75-4C70-A3D4-248DF3D1D157}" type="pres">
      <dgm:prSet presAssocID="{3F3895DD-CD6A-4649-8085-47F5A3926FB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0BF119-4DA4-41F0-AE0E-8E6B5C40B3DC}" type="pres">
      <dgm:prSet presAssocID="{1BD126E1-47D4-437A-9BCF-E67F4A3F8C40}" presName="composite" presStyleCnt="0"/>
      <dgm:spPr/>
    </dgm:pt>
    <dgm:pt modelId="{4735A4E6-8F9E-416B-9204-10B8CB812EAC}" type="pres">
      <dgm:prSet presAssocID="{1BD126E1-47D4-437A-9BCF-E67F4A3F8C40}" presName="bentUpArrow1" presStyleLbl="alignImgPlace1" presStyleIdx="0" presStyleCnt="4"/>
      <dgm:spPr/>
    </dgm:pt>
    <dgm:pt modelId="{E50010C3-B30E-4417-8E65-E69C44D37F00}" type="pres">
      <dgm:prSet presAssocID="{1BD126E1-47D4-437A-9BCF-E67F4A3F8C40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A03E4-01AE-4475-AE1E-C28C8D897340}" type="pres">
      <dgm:prSet presAssocID="{1BD126E1-47D4-437A-9BCF-E67F4A3F8C40}" presName="ChildText" presStyleLbl="revTx" presStyleIdx="0" presStyleCnt="4" custScaleX="267776" custLinFactNeighborX="759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FFF0D-0FA0-413D-904A-3F64A6666776}" type="pres">
      <dgm:prSet presAssocID="{72B9C426-CDEA-46F4-95E1-3FB8CAF4A0FA}" presName="sibTrans" presStyleCnt="0"/>
      <dgm:spPr/>
    </dgm:pt>
    <dgm:pt modelId="{5EC9A00B-6475-476C-9928-C48C6B23D886}" type="pres">
      <dgm:prSet presAssocID="{4A5D5607-DE42-4C2D-B6D6-6D798CA2FCE9}" presName="composite" presStyleCnt="0"/>
      <dgm:spPr/>
    </dgm:pt>
    <dgm:pt modelId="{609B435E-C454-4A1B-80A1-CBC784942963}" type="pres">
      <dgm:prSet presAssocID="{4A5D5607-DE42-4C2D-B6D6-6D798CA2FCE9}" presName="bentUpArrow1" presStyleLbl="alignImgPlace1" presStyleIdx="1" presStyleCnt="4"/>
      <dgm:spPr/>
    </dgm:pt>
    <dgm:pt modelId="{7375AEA8-DF17-4D19-897A-A57F0FD0C533}" type="pres">
      <dgm:prSet presAssocID="{4A5D5607-DE42-4C2D-B6D6-6D798CA2FCE9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43673-8E3D-48FF-8F7D-1929D13673F3}" type="pres">
      <dgm:prSet presAssocID="{4A5D5607-DE42-4C2D-B6D6-6D798CA2FCE9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B8CC3-2706-4896-A908-DF7CED0705CF}" type="pres">
      <dgm:prSet presAssocID="{E69AD63D-6076-4292-AC6A-62210232F2DF}" presName="sibTrans" presStyleCnt="0"/>
      <dgm:spPr/>
    </dgm:pt>
    <dgm:pt modelId="{D2EBF12F-7577-4941-8B4E-A7AE54C1A81E}" type="pres">
      <dgm:prSet presAssocID="{152EF465-FA1D-4757-9667-F3BEFC13C3B0}" presName="composite" presStyleCnt="0"/>
      <dgm:spPr/>
    </dgm:pt>
    <dgm:pt modelId="{95DC1704-9A6E-4225-9FEA-3F626F9353BA}" type="pres">
      <dgm:prSet presAssocID="{152EF465-FA1D-4757-9667-F3BEFC13C3B0}" presName="bentUpArrow1" presStyleLbl="alignImgPlace1" presStyleIdx="2" presStyleCnt="4"/>
      <dgm:spPr/>
    </dgm:pt>
    <dgm:pt modelId="{53F80560-2AD0-47F9-95D4-E2CC6D2E8F36}" type="pres">
      <dgm:prSet presAssocID="{152EF465-FA1D-4757-9667-F3BEFC13C3B0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A8D79-B546-48D8-94F0-0639FAA77168}" type="pres">
      <dgm:prSet presAssocID="{152EF465-FA1D-4757-9667-F3BEFC13C3B0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CFF02-6B97-43ED-8A6D-8CC907D3F2C0}" type="pres">
      <dgm:prSet presAssocID="{DD34C7C6-F46F-481E-86A3-6CEB1643638C}" presName="sibTrans" presStyleCnt="0"/>
      <dgm:spPr/>
    </dgm:pt>
    <dgm:pt modelId="{B7AAEDC7-027D-4740-A49B-099DA08CCCDA}" type="pres">
      <dgm:prSet presAssocID="{36AD481F-647F-4163-82F6-AC8A92322FBD}" presName="composite" presStyleCnt="0"/>
      <dgm:spPr/>
    </dgm:pt>
    <dgm:pt modelId="{37EAE327-0344-4221-9459-41927C8A7B38}" type="pres">
      <dgm:prSet presAssocID="{36AD481F-647F-4163-82F6-AC8A92322FBD}" presName="bentUpArrow1" presStyleLbl="alignImgPlace1" presStyleIdx="3" presStyleCnt="4"/>
      <dgm:spPr/>
    </dgm:pt>
    <dgm:pt modelId="{78C39B89-98E6-47D0-B002-BE0FE03D2B1E}" type="pres">
      <dgm:prSet presAssocID="{36AD481F-647F-4163-82F6-AC8A92322FBD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8B4CE-229E-4931-8523-A93A721571BB}" type="pres">
      <dgm:prSet presAssocID="{36AD481F-647F-4163-82F6-AC8A92322FBD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6FF8085-F52B-4F44-A52E-20EFB0BE83C6}" type="pres">
      <dgm:prSet presAssocID="{52665AE1-08F1-4831-9B35-33E565E80F21}" presName="sibTrans" presStyleCnt="0"/>
      <dgm:spPr/>
    </dgm:pt>
    <dgm:pt modelId="{4C0E9231-5EF7-4AF4-8076-6E77D66A54DD}" type="pres">
      <dgm:prSet presAssocID="{E3400FFD-9757-48CB-9686-909157460637}" presName="composite" presStyleCnt="0"/>
      <dgm:spPr/>
    </dgm:pt>
    <dgm:pt modelId="{89D155C6-AA8D-4DD0-967E-6D2A008465B9}" type="pres">
      <dgm:prSet presAssocID="{E3400FFD-9757-48CB-9686-909157460637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1ABC7-5AAC-491B-A092-7AB1D7D4BD88}" type="presOf" srcId="{152EF465-FA1D-4757-9667-F3BEFC13C3B0}" destId="{53F80560-2AD0-47F9-95D4-E2CC6D2E8F36}" srcOrd="0" destOrd="0" presId="urn:microsoft.com/office/officeart/2005/8/layout/StepDownProcess"/>
    <dgm:cxn modelId="{D0356D0B-3E6E-48A1-8260-C7AD00E45AD0}" srcId="{3F3895DD-CD6A-4649-8085-47F5A3926FB4}" destId="{152EF465-FA1D-4757-9667-F3BEFC13C3B0}" srcOrd="2" destOrd="0" parTransId="{EF12537F-854B-42B3-A74A-7D0428B56FAB}" sibTransId="{DD34C7C6-F46F-481E-86A3-6CEB1643638C}"/>
    <dgm:cxn modelId="{A6F7FDB0-2658-4FC2-9DB7-0ED0F63D5341}" srcId="{3F3895DD-CD6A-4649-8085-47F5A3926FB4}" destId="{4A5D5607-DE42-4C2D-B6D6-6D798CA2FCE9}" srcOrd="1" destOrd="0" parTransId="{143F42C5-0C48-4FF4-8E97-569CFF0B7740}" sibTransId="{E69AD63D-6076-4292-AC6A-62210232F2DF}"/>
    <dgm:cxn modelId="{1EB5020B-478B-491E-94E2-2A4370DB3852}" srcId="{3F3895DD-CD6A-4649-8085-47F5A3926FB4}" destId="{E3400FFD-9757-48CB-9686-909157460637}" srcOrd="4" destOrd="0" parTransId="{689B2DEA-B852-44A3-9CFE-3F0788CED384}" sibTransId="{5FA3AA24-26F9-4A95-BCB7-5A66F6045CAF}"/>
    <dgm:cxn modelId="{57DB876E-1340-4FDC-9F2E-26EC45AB581D}" type="presOf" srcId="{3F3895DD-CD6A-4649-8085-47F5A3926FB4}" destId="{D1A998F9-EC75-4C70-A3D4-248DF3D1D157}" srcOrd="0" destOrd="0" presId="urn:microsoft.com/office/officeart/2005/8/layout/StepDownProcess"/>
    <dgm:cxn modelId="{1926BFC1-493C-406C-A6A0-A2D1515C9889}" type="presOf" srcId="{4A5D5607-DE42-4C2D-B6D6-6D798CA2FCE9}" destId="{7375AEA8-DF17-4D19-897A-A57F0FD0C533}" srcOrd="0" destOrd="0" presId="urn:microsoft.com/office/officeart/2005/8/layout/StepDownProcess"/>
    <dgm:cxn modelId="{CEF93432-22AD-412C-8F60-EBAA6D01EB88}" srcId="{3F3895DD-CD6A-4649-8085-47F5A3926FB4}" destId="{36AD481F-647F-4163-82F6-AC8A92322FBD}" srcOrd="3" destOrd="0" parTransId="{6D63E71A-6757-46F7-B8B8-538EF767C882}" sibTransId="{52665AE1-08F1-4831-9B35-33E565E80F21}"/>
    <dgm:cxn modelId="{5B6EED38-3059-49BF-ABFB-CAD09582C711}" srcId="{3F3895DD-CD6A-4649-8085-47F5A3926FB4}" destId="{1BD126E1-47D4-437A-9BCF-E67F4A3F8C40}" srcOrd="0" destOrd="0" parTransId="{E8A1CD11-EA4F-4E1C-81E2-6A9E13D54541}" sibTransId="{72B9C426-CDEA-46F4-95E1-3FB8CAF4A0FA}"/>
    <dgm:cxn modelId="{EDC30A2C-ABD2-4D02-9E3A-F66A0AB63F8F}" type="presOf" srcId="{7E68C4BC-48AD-426F-BC71-70D857A59A0B}" destId="{F7BA03E4-01AE-4475-AE1E-C28C8D897340}" srcOrd="0" destOrd="0" presId="urn:microsoft.com/office/officeart/2005/8/layout/StepDownProcess"/>
    <dgm:cxn modelId="{263A6B90-7489-4CCD-A07F-AE2EFE71A418}" srcId="{1BD126E1-47D4-437A-9BCF-E67F4A3F8C40}" destId="{7E68C4BC-48AD-426F-BC71-70D857A59A0B}" srcOrd="0" destOrd="0" parTransId="{49C53330-EE34-4FE7-A48B-9E4464A541F2}" sibTransId="{1A4C0C87-21ED-45B1-8924-D400245A17C3}"/>
    <dgm:cxn modelId="{6DEEC3DC-37F5-49E8-8403-3A5075F6956E}" type="presOf" srcId="{1BD126E1-47D4-437A-9BCF-E67F4A3F8C40}" destId="{E50010C3-B30E-4417-8E65-E69C44D37F00}" srcOrd="0" destOrd="0" presId="urn:microsoft.com/office/officeart/2005/8/layout/StepDownProcess"/>
    <dgm:cxn modelId="{1742A1EF-2AF8-4D42-80CF-3E14047B8AFD}" type="presOf" srcId="{E3400FFD-9757-48CB-9686-909157460637}" destId="{89D155C6-AA8D-4DD0-967E-6D2A008465B9}" srcOrd="0" destOrd="0" presId="urn:microsoft.com/office/officeart/2005/8/layout/StepDownProcess"/>
    <dgm:cxn modelId="{477EF982-75C4-4A0C-ACE2-DE865A9705BA}" type="presOf" srcId="{36AD481F-647F-4163-82F6-AC8A92322FBD}" destId="{78C39B89-98E6-47D0-B002-BE0FE03D2B1E}" srcOrd="0" destOrd="0" presId="urn:microsoft.com/office/officeart/2005/8/layout/StepDownProcess"/>
    <dgm:cxn modelId="{C7001A79-0EE5-4846-9BDA-9DEF2D306582}" type="presParOf" srcId="{D1A998F9-EC75-4C70-A3D4-248DF3D1D157}" destId="{8C0BF119-4DA4-41F0-AE0E-8E6B5C40B3DC}" srcOrd="0" destOrd="0" presId="urn:microsoft.com/office/officeart/2005/8/layout/StepDownProcess"/>
    <dgm:cxn modelId="{DF6F193A-8262-40C5-A30B-90032DAA7F48}" type="presParOf" srcId="{8C0BF119-4DA4-41F0-AE0E-8E6B5C40B3DC}" destId="{4735A4E6-8F9E-416B-9204-10B8CB812EAC}" srcOrd="0" destOrd="0" presId="urn:microsoft.com/office/officeart/2005/8/layout/StepDownProcess"/>
    <dgm:cxn modelId="{1CE8DF95-DD1C-44F2-B27F-3299A45BF01B}" type="presParOf" srcId="{8C0BF119-4DA4-41F0-AE0E-8E6B5C40B3DC}" destId="{E50010C3-B30E-4417-8E65-E69C44D37F00}" srcOrd="1" destOrd="0" presId="urn:microsoft.com/office/officeart/2005/8/layout/StepDownProcess"/>
    <dgm:cxn modelId="{75E33308-A222-4E56-85C7-C20CED846B86}" type="presParOf" srcId="{8C0BF119-4DA4-41F0-AE0E-8E6B5C40B3DC}" destId="{F7BA03E4-01AE-4475-AE1E-C28C8D897340}" srcOrd="2" destOrd="0" presId="urn:microsoft.com/office/officeart/2005/8/layout/StepDownProcess"/>
    <dgm:cxn modelId="{5620A344-5EF8-4D56-97EC-4C7CB5018B50}" type="presParOf" srcId="{D1A998F9-EC75-4C70-A3D4-248DF3D1D157}" destId="{B97FFF0D-0FA0-413D-904A-3F64A6666776}" srcOrd="1" destOrd="0" presId="urn:microsoft.com/office/officeart/2005/8/layout/StepDownProcess"/>
    <dgm:cxn modelId="{49644564-4458-4E1C-87E9-3C85F7B5D9D5}" type="presParOf" srcId="{D1A998F9-EC75-4C70-A3D4-248DF3D1D157}" destId="{5EC9A00B-6475-476C-9928-C48C6B23D886}" srcOrd="2" destOrd="0" presId="urn:microsoft.com/office/officeart/2005/8/layout/StepDownProcess"/>
    <dgm:cxn modelId="{7484971C-BE6D-4FC4-8ABF-633AF4175992}" type="presParOf" srcId="{5EC9A00B-6475-476C-9928-C48C6B23D886}" destId="{609B435E-C454-4A1B-80A1-CBC784942963}" srcOrd="0" destOrd="0" presId="urn:microsoft.com/office/officeart/2005/8/layout/StepDownProcess"/>
    <dgm:cxn modelId="{815E942B-CDCA-4B98-A944-4A66B5075D7C}" type="presParOf" srcId="{5EC9A00B-6475-476C-9928-C48C6B23D886}" destId="{7375AEA8-DF17-4D19-897A-A57F0FD0C533}" srcOrd="1" destOrd="0" presId="urn:microsoft.com/office/officeart/2005/8/layout/StepDownProcess"/>
    <dgm:cxn modelId="{DB9A5B88-B057-4972-859C-73370126055B}" type="presParOf" srcId="{5EC9A00B-6475-476C-9928-C48C6B23D886}" destId="{7B343673-8E3D-48FF-8F7D-1929D13673F3}" srcOrd="2" destOrd="0" presId="urn:microsoft.com/office/officeart/2005/8/layout/StepDownProcess"/>
    <dgm:cxn modelId="{E67E90E1-C03E-4523-8CE7-6EDF5B77612F}" type="presParOf" srcId="{D1A998F9-EC75-4C70-A3D4-248DF3D1D157}" destId="{739B8CC3-2706-4896-A908-DF7CED0705CF}" srcOrd="3" destOrd="0" presId="urn:microsoft.com/office/officeart/2005/8/layout/StepDownProcess"/>
    <dgm:cxn modelId="{7B2DB944-41FF-4FA1-8FD0-5572BE3CDFB6}" type="presParOf" srcId="{D1A998F9-EC75-4C70-A3D4-248DF3D1D157}" destId="{D2EBF12F-7577-4941-8B4E-A7AE54C1A81E}" srcOrd="4" destOrd="0" presId="urn:microsoft.com/office/officeart/2005/8/layout/StepDownProcess"/>
    <dgm:cxn modelId="{838545D6-BFD7-4066-92A9-578C7D297B5F}" type="presParOf" srcId="{D2EBF12F-7577-4941-8B4E-A7AE54C1A81E}" destId="{95DC1704-9A6E-4225-9FEA-3F626F9353BA}" srcOrd="0" destOrd="0" presId="urn:microsoft.com/office/officeart/2005/8/layout/StepDownProcess"/>
    <dgm:cxn modelId="{DE778156-94CF-4192-A99B-913750AD35D2}" type="presParOf" srcId="{D2EBF12F-7577-4941-8B4E-A7AE54C1A81E}" destId="{53F80560-2AD0-47F9-95D4-E2CC6D2E8F36}" srcOrd="1" destOrd="0" presId="urn:microsoft.com/office/officeart/2005/8/layout/StepDownProcess"/>
    <dgm:cxn modelId="{A0B60C9D-A8EF-4724-8A86-D820BC7D057A}" type="presParOf" srcId="{D2EBF12F-7577-4941-8B4E-A7AE54C1A81E}" destId="{DACA8D79-B546-48D8-94F0-0639FAA77168}" srcOrd="2" destOrd="0" presId="urn:microsoft.com/office/officeart/2005/8/layout/StepDownProcess"/>
    <dgm:cxn modelId="{8BF78E1E-542C-4D81-9CD4-6DC1DF00B074}" type="presParOf" srcId="{D1A998F9-EC75-4C70-A3D4-248DF3D1D157}" destId="{3A2CFF02-6B97-43ED-8A6D-8CC907D3F2C0}" srcOrd="5" destOrd="0" presId="urn:microsoft.com/office/officeart/2005/8/layout/StepDownProcess"/>
    <dgm:cxn modelId="{59436E43-8D5D-48EE-BD01-874B47B988DE}" type="presParOf" srcId="{D1A998F9-EC75-4C70-A3D4-248DF3D1D157}" destId="{B7AAEDC7-027D-4740-A49B-099DA08CCCDA}" srcOrd="6" destOrd="0" presId="urn:microsoft.com/office/officeart/2005/8/layout/StepDownProcess"/>
    <dgm:cxn modelId="{A848B5E4-E5BD-416D-80D0-D045B601AC77}" type="presParOf" srcId="{B7AAEDC7-027D-4740-A49B-099DA08CCCDA}" destId="{37EAE327-0344-4221-9459-41927C8A7B38}" srcOrd="0" destOrd="0" presId="urn:microsoft.com/office/officeart/2005/8/layout/StepDownProcess"/>
    <dgm:cxn modelId="{A696CB81-EF2D-45CF-BE9E-A381B85A5AFD}" type="presParOf" srcId="{B7AAEDC7-027D-4740-A49B-099DA08CCCDA}" destId="{78C39B89-98E6-47D0-B002-BE0FE03D2B1E}" srcOrd="1" destOrd="0" presId="urn:microsoft.com/office/officeart/2005/8/layout/StepDownProcess"/>
    <dgm:cxn modelId="{1F2C622C-AE59-43E3-ACF7-13588370865C}" type="presParOf" srcId="{B7AAEDC7-027D-4740-A49B-099DA08CCCDA}" destId="{8DE8B4CE-229E-4931-8523-A93A721571BB}" srcOrd="2" destOrd="0" presId="urn:microsoft.com/office/officeart/2005/8/layout/StepDownProcess"/>
    <dgm:cxn modelId="{CA4213B4-A4BF-474C-9874-2A9E51D59EDB}" type="presParOf" srcId="{D1A998F9-EC75-4C70-A3D4-248DF3D1D157}" destId="{06FF8085-F52B-4F44-A52E-20EFB0BE83C6}" srcOrd="7" destOrd="0" presId="urn:microsoft.com/office/officeart/2005/8/layout/StepDownProcess"/>
    <dgm:cxn modelId="{5D061BE5-F56D-4766-BA5F-41AD86C0B35F}" type="presParOf" srcId="{D1A998F9-EC75-4C70-A3D4-248DF3D1D157}" destId="{4C0E9231-5EF7-4AF4-8076-6E77D66A54DD}" srcOrd="8" destOrd="0" presId="urn:microsoft.com/office/officeart/2005/8/layout/StepDownProcess"/>
    <dgm:cxn modelId="{FD145AC9-A95D-42A8-8070-26F59E331F78}" type="presParOf" srcId="{4C0E9231-5EF7-4AF4-8076-6E77D66A54DD}" destId="{89D155C6-AA8D-4DD0-967E-6D2A008465B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5A4E6-8F9E-416B-9204-10B8CB812EAC}">
      <dsp:nvSpPr>
        <dsp:cNvPr id="0" name=""/>
        <dsp:cNvSpPr/>
      </dsp:nvSpPr>
      <dsp:spPr>
        <a:xfrm rot="5400000">
          <a:off x="2366949" y="762875"/>
          <a:ext cx="663918" cy="755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010C3-B30E-4417-8E65-E69C44D37F00}">
      <dsp:nvSpPr>
        <dsp:cNvPr id="0" name=""/>
        <dsp:cNvSpPr/>
      </dsp:nvSpPr>
      <dsp:spPr>
        <a:xfrm>
          <a:off x="2191051" y="26907"/>
          <a:ext cx="1117648" cy="7823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Design Intervention – Study protocol</a:t>
          </a:r>
          <a:endParaRPr lang="en-US" sz="1100" b="1" kern="1200" dirty="0"/>
        </a:p>
      </dsp:txBody>
      <dsp:txXfrm>
        <a:off x="2229247" y="65103"/>
        <a:ext cx="1041256" cy="705925"/>
      </dsp:txXfrm>
    </dsp:sp>
    <dsp:sp modelId="{F7BA03E4-01AE-4475-AE1E-C28C8D897340}">
      <dsp:nvSpPr>
        <dsp:cNvPr id="0" name=""/>
        <dsp:cNvSpPr/>
      </dsp:nvSpPr>
      <dsp:spPr>
        <a:xfrm>
          <a:off x="3244418" y="101519"/>
          <a:ext cx="2176674" cy="63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By October 2017</a:t>
          </a:r>
          <a:endParaRPr lang="en-US" sz="1600" b="1" kern="1200" dirty="0"/>
        </a:p>
      </dsp:txBody>
      <dsp:txXfrm>
        <a:off x="3244418" y="101519"/>
        <a:ext cx="2176674" cy="632303"/>
      </dsp:txXfrm>
    </dsp:sp>
    <dsp:sp modelId="{609B435E-C454-4A1B-80A1-CBC784942963}">
      <dsp:nvSpPr>
        <dsp:cNvPr id="0" name=""/>
        <dsp:cNvSpPr/>
      </dsp:nvSpPr>
      <dsp:spPr>
        <a:xfrm rot="5400000">
          <a:off x="3620911" y="1641676"/>
          <a:ext cx="663918" cy="755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5AEA8-DF17-4D19-897A-A57F0FD0C533}">
      <dsp:nvSpPr>
        <dsp:cNvPr id="0" name=""/>
        <dsp:cNvSpPr/>
      </dsp:nvSpPr>
      <dsp:spPr>
        <a:xfrm>
          <a:off x="3445013" y="905708"/>
          <a:ext cx="1117648" cy="7823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Baseline assessment</a:t>
          </a:r>
          <a:endParaRPr lang="en-US" sz="1100" b="1" kern="1200" dirty="0"/>
        </a:p>
      </dsp:txBody>
      <dsp:txXfrm>
        <a:off x="3483209" y="943904"/>
        <a:ext cx="1041256" cy="705925"/>
      </dsp:txXfrm>
    </dsp:sp>
    <dsp:sp modelId="{7B343673-8E3D-48FF-8F7D-1929D13673F3}">
      <dsp:nvSpPr>
        <dsp:cNvPr id="0" name=""/>
        <dsp:cNvSpPr/>
      </dsp:nvSpPr>
      <dsp:spPr>
        <a:xfrm>
          <a:off x="4562662" y="980320"/>
          <a:ext cx="812871" cy="63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1704-9A6E-4225-9FEA-3F626F9353BA}">
      <dsp:nvSpPr>
        <dsp:cNvPr id="0" name=""/>
        <dsp:cNvSpPr/>
      </dsp:nvSpPr>
      <dsp:spPr>
        <a:xfrm rot="5400000">
          <a:off x="4874873" y="2520477"/>
          <a:ext cx="663918" cy="755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80560-2AD0-47F9-95D4-E2CC6D2E8F36}">
      <dsp:nvSpPr>
        <dsp:cNvPr id="0" name=""/>
        <dsp:cNvSpPr/>
      </dsp:nvSpPr>
      <dsp:spPr>
        <a:xfrm>
          <a:off x="4698975" y="1784510"/>
          <a:ext cx="1117648" cy="7823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Develop Digital Health content </a:t>
          </a:r>
          <a:endParaRPr lang="en-US" sz="1100" b="1" kern="1200" dirty="0"/>
        </a:p>
      </dsp:txBody>
      <dsp:txXfrm>
        <a:off x="4737171" y="1822706"/>
        <a:ext cx="1041256" cy="705925"/>
      </dsp:txXfrm>
    </dsp:sp>
    <dsp:sp modelId="{DACA8D79-B546-48D8-94F0-0639FAA77168}">
      <dsp:nvSpPr>
        <dsp:cNvPr id="0" name=""/>
        <dsp:cNvSpPr/>
      </dsp:nvSpPr>
      <dsp:spPr>
        <a:xfrm>
          <a:off x="5816624" y="1859121"/>
          <a:ext cx="812871" cy="63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AE327-0344-4221-9459-41927C8A7B38}">
      <dsp:nvSpPr>
        <dsp:cNvPr id="0" name=""/>
        <dsp:cNvSpPr/>
      </dsp:nvSpPr>
      <dsp:spPr>
        <a:xfrm rot="5400000">
          <a:off x="6128836" y="3399278"/>
          <a:ext cx="663918" cy="755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39B89-98E6-47D0-B002-BE0FE03D2B1E}">
      <dsp:nvSpPr>
        <dsp:cNvPr id="0" name=""/>
        <dsp:cNvSpPr/>
      </dsp:nvSpPr>
      <dsp:spPr>
        <a:xfrm>
          <a:off x="5952937" y="2663311"/>
          <a:ext cx="1117648" cy="7823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Implement and monitor Digital Health Content</a:t>
          </a:r>
          <a:endParaRPr lang="en-US" sz="1100" b="1" kern="1200" dirty="0"/>
        </a:p>
      </dsp:txBody>
      <dsp:txXfrm>
        <a:off x="5991133" y="2701507"/>
        <a:ext cx="1041256" cy="705925"/>
      </dsp:txXfrm>
    </dsp:sp>
    <dsp:sp modelId="{8DE8B4CE-229E-4931-8523-A93A721571BB}">
      <dsp:nvSpPr>
        <dsp:cNvPr id="0" name=""/>
        <dsp:cNvSpPr/>
      </dsp:nvSpPr>
      <dsp:spPr>
        <a:xfrm>
          <a:off x="7070586" y="2737923"/>
          <a:ext cx="812871" cy="63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155C6-AA8D-4DD0-967E-6D2A008465B9}">
      <dsp:nvSpPr>
        <dsp:cNvPr id="0" name=""/>
        <dsp:cNvSpPr/>
      </dsp:nvSpPr>
      <dsp:spPr>
        <a:xfrm>
          <a:off x="7206900" y="3542112"/>
          <a:ext cx="1117648" cy="7823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Evaluate the Intervention</a:t>
          </a:r>
          <a:endParaRPr lang="en-US" sz="1100" b="1" kern="1200" dirty="0"/>
        </a:p>
      </dsp:txBody>
      <dsp:txXfrm>
        <a:off x="7245096" y="3580308"/>
        <a:ext cx="1041256" cy="705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DC23-0739-43F1-B153-2091574B9B22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A45-02A1-4D24-9872-39C220241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54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DC23-0739-43F1-B153-2091574B9B22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A45-02A1-4D24-9872-39C220241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7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DC23-0739-43F1-B153-2091574B9B22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A45-02A1-4D24-9872-39C220241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9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DC23-0739-43F1-B153-2091574B9B22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A45-02A1-4D24-9872-39C220241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6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DC23-0739-43F1-B153-2091574B9B22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A45-02A1-4D24-9872-39C220241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49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DC23-0739-43F1-B153-2091574B9B22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A45-02A1-4D24-9872-39C220241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5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DC23-0739-43F1-B153-2091574B9B22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A45-02A1-4D24-9872-39C220241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DC23-0739-43F1-B153-2091574B9B22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A45-02A1-4D24-9872-39C220241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2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DC23-0739-43F1-B153-2091574B9B22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A45-02A1-4D24-9872-39C220241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57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DC23-0739-43F1-B153-2091574B9B22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A45-02A1-4D24-9872-39C220241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DC23-0739-43F1-B153-2091574B9B22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A45-02A1-4D24-9872-39C220241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0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DC23-0739-43F1-B153-2091574B9B22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8A45-02A1-4D24-9872-39C22024165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34"/>
            <a:ext cx="838200" cy="975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150" y="0"/>
            <a:ext cx="1103850" cy="10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526" y="2206581"/>
            <a:ext cx="9727474" cy="1921282"/>
          </a:xfrm>
        </p:spPr>
        <p:txBody>
          <a:bodyPr>
            <a:normAutofit/>
          </a:bodyPr>
          <a:lstStyle/>
          <a:p>
            <a:r>
              <a:rPr lang="en-US" b="1" dirty="0" smtClean="0"/>
              <a:t>Digital Health Intervention in TZ - Plans and Time Schedule</a:t>
            </a:r>
            <a:r>
              <a:rPr lang="en-US" b="1" dirty="0"/>
              <a:t> 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755" y="4411932"/>
            <a:ext cx="9144000" cy="1655762"/>
          </a:xfrm>
        </p:spPr>
        <p:txBody>
          <a:bodyPr>
            <a:normAutofit lnSpcReduction="10000"/>
          </a:bodyPr>
          <a:lstStyle/>
          <a:p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Felix Sukums</a:t>
            </a:r>
          </a:p>
          <a:p>
            <a:r>
              <a:rPr lang="en-US" b="1" dirty="0" smtClean="0"/>
              <a:t>NIMR / MUHAS</a:t>
            </a:r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50" y="125526"/>
            <a:ext cx="8761905" cy="1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71" t="20142" r="24064" b="19011"/>
          <a:stretch/>
        </p:blipFill>
        <p:spPr>
          <a:xfrm>
            <a:off x="1018903" y="2220686"/>
            <a:ext cx="8712926" cy="421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1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65" t="21083" r="23763" b="16374"/>
          <a:stretch/>
        </p:blipFill>
        <p:spPr>
          <a:xfrm>
            <a:off x="994826" y="1825625"/>
            <a:ext cx="9311770" cy="45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2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Digital Health Intervention in Tanzania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Main objective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design, implement and assess the digital health intervention to improve the </a:t>
            </a:r>
            <a:r>
              <a:rPr lang="en-GB" dirty="0" smtClean="0"/>
              <a:t>KAP, </a:t>
            </a:r>
            <a:r>
              <a:rPr lang="en-GB" dirty="0"/>
              <a:t>health-seeking behaviour, reporting and magnitude of </a:t>
            </a:r>
            <a:r>
              <a:rPr lang="en-GB" dirty="0" err="1"/>
              <a:t>Taeniosis</a:t>
            </a:r>
            <a:r>
              <a:rPr lang="en-GB" dirty="0"/>
              <a:t>/</a:t>
            </a:r>
            <a:r>
              <a:rPr lang="en-GB" dirty="0" err="1"/>
              <a:t>Cysticercosis</a:t>
            </a:r>
            <a:r>
              <a:rPr lang="en-GB" dirty="0"/>
              <a:t>, HIV/AIDS, TB and Anthrax in the selected villages in Tanzania.</a:t>
            </a:r>
          </a:p>
          <a:p>
            <a:r>
              <a:rPr lang="en-US" dirty="0" smtClean="0"/>
              <a:t>Specific objectives</a:t>
            </a:r>
          </a:p>
          <a:p>
            <a:pPr lvl="1"/>
            <a:r>
              <a:rPr lang="en-US" dirty="0" smtClean="0"/>
              <a:t>To understand status of </a:t>
            </a:r>
            <a:r>
              <a:rPr lang="en-GB" dirty="0" smtClean="0"/>
              <a:t> Internet connectivity and telecommunications infrastructure in the selected villages/sites</a:t>
            </a:r>
          </a:p>
          <a:p>
            <a:pPr lvl="1"/>
            <a:r>
              <a:rPr lang="en-US" dirty="0" smtClean="0"/>
              <a:t>To assess KAP, health care seeking behavior and magnitude of HIV, Tuberculosis, </a:t>
            </a:r>
            <a:r>
              <a:rPr lang="en-US" dirty="0" err="1" smtClean="0"/>
              <a:t>Cysticercosis</a:t>
            </a:r>
            <a:r>
              <a:rPr lang="en-US" dirty="0" smtClean="0"/>
              <a:t> and Anthrax</a:t>
            </a:r>
          </a:p>
          <a:p>
            <a:pPr lvl="1"/>
            <a:r>
              <a:rPr lang="en-US" dirty="0" smtClean="0"/>
              <a:t>To conduct needs assessment for digital health intervention</a:t>
            </a:r>
          </a:p>
          <a:p>
            <a:pPr lvl="1"/>
            <a:r>
              <a:rPr lang="en-US" dirty="0" smtClean="0"/>
              <a:t>To develop, and implement a digital health intervention(s)</a:t>
            </a:r>
          </a:p>
          <a:p>
            <a:pPr lvl="1"/>
            <a:r>
              <a:rPr lang="en-US" dirty="0" smtClean="0"/>
              <a:t>To assess improvements after introducing the intervention(s)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7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Content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problem are we addressing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 or very low access to health information in rural areas</a:t>
            </a:r>
            <a:endParaRPr lang="en-US" dirty="0" smtClean="0"/>
          </a:p>
          <a:p>
            <a:r>
              <a:rPr lang="en-US" dirty="0" smtClean="0"/>
              <a:t>What information, which format?, how to access?</a:t>
            </a:r>
          </a:p>
          <a:p>
            <a:r>
              <a:rPr lang="en-US" dirty="0" smtClean="0"/>
              <a:t>Local digital health information – local server / </a:t>
            </a:r>
            <a:r>
              <a:rPr lang="en-US" dirty="0" err="1" smtClean="0"/>
              <a:t>wifi</a:t>
            </a:r>
            <a:r>
              <a:rPr lang="en-US" dirty="0" smtClean="0"/>
              <a:t> hotspots/tablets</a:t>
            </a:r>
          </a:p>
          <a:p>
            <a:r>
              <a:rPr lang="en-US" dirty="0" smtClean="0"/>
              <a:t>SMS based</a:t>
            </a:r>
          </a:p>
          <a:p>
            <a:r>
              <a:rPr lang="en-US" dirty="0" smtClean="0"/>
              <a:t>Smartphones apps</a:t>
            </a:r>
          </a:p>
          <a:p>
            <a:r>
              <a:rPr lang="en-US" dirty="0" smtClean="0"/>
              <a:t>Website with multimedia – text, pictures, voice, video/streaming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6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Baseline Surveys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survey</a:t>
            </a:r>
          </a:p>
          <a:p>
            <a:pPr lvl="1"/>
            <a:r>
              <a:rPr lang="en-GB" dirty="0" smtClean="0"/>
              <a:t>To understand the status </a:t>
            </a:r>
            <a:r>
              <a:rPr lang="en-GB" dirty="0"/>
              <a:t>of Internet connectivity and telecommunications infrastructure</a:t>
            </a:r>
            <a:endParaRPr lang="en-US" dirty="0" smtClean="0"/>
          </a:p>
          <a:p>
            <a:r>
              <a:rPr lang="en-US" dirty="0" smtClean="0"/>
              <a:t>Health survey</a:t>
            </a:r>
          </a:p>
          <a:p>
            <a:pPr lvl="1"/>
            <a:r>
              <a:rPr lang="en-US" dirty="0" smtClean="0"/>
              <a:t>To assess KAP, health care seeking behavior and magnitude of HIV, Tuberculosis, </a:t>
            </a:r>
            <a:r>
              <a:rPr lang="en-US" dirty="0" err="1" smtClean="0"/>
              <a:t>Cysticercosis</a:t>
            </a:r>
            <a:r>
              <a:rPr lang="en-US" dirty="0" smtClean="0"/>
              <a:t> and Anthrax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3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Methodology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Pre-post intervention assessment</a:t>
            </a:r>
          </a:p>
          <a:p>
            <a:r>
              <a:rPr lang="en-US" dirty="0" smtClean="0"/>
              <a:t>To conduct review of records in the health facilities</a:t>
            </a:r>
          </a:p>
          <a:p>
            <a:r>
              <a:rPr lang="en-US" dirty="0" smtClean="0"/>
              <a:t>To conduct a community-based, door-to-door cross-sectional study to assess </a:t>
            </a:r>
            <a:r>
              <a:rPr lang="en-US" smtClean="0"/>
              <a:t>the KAP </a:t>
            </a:r>
            <a:r>
              <a:rPr lang="en-US" dirty="0" smtClean="0"/>
              <a:t>and health care seeking behavior</a:t>
            </a:r>
          </a:p>
          <a:p>
            <a:pPr lvl="1"/>
            <a:r>
              <a:rPr lang="en-US" dirty="0" smtClean="0"/>
              <a:t>using mobile device (tablets) data collection tools</a:t>
            </a:r>
          </a:p>
          <a:p>
            <a:r>
              <a:rPr lang="en-US" dirty="0" smtClean="0"/>
              <a:t>To conduct digital literacy among community members and health workers</a:t>
            </a:r>
          </a:p>
          <a:p>
            <a:r>
              <a:rPr lang="en-US" dirty="0" smtClean="0"/>
              <a:t>To conduct acceptance/uptake/usability of the digital health intervention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 Baseline Surveys – Expected Findings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Prevalence proportions of current infection with </a:t>
            </a:r>
            <a:r>
              <a:rPr lang="en-US" dirty="0" err="1" smtClean="0"/>
              <a:t>cysticercosis</a:t>
            </a:r>
            <a:r>
              <a:rPr lang="en-US" dirty="0" smtClean="0"/>
              <a:t>, HIV, TB and anthrax</a:t>
            </a:r>
          </a:p>
          <a:p>
            <a:r>
              <a:rPr lang="en-US" dirty="0" smtClean="0"/>
              <a:t>KAP on the </a:t>
            </a:r>
            <a:r>
              <a:rPr lang="en-US" dirty="0" err="1" smtClean="0"/>
              <a:t>cysticercosis</a:t>
            </a:r>
            <a:r>
              <a:rPr lang="en-US" dirty="0" smtClean="0"/>
              <a:t>, HIV, TB and anthrax on transmission, prevention and control</a:t>
            </a:r>
          </a:p>
          <a:p>
            <a:r>
              <a:rPr lang="en-US" dirty="0" smtClean="0"/>
              <a:t>Health care seeking </a:t>
            </a:r>
            <a:r>
              <a:rPr lang="en-US" dirty="0" err="1" smtClean="0"/>
              <a:t>behaviour</a:t>
            </a:r>
            <a:r>
              <a:rPr lang="en-US" dirty="0" smtClean="0"/>
              <a:t> among </a:t>
            </a:r>
            <a:r>
              <a:rPr lang="en-US" smtClean="0"/>
              <a:t>community members</a:t>
            </a:r>
          </a:p>
          <a:p>
            <a:pPr lvl="1"/>
            <a:r>
              <a:rPr lang="en-US" dirty="0" smtClean="0"/>
              <a:t>HIV counseling and testing awareness</a:t>
            </a:r>
          </a:p>
          <a:p>
            <a:pPr lvl="1"/>
            <a:r>
              <a:rPr lang="en-US" dirty="0" smtClean="0"/>
              <a:t>Promote HIV testing and TB screening</a:t>
            </a:r>
          </a:p>
          <a:p>
            <a:r>
              <a:rPr lang="en-US" dirty="0" smtClean="0"/>
              <a:t>Availability and accessibility of the National guidelines, training materials and policy at the health facilities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Health Intervention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increase KAP </a:t>
            </a:r>
            <a:r>
              <a:rPr lang="en-US" dirty="0"/>
              <a:t>and health care seeking </a:t>
            </a:r>
            <a:r>
              <a:rPr lang="en-US" dirty="0" smtClean="0"/>
              <a:t>behavior among community members in the selected villages</a:t>
            </a:r>
          </a:p>
          <a:p>
            <a:pPr lvl="1"/>
            <a:r>
              <a:rPr lang="en-US" dirty="0" smtClean="0"/>
              <a:t>Digital Health </a:t>
            </a:r>
            <a:r>
              <a:rPr lang="en-US" dirty="0"/>
              <a:t>information about HIV, TB, </a:t>
            </a:r>
            <a:r>
              <a:rPr lang="en-US" dirty="0" err="1"/>
              <a:t>Cysticercosis</a:t>
            </a:r>
            <a:r>
              <a:rPr lang="en-US" dirty="0"/>
              <a:t> and anthrax </a:t>
            </a:r>
            <a:r>
              <a:rPr lang="en-US" dirty="0" smtClean="0"/>
              <a:t>to </a:t>
            </a:r>
            <a:r>
              <a:rPr lang="en-US" dirty="0"/>
              <a:t>be provided to the community using </a:t>
            </a:r>
            <a:r>
              <a:rPr lang="en-US" b="1" dirty="0" smtClean="0"/>
              <a:t>mobile apps, text messages (</a:t>
            </a:r>
            <a:r>
              <a:rPr lang="en-US" b="1" dirty="0" err="1" smtClean="0"/>
              <a:t>sms</a:t>
            </a:r>
            <a:r>
              <a:rPr lang="en-US" b="1" dirty="0" smtClean="0"/>
              <a:t>), website (multimedia), and local server.</a:t>
            </a:r>
          </a:p>
          <a:p>
            <a:pPr lvl="1"/>
            <a:r>
              <a:rPr lang="en-US" b="1" dirty="0" smtClean="0"/>
              <a:t>BYOD and Tablets in the kiosks</a:t>
            </a:r>
          </a:p>
          <a:p>
            <a:r>
              <a:rPr lang="en-US" dirty="0" smtClean="0"/>
              <a:t>To provide decision support tools and digital content to Health </a:t>
            </a:r>
            <a:r>
              <a:rPr lang="en-US" dirty="0"/>
              <a:t>workers </a:t>
            </a:r>
            <a:endParaRPr lang="en-US" dirty="0" smtClean="0"/>
          </a:p>
          <a:p>
            <a:pPr lvl="1"/>
            <a:r>
              <a:rPr lang="en-US" dirty="0" smtClean="0"/>
              <a:t>Digital national </a:t>
            </a:r>
            <a:r>
              <a:rPr lang="en-US" dirty="0"/>
              <a:t>treatment guidelines, policy and training manuals </a:t>
            </a:r>
            <a:r>
              <a:rPr lang="en-US" dirty="0" smtClean="0"/>
              <a:t>to </a:t>
            </a:r>
            <a:r>
              <a:rPr lang="en-US" dirty="0"/>
              <a:t>the health </a:t>
            </a:r>
            <a:r>
              <a:rPr lang="en-US" dirty="0" smtClean="0"/>
              <a:t>workers using </a:t>
            </a:r>
            <a:r>
              <a:rPr lang="en-US" b="1" dirty="0" smtClean="0"/>
              <a:t>mobile apps, text messages (</a:t>
            </a:r>
            <a:r>
              <a:rPr lang="en-US" b="1" dirty="0" err="1" smtClean="0"/>
              <a:t>sms</a:t>
            </a:r>
            <a:r>
              <a:rPr lang="en-US" b="1" dirty="0" smtClean="0"/>
              <a:t>), and website (multimedia)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8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Activities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Finalize Digital health intervention design/protocol including detailed/revised work plan and budget</a:t>
            </a:r>
            <a:endParaRPr lang="en-GB" sz="24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Apply for ethnical clearance from NIMR/COSTECH</a:t>
            </a:r>
            <a:endParaRPr lang="en-GB" sz="24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Conduct baseline surveys</a:t>
            </a:r>
            <a:endParaRPr lang="en-GB" sz="2400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To understand status of Internet connectivity and telecom coverage </a:t>
            </a:r>
            <a:r>
              <a:rPr lang="en-GB" dirty="0" smtClean="0"/>
              <a:t>in the villages</a:t>
            </a:r>
            <a:endParaRPr lang="en-GB" sz="2000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To establish </a:t>
            </a:r>
            <a:r>
              <a:rPr lang="en-GB" dirty="0" smtClean="0"/>
              <a:t>KAP on the selected diseases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To </a:t>
            </a:r>
            <a:r>
              <a:rPr lang="en-GB" dirty="0"/>
              <a:t>understand </a:t>
            </a:r>
            <a:r>
              <a:rPr lang="en-GB" dirty="0" smtClean="0"/>
              <a:t>knowledge/digital literacy </a:t>
            </a:r>
            <a:r>
              <a:rPr lang="en-GB" dirty="0"/>
              <a:t>of population on the use of digital health</a:t>
            </a:r>
            <a:endParaRPr lang="en-GB" sz="20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Negotiation and agreement with Internet service providers/Telecom operators</a:t>
            </a:r>
            <a:endParaRPr lang="en-GB" sz="24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Supply, Install and maintain/manage Internet connectivity and systems/</a:t>
            </a: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Design and develop digital content/</a:t>
            </a:r>
            <a:r>
              <a:rPr lang="en-GB" dirty="0" err="1" smtClean="0"/>
              <a:t>mHealth</a:t>
            </a:r>
            <a:r>
              <a:rPr lang="en-GB" dirty="0" smtClean="0"/>
              <a:t> apps and text messages</a:t>
            </a:r>
            <a:endParaRPr lang="en-GB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Review </a:t>
            </a:r>
            <a:r>
              <a:rPr lang="en-GB" dirty="0"/>
              <a:t>and approve </a:t>
            </a:r>
            <a:r>
              <a:rPr lang="en-GB" dirty="0" smtClean="0"/>
              <a:t>digital health content(education materials/guidelines)</a:t>
            </a:r>
            <a:endParaRPr lang="en-GB" sz="24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Implement and monitor </a:t>
            </a:r>
            <a:r>
              <a:rPr lang="en-GB" dirty="0" err="1" smtClean="0"/>
              <a:t>mHealth</a:t>
            </a:r>
            <a:r>
              <a:rPr lang="en-GB" dirty="0" smtClean="0"/>
              <a:t> intervention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Conduct </a:t>
            </a:r>
            <a:r>
              <a:rPr lang="en-GB" dirty="0" err="1" smtClean="0"/>
              <a:t>endline</a:t>
            </a:r>
            <a:r>
              <a:rPr lang="en-GB" dirty="0" smtClean="0"/>
              <a:t> assessment of the intervention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6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Digital Health Plan/Schedule</a:t>
            </a:r>
            <a:endParaRPr lang="en-GB" b="1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3657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247370" y="2233749"/>
            <a:ext cx="1536711" cy="16745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5360360" y="2760151"/>
            <a:ext cx="2176674" cy="632303"/>
            <a:chOff x="3244418" y="101519"/>
            <a:chExt cx="2176674" cy="632303"/>
          </a:xfrm>
        </p:grpSpPr>
        <p:sp>
          <p:nvSpPr>
            <p:cNvPr id="9" name="Rectangle 8"/>
            <p:cNvSpPr/>
            <p:nvPr/>
          </p:nvSpPr>
          <p:spPr>
            <a:xfrm>
              <a:off x="3244418" y="101519"/>
              <a:ext cx="2176674" cy="6323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3244418" y="101519"/>
              <a:ext cx="2176674" cy="63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 smtClean="0"/>
                <a:t>By March 2017</a:t>
              </a:r>
              <a:endParaRPr lang="en-US" sz="1600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79709" y="3694677"/>
            <a:ext cx="2176674" cy="632303"/>
            <a:chOff x="3244418" y="101519"/>
            <a:chExt cx="2176674" cy="632303"/>
          </a:xfrm>
        </p:grpSpPr>
        <p:sp>
          <p:nvSpPr>
            <p:cNvPr id="12" name="Rectangle 11"/>
            <p:cNvSpPr/>
            <p:nvPr/>
          </p:nvSpPr>
          <p:spPr>
            <a:xfrm>
              <a:off x="3244418" y="101519"/>
              <a:ext cx="2176674" cy="6323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3244418" y="101519"/>
              <a:ext cx="2176674" cy="63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 smtClean="0"/>
                <a:t>By </a:t>
              </a:r>
              <a:r>
                <a:rPr lang="en-US" sz="1600" b="1" dirty="0" smtClean="0"/>
                <a:t>March</a:t>
              </a:r>
              <a:r>
                <a:rPr lang="en-US" sz="1600" b="1" kern="1200" dirty="0" smtClean="0"/>
                <a:t> 2018</a:t>
              </a:r>
              <a:endParaRPr lang="en-US" sz="1600" b="1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27387" y="4608903"/>
            <a:ext cx="2575149" cy="632303"/>
            <a:chOff x="3244417" y="101519"/>
            <a:chExt cx="2575149" cy="632303"/>
          </a:xfrm>
        </p:grpSpPr>
        <p:sp>
          <p:nvSpPr>
            <p:cNvPr id="15" name="Rectangle 14"/>
            <p:cNvSpPr/>
            <p:nvPr/>
          </p:nvSpPr>
          <p:spPr>
            <a:xfrm>
              <a:off x="3244418" y="101519"/>
              <a:ext cx="2176674" cy="6323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3244417" y="101519"/>
              <a:ext cx="2575149" cy="63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 smtClean="0"/>
                <a:t>April 2018 – April 2020</a:t>
              </a:r>
              <a:endParaRPr lang="en-US" sz="1600" b="1" kern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314052" y="5376143"/>
            <a:ext cx="2176674" cy="6323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 smtClean="0"/>
              <a:t>By October 2020</a:t>
            </a:r>
            <a:endParaRPr lang="en-US" sz="1600" b="1" kern="1200" dirty="0"/>
          </a:p>
        </p:txBody>
      </p:sp>
      <p:sp>
        <p:nvSpPr>
          <p:cNvPr id="18" name="Left Brace 17"/>
          <p:cNvSpPr/>
          <p:nvPr/>
        </p:nvSpPr>
        <p:spPr>
          <a:xfrm>
            <a:off x="1959428" y="1825625"/>
            <a:ext cx="496389" cy="34155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4000" b="1" dirty="0"/>
          </a:p>
        </p:txBody>
      </p:sp>
      <p:sp>
        <p:nvSpPr>
          <p:cNvPr id="19" name="Right Brace 18"/>
          <p:cNvSpPr/>
          <p:nvPr/>
        </p:nvSpPr>
        <p:spPr>
          <a:xfrm>
            <a:off x="10293531" y="4326980"/>
            <a:ext cx="209005" cy="9142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Brace 19"/>
          <p:cNvSpPr/>
          <p:nvPr/>
        </p:nvSpPr>
        <p:spPr>
          <a:xfrm>
            <a:off x="10816046" y="5306521"/>
            <a:ext cx="352697" cy="9357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403028" y="2299237"/>
            <a:ext cx="461665" cy="20277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smtClean="0"/>
              <a:t>6 months</a:t>
            </a:r>
            <a:endParaRPr lang="en-GB" b="1"/>
          </a:p>
        </p:txBody>
      </p:sp>
      <p:sp>
        <p:nvSpPr>
          <p:cNvPr id="22" name="TextBox 21"/>
          <p:cNvSpPr txBox="1"/>
          <p:nvPr/>
        </p:nvSpPr>
        <p:spPr>
          <a:xfrm>
            <a:off x="10661303" y="3595031"/>
            <a:ext cx="461665" cy="20277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smtClean="0"/>
              <a:t>24 months</a:t>
            </a:r>
            <a:endParaRPr lang="en-GB" b="1"/>
          </a:p>
        </p:txBody>
      </p:sp>
      <p:sp>
        <p:nvSpPr>
          <p:cNvPr id="23" name="TextBox 22"/>
          <p:cNvSpPr txBox="1"/>
          <p:nvPr/>
        </p:nvSpPr>
        <p:spPr>
          <a:xfrm>
            <a:off x="11276565" y="4678422"/>
            <a:ext cx="461665" cy="20277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smtClean="0"/>
              <a:t>6 months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2208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ural connectivity tanz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0"/>
            <a:ext cx="6936378" cy="68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Open questions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will baseline findings inform </a:t>
            </a:r>
            <a:r>
              <a:rPr lang="en-US" dirty="0" err="1" smtClean="0"/>
              <a:t>mHealth</a:t>
            </a:r>
            <a:r>
              <a:rPr lang="en-US" dirty="0" smtClean="0"/>
              <a:t> apps development?</a:t>
            </a:r>
          </a:p>
          <a:p>
            <a:pPr lvl="1"/>
            <a:r>
              <a:rPr lang="en-US" dirty="0" smtClean="0"/>
              <a:t>Needs of the health workers and community</a:t>
            </a:r>
          </a:p>
          <a:p>
            <a:r>
              <a:rPr lang="en-US" dirty="0" smtClean="0"/>
              <a:t>How to package digital content ? An </a:t>
            </a:r>
            <a:r>
              <a:rPr lang="en-US" dirty="0" err="1" smtClean="0"/>
              <a:t>mHealth</a:t>
            </a:r>
            <a:r>
              <a:rPr lang="en-US" dirty="0" smtClean="0"/>
              <a:t> app/SMS for each disease or one for all 4 disease?</a:t>
            </a:r>
          </a:p>
          <a:p>
            <a:r>
              <a:rPr lang="en-US" dirty="0" smtClean="0"/>
              <a:t>Will the digital health content be accessible to only the selected villages or beyond?</a:t>
            </a:r>
          </a:p>
          <a:p>
            <a:r>
              <a:rPr lang="en-US" dirty="0" smtClean="0"/>
              <a:t>How to overcome illiteracy among community members – ability to </a:t>
            </a:r>
            <a:r>
              <a:rPr lang="en-US" smtClean="0"/>
              <a:t>read Kiswahili/English?</a:t>
            </a:r>
            <a:endParaRPr lang="en-US" dirty="0" smtClean="0"/>
          </a:p>
          <a:p>
            <a:r>
              <a:rPr lang="en-US" dirty="0" smtClean="0"/>
              <a:t>How to address Technophobia?</a:t>
            </a:r>
          </a:p>
          <a:p>
            <a:r>
              <a:rPr lang="en-US" dirty="0" smtClean="0"/>
              <a:t>How to motivate community members to participate in the intervention?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7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237" y="12279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Asanteni</a:t>
            </a:r>
            <a:r>
              <a:rPr lang="en-US" b="1" dirty="0" smtClean="0"/>
              <a:t> </a:t>
            </a:r>
            <a:r>
              <a:rPr lang="en-US" b="1" dirty="0" err="1" smtClean="0"/>
              <a:t>sana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Vielen</a:t>
            </a:r>
            <a:r>
              <a:rPr lang="en-US" b="1" dirty="0" smtClean="0"/>
              <a:t> dank</a:t>
            </a:r>
            <a:br>
              <a:rPr lang="en-US" b="1" dirty="0" smtClean="0"/>
            </a:br>
            <a:r>
              <a:rPr lang="en-US" b="1" dirty="0" err="1" smtClean="0"/>
              <a:t>Tusen</a:t>
            </a:r>
            <a:r>
              <a:rPr lang="en-US" b="1" dirty="0" smtClean="0"/>
              <a:t> </a:t>
            </a:r>
            <a:r>
              <a:rPr lang="en-US" b="1" dirty="0" err="1" smtClean="0"/>
              <a:t>takk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r="31429"/>
          <a:stretch/>
        </p:blipFill>
        <p:spPr>
          <a:xfrm>
            <a:off x="1164772" y="235132"/>
            <a:ext cx="2416629" cy="2838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6" b="13714"/>
          <a:stretch/>
        </p:blipFill>
        <p:spPr>
          <a:xfrm>
            <a:off x="8216673" y="1227909"/>
            <a:ext cx="3857625" cy="4362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26285" b="24952"/>
          <a:stretch/>
        </p:blipFill>
        <p:spPr>
          <a:xfrm>
            <a:off x="209006" y="2931582"/>
            <a:ext cx="4574178" cy="39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bile-phone-ownership-tanz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17" y="496390"/>
            <a:ext cx="8250912" cy="579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4491" y="5926965"/>
            <a:ext cx="1201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5110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Introduction</a:t>
            </a:r>
            <a:endParaRPr lang="en-GB" b="1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6" y="1562077"/>
            <a:ext cx="3565207" cy="2670464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39113" y="1825625"/>
            <a:ext cx="751468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In Tanzania, About 40m </a:t>
            </a:r>
            <a:r>
              <a:rPr lang="en-US" dirty="0"/>
              <a:t>voice telecom </a:t>
            </a:r>
            <a:r>
              <a:rPr lang="en-US" dirty="0" smtClean="0"/>
              <a:t>subscriptions (99% via mobile operators)</a:t>
            </a:r>
          </a:p>
          <a:p>
            <a:r>
              <a:rPr lang="en-US" dirty="0" smtClean="0"/>
              <a:t> About 20m Internet service users (90% via mobile wireless) in 2017 Q1 from 3.7m in 2011. </a:t>
            </a:r>
            <a:r>
              <a:rPr lang="en-US" sz="1800" i="1" dirty="0"/>
              <a:t>Source: TCRA</a:t>
            </a:r>
          </a:p>
          <a:p>
            <a:r>
              <a:rPr lang="en-US" dirty="0" smtClean="0"/>
              <a:t>There is increase in availability of affordable data enabled devices (smartphones and tablets) thus increase in demand for data services</a:t>
            </a:r>
            <a:r>
              <a:rPr lang="en-US" smtClean="0"/>
              <a:t>. </a:t>
            </a:r>
          </a:p>
          <a:p>
            <a:r>
              <a:rPr lang="en-US" smtClean="0"/>
              <a:t>Great </a:t>
            </a:r>
            <a:r>
              <a:rPr lang="en-US" dirty="0" smtClean="0"/>
              <a:t>potential for digital health content and services provision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397936"/>
            <a:ext cx="1392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i="0" cap="all" dirty="0" smtClean="0">
                <a:solidFill>
                  <a:srgbClr val="888888"/>
                </a:solidFill>
                <a:effectLst/>
                <a:latin typeface="+mj-lt"/>
              </a:rPr>
              <a:t>CREDIT: GETTY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66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Introduction …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Tanzania’s Health Sector Strategic Priorities</a:t>
            </a:r>
            <a:endParaRPr lang="en-US" dirty="0"/>
          </a:p>
          <a:p>
            <a:r>
              <a:rPr lang="en-US" i="1" dirty="0"/>
              <a:t>“Reach all households with essential health and social welfare services</a:t>
            </a:r>
            <a:r>
              <a:rPr lang="en-US" i="1" dirty="0" smtClean="0"/>
              <a:t>.”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Achieve </a:t>
            </a:r>
            <a:r>
              <a:rPr lang="en-US" dirty="0"/>
              <a:t>objectively measurable quality </a:t>
            </a:r>
            <a:r>
              <a:rPr lang="en-US" dirty="0" smtClean="0"/>
              <a:t>improvement of </a:t>
            </a:r>
            <a:r>
              <a:rPr lang="en-US" dirty="0"/>
              <a:t>primary health care services, delivering a package of essential services in </a:t>
            </a:r>
            <a:r>
              <a:rPr lang="en-US" dirty="0" smtClean="0"/>
              <a:t>communities </a:t>
            </a:r>
            <a:r>
              <a:rPr lang="en-US" dirty="0"/>
              <a:t>and health facilities</a:t>
            </a:r>
            <a:r>
              <a:rPr lang="en-US" dirty="0" smtClean="0"/>
              <a:t>.</a:t>
            </a:r>
          </a:p>
          <a:p>
            <a:r>
              <a:rPr lang="en-US" smtClean="0"/>
              <a:t>Gaps </a:t>
            </a:r>
          </a:p>
          <a:p>
            <a:r>
              <a:rPr lang="en-US" i="1" dirty="0" smtClean="0"/>
              <a:t>“Health </a:t>
            </a:r>
            <a:r>
              <a:rPr lang="en-US" i="1" dirty="0"/>
              <a:t>workers have burdensome tools for data collection and use at the point of </a:t>
            </a:r>
            <a:r>
              <a:rPr lang="en-US" i="1" dirty="0" smtClean="0"/>
              <a:t>care”. </a:t>
            </a:r>
          </a:p>
          <a:p>
            <a:r>
              <a:rPr lang="en-US" i="1" dirty="0" smtClean="0"/>
              <a:t>“Ineffective </a:t>
            </a:r>
            <a:r>
              <a:rPr lang="en-US" i="1" dirty="0"/>
              <a:t>mechanisms for clients to provide feedback on services </a:t>
            </a:r>
            <a:r>
              <a:rPr lang="en-US" i="1" dirty="0" smtClean="0"/>
              <a:t>received” - </a:t>
            </a:r>
            <a:r>
              <a:rPr lang="en-US" dirty="0" smtClean="0"/>
              <a:t>Data Use Partnership, PATH/Tanzania</a:t>
            </a:r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03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Introduction … Example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European </a:t>
            </a:r>
            <a:r>
              <a:rPr lang="en-GB" dirty="0"/>
              <a:t>Space Agency (“ESA”) </a:t>
            </a:r>
            <a:r>
              <a:rPr lang="en-US" dirty="0" smtClean="0"/>
              <a:t>Contributes €10.7 Million to Deploy the Avanti ECO Wi-Fi Concept Across Africa</a:t>
            </a:r>
          </a:p>
          <a:p>
            <a:pPr lvl="1"/>
            <a:r>
              <a:rPr lang="en-GB" dirty="0"/>
              <a:t>Every Child </a:t>
            </a:r>
            <a:r>
              <a:rPr lang="en-GB" dirty="0" smtClean="0"/>
              <a:t>Online (ECO) or Every Community Online</a:t>
            </a:r>
          </a:p>
          <a:p>
            <a:pPr lvl="1"/>
            <a:r>
              <a:rPr lang="en-US" dirty="0"/>
              <a:t>ECO is a new </a:t>
            </a:r>
            <a:r>
              <a:rPr lang="en-US" b="1" dirty="0"/>
              <a:t>sustainable digital inclusion </a:t>
            </a:r>
            <a:r>
              <a:rPr lang="en-US" dirty="0"/>
              <a:t>initiative focused on providing affordable, superfast satellite broadband to </a:t>
            </a:r>
            <a:r>
              <a:rPr lang="en-US" b="1" dirty="0"/>
              <a:t>schools</a:t>
            </a:r>
            <a:r>
              <a:rPr lang="en-US" dirty="0"/>
              <a:t> and their local communities across Sub-Saharan Africa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Solar-powered ECO Wi-Fi hotspots will be hosted at schools that will benefit from </a:t>
            </a:r>
            <a:r>
              <a:rPr lang="en-US" dirty="0" err="1"/>
              <a:t>subsidised</a:t>
            </a:r>
            <a:r>
              <a:rPr lang="en-US" dirty="0"/>
              <a:t> Internet access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CSR and government customers cover the costs of the ECOPOP (Wi-Fi hotspot) and the end user consumer pays bandwidth costs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ECO App enables users to buy and trade broadband credits </a:t>
            </a:r>
            <a:endParaRPr lang="en-US" dirty="0" smtClean="0"/>
          </a:p>
          <a:p>
            <a:pPr lvl="1"/>
            <a:r>
              <a:rPr lang="en-US" dirty="0" smtClean="0"/>
              <a:t>300 schools connected in Tanzania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6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76" y="365125"/>
            <a:ext cx="3830887" cy="6384814"/>
          </a:xfrm>
        </p:spPr>
      </p:pic>
    </p:spTree>
    <p:extLst>
      <p:ext uri="{BB962C8B-B14F-4D97-AF65-F5344CB8AC3E}">
        <p14:creationId xmlns:p14="http://schemas.microsoft.com/office/powerpoint/2010/main" val="422319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Introduction … Example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Mhealth</a:t>
            </a:r>
            <a:r>
              <a:rPr lang="en-GB" dirty="0" smtClean="0"/>
              <a:t> opportunities in Tanzania by </a:t>
            </a:r>
            <a:r>
              <a:rPr lang="en-GB" dirty="0" err="1" smtClean="0"/>
              <a:t>Genuchten</a:t>
            </a:r>
            <a:r>
              <a:rPr lang="en-GB" dirty="0" smtClean="0"/>
              <a:t> et al, 2012</a:t>
            </a:r>
          </a:p>
          <a:p>
            <a:pPr lvl="1"/>
            <a:r>
              <a:rPr lang="en-US" dirty="0" smtClean="0"/>
              <a:t>41 respondents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733" t="28241" r="12919" b="27111"/>
          <a:stretch/>
        </p:blipFill>
        <p:spPr>
          <a:xfrm>
            <a:off x="1005840" y="2834640"/>
            <a:ext cx="4859384" cy="3095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5997" t="38226" r="5992" b="4694"/>
          <a:stretch/>
        </p:blipFill>
        <p:spPr>
          <a:xfrm>
            <a:off x="7563395" y="2586444"/>
            <a:ext cx="3644537" cy="39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60" t="30879" r="20048" b="9403"/>
          <a:stretch/>
        </p:blipFill>
        <p:spPr>
          <a:xfrm>
            <a:off x="627017" y="1825625"/>
            <a:ext cx="9588137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4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758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Digital Health Intervention in TZ - Plans and Time Schedule </vt:lpstr>
      <vt:lpstr>PowerPoint Presentation</vt:lpstr>
      <vt:lpstr>PowerPoint Presentation</vt:lpstr>
      <vt:lpstr>Introduction</vt:lpstr>
      <vt:lpstr>Introduction …</vt:lpstr>
      <vt:lpstr>Introduction … Example</vt:lpstr>
      <vt:lpstr>PowerPoint Presentation</vt:lpstr>
      <vt:lpstr>Introduction … Example</vt:lpstr>
      <vt:lpstr>PowerPoint Presentation</vt:lpstr>
      <vt:lpstr>PowerPoint Presentation</vt:lpstr>
      <vt:lpstr>PowerPoint Presentation</vt:lpstr>
      <vt:lpstr> Digital Health Intervention in Tanzania</vt:lpstr>
      <vt:lpstr>Content</vt:lpstr>
      <vt:lpstr>Baseline Surveys</vt:lpstr>
      <vt:lpstr>Methodology</vt:lpstr>
      <vt:lpstr> Baseline Surveys – Expected Findings</vt:lpstr>
      <vt:lpstr>Digital Health Intervention</vt:lpstr>
      <vt:lpstr>Activities</vt:lpstr>
      <vt:lpstr>Digital Health Plan/Schedule</vt:lpstr>
      <vt:lpstr>Open questions</vt:lpstr>
      <vt:lpstr>Asanteni sana Vielen dank Tusen takk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Plans and Time Schedule TZ </dc:title>
  <dc:creator>Felix Sukums</dc:creator>
  <cp:lastModifiedBy>Felix Sukums</cp:lastModifiedBy>
  <cp:revision>103</cp:revision>
  <dcterms:created xsi:type="dcterms:W3CDTF">2017-09-14T19:42:10Z</dcterms:created>
  <dcterms:modified xsi:type="dcterms:W3CDTF">2017-09-15T09:37:10Z</dcterms:modified>
</cp:coreProperties>
</file>