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8"/>
  </p:notesMasterIdLst>
  <p:sldIdLst>
    <p:sldId id="264" r:id="rId2"/>
    <p:sldId id="281" r:id="rId3"/>
    <p:sldId id="282" r:id="rId4"/>
    <p:sldId id="291" r:id="rId5"/>
    <p:sldId id="268" r:id="rId6"/>
    <p:sldId id="290" r:id="rId7"/>
    <p:sldId id="266" r:id="rId8"/>
    <p:sldId id="271" r:id="rId9"/>
    <p:sldId id="261" r:id="rId10"/>
    <p:sldId id="260" r:id="rId11"/>
    <p:sldId id="273" r:id="rId12"/>
    <p:sldId id="267" r:id="rId13"/>
    <p:sldId id="269" r:id="rId14"/>
    <p:sldId id="262" r:id="rId15"/>
    <p:sldId id="280" r:id="rId16"/>
    <p:sldId id="265" r:id="rId17"/>
    <p:sldId id="297" r:id="rId18"/>
    <p:sldId id="298" r:id="rId19"/>
    <p:sldId id="292" r:id="rId20"/>
    <p:sldId id="288" r:id="rId21"/>
    <p:sldId id="294" r:id="rId22"/>
    <p:sldId id="295" r:id="rId23"/>
    <p:sldId id="296" r:id="rId24"/>
    <p:sldId id="257" r:id="rId25"/>
    <p:sldId id="274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4845" autoAdjust="0"/>
  </p:normalViewPr>
  <p:slideViewPr>
    <p:cSldViewPr snapToGrid="0">
      <p:cViewPr varScale="1">
        <p:scale>
          <a:sx n="81" d="100"/>
          <a:sy n="81" d="100"/>
        </p:scale>
        <p:origin x="152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117B6-4616-4EF3-9DCC-624BBB3A6DA1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930F-6782-4339-8C97-0A313E34A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Verify that the analytical model value reasonable comparable</a:t>
            </a:r>
            <a:r>
              <a:rPr lang="nn-NO" baseline="0" dirty="0" smtClean="0"/>
              <a:t> to practical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3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5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61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2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7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2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75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04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9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6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8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2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3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4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2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9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4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0114-8136-4397-AB01-AC52E1C725DA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4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1C8B-1E4F-4C2F-9510-EC38CF83D437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C6D9-0469-4118-AEB2-21D62A259623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9FD-CF42-4F2F-8C08-125FC950C78E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43D-4A93-4FDF-B8F4-6741115E6818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4875-27A2-4A25-B015-010D4CF10B53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D6B6-4FE6-45AA-9207-0423B151614F}" type="datetime1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C7DC-7C66-4147-9A70-94CC9D95242E}" type="datetime1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92E-8995-467C-B067-26CA5F66BDA8}" type="datetime1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E853-B0FC-4A00-85C8-0C5A0C8C6AD9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5CF6-C584-41A9-B825-58CFE7CBE763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1AB9-07F5-4C08-B7B6-BBA51F379607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c/en/us/products/collateral/wireless/3g-small-cell/data_sheet_c78-726607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geek.net/products/wi-spy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ITU_Model_for_Indoor_Attenuation" TargetMode="External"/><Relationship Id="rId4" Type="http://schemas.openxmlformats.org/officeDocument/2006/relationships/hyperlink" Target="http://www.rfcafe.com/references/electrical/wireless-comm-spec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6269"/>
            <a:ext cx="7541313" cy="78773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Design Indoor Mobile and Wireless Networks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924040" y="3199863"/>
            <a:ext cx="51150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Building Mobile and Wireless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Networks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Supervisor: Prof. Josef Noll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Presented by: Seraj Fayyad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University of Oslo, 16-02-2015   </a:t>
            </a:r>
          </a:p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 fontScale="90000"/>
          </a:bodyPr>
          <a:lstStyle/>
          <a:p>
            <a:r>
              <a:rPr lang="nn-NO" sz="4000" dirty="0">
                <a:solidFill>
                  <a:schemeClr val="accent5">
                    <a:lumMod val="75000"/>
                  </a:schemeClr>
                </a:solidFill>
              </a:rPr>
              <a:t>ITU-based modeled </a:t>
            </a:r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values verification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65" y="1498820"/>
            <a:ext cx="64198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ITU Model Verification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415281" y="837107"/>
            <a:ext cx="7427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Received power within given indoor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Wi-Fi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measuring (Wi-spy channel analyzer).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Measured &amp; modeled received power comparison.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150485"/>
            <a:ext cx="7924799" cy="44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68630"/>
            <a:ext cx="7033847" cy="1139535"/>
          </a:xfrm>
        </p:spPr>
        <p:txBody>
          <a:bodyPr>
            <a:normAutofit fontScale="90000"/>
          </a:bodyPr>
          <a:lstStyle/>
          <a:p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Measured &amp; Modeled Received Power Comparsion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04860"/>
              </p:ext>
            </p:extLst>
          </p:nvPr>
        </p:nvGraphicFramePr>
        <p:xfrm>
          <a:off x="1781175" y="2577433"/>
          <a:ext cx="5120368" cy="1558471"/>
        </p:xfrm>
        <a:graphic>
          <a:graphicData uri="http://schemas.openxmlformats.org/drawingml/2006/table">
            <a:tbl>
              <a:tblPr firstRow="1" firstCol="1" bandRow="1"/>
              <a:tblGrid>
                <a:gridCol w="665116"/>
                <a:gridCol w="892039"/>
                <a:gridCol w="892039"/>
                <a:gridCol w="1376418"/>
                <a:gridCol w="1294756"/>
              </a:tblGrid>
              <a:tr h="52136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 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floor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Distance</a:t>
                      </a:r>
                      <a:b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 Strength (Modeled</a:t>
                      </a: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)[db]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 Strength </a:t>
                      </a: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(Measured)[db]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776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45230" algn="l"/>
                        </a:tabLs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1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-84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1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1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3446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ITU-based Capacity Modeling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320977" y="2675207"/>
            <a:ext cx="6567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C :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B :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Channel bandwidth 20 [MHz]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 : signal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 : noise (- 110)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Goal: objective capacity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quality of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service is 20 [Mbps] (usage peak)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9896" y="1677468"/>
                <a:ext cx="3123388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C = B log</a:t>
                </a:r>
                <a:r>
                  <a:rPr lang="pt-BR" sz="1200" i="1" dirty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pt-BR" sz="2400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BR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n-NO" sz="2400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cs typeface="Times New Roman" panose="02020603050405020304" pitchFamily="18" charset="0"/>
                              </a:rPr>
                              <m:t>1+</m:t>
                            </m:r>
                          </m:fName>
                          <m:e>
                            <m:f>
                              <m:fPr>
                                <m:ctrlPr>
                                  <a:rPr lang="pt-BR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n-NO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nn-NO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96" y="1677468"/>
                <a:ext cx="3123388" cy="645048"/>
              </a:xfrm>
              <a:prstGeom prst="rect">
                <a:avLst/>
              </a:prstGeom>
              <a:blipFill rotWithShape="0"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8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69" y="575849"/>
            <a:ext cx="8429295" cy="622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479" y="181981"/>
            <a:ext cx="7033847" cy="787736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accent5">
                    <a:lumMod val="75000"/>
                  </a:schemeClr>
                </a:solidFill>
              </a:rPr>
              <a:t>Capacity </a:t>
            </a:r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&amp; Range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51034" y="5580993"/>
            <a:ext cx="6264166" cy="1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9283" y="5465379"/>
            <a:ext cx="882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Capacity QoS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32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8293"/>
            <a:ext cx="7886700" cy="106330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Indoor Wi-Fi Construction Consideration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04953"/>
            <a:ext cx="7886700" cy="180024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Received power sensitivity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-110 [db]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Acceptable distance is any distance where: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received power &gt;= -110 [db]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capacity QoS &gt;= 20 [Mbps] objective</a:t>
            </a:r>
          </a:p>
          <a:p>
            <a:r>
              <a:rPr lang="nn-NO" dirty="0" smtClean="0">
                <a:solidFill>
                  <a:schemeClr val="accent5">
                    <a:lumMod val="75000"/>
                  </a:schemeClr>
                </a:solidFill>
              </a:rPr>
              <a:t>AP1010 max data rate 300 [Mbps] &gt;&gt;&gt;&gt;&gt; 1 AP cover 15 user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" y="5464175"/>
            <a:ext cx="7038975" cy="873124"/>
          </a:xfrm>
        </p:spPr>
        <p:txBody>
          <a:bodyPr/>
          <a:lstStyle/>
          <a:p>
            <a: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n-NO" sz="2100" dirty="0">
                <a:solidFill>
                  <a:schemeClr val="accent5">
                    <a:lumMod val="75000"/>
                  </a:schemeClr>
                </a:solidFill>
              </a:rPr>
              <a:t>First and second floor </a:t>
            </a:r>
            <a:r>
              <a:rPr lang="nn-NO" sz="2100" dirty="0" smtClean="0">
                <a:solidFill>
                  <a:schemeClr val="accent5">
                    <a:lumMod val="75000"/>
                  </a:schemeClr>
                </a:solidFill>
              </a:rPr>
              <a:t>could be covered by 10 APs </a:t>
            </a:r>
            <a:r>
              <a:rPr lang="nn-NO" sz="2100" dirty="0">
                <a:solidFill>
                  <a:schemeClr val="accent5">
                    <a:lumMod val="75000"/>
                  </a:schemeClr>
                </a:solidFill>
              </a:rPr>
              <a:t>and third and fourth floor </a:t>
            </a:r>
            <a:r>
              <a:rPr lang="nn-NO" sz="2100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nn-NO" sz="2100" dirty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nn-NO" sz="2100" dirty="0" smtClean="0">
                <a:solidFill>
                  <a:schemeClr val="accent5">
                    <a:lumMod val="75000"/>
                  </a:schemeClr>
                </a:solidFill>
              </a:rPr>
              <a:t>APs.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90390"/>
              </p:ext>
            </p:extLst>
          </p:nvPr>
        </p:nvGraphicFramePr>
        <p:xfrm>
          <a:off x="877614" y="3571853"/>
          <a:ext cx="2686493" cy="1717241"/>
        </p:xfrm>
        <a:graphic>
          <a:graphicData uri="http://schemas.openxmlformats.org/drawingml/2006/table">
            <a:tbl>
              <a:tblPr firstRow="1" firstCol="1" bandRow="1"/>
              <a:tblGrid>
                <a:gridCol w="724751"/>
                <a:gridCol w="905674"/>
                <a:gridCol w="1056068"/>
              </a:tblGrid>
              <a:tr h="61229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 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APs needed to QoS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82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745230" algn="l"/>
                        </a:tabLs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7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67896"/>
              </p:ext>
            </p:extLst>
          </p:nvPr>
        </p:nvGraphicFramePr>
        <p:xfrm>
          <a:off x="4681536" y="3579816"/>
          <a:ext cx="3081339" cy="1706887"/>
        </p:xfrm>
        <a:graphic>
          <a:graphicData uri="http://schemas.openxmlformats.org/drawingml/2006/table">
            <a:tbl>
              <a:tblPr firstRow="1" firstCol="1" bandRow="1"/>
              <a:tblGrid>
                <a:gridCol w="1027113"/>
                <a:gridCol w="1027113"/>
                <a:gridCol w="1027113"/>
              </a:tblGrid>
              <a:tr h="68715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Floor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futherest distance [m]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 futherest distance [m]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406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0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441950"/>
            <a:ext cx="7886700" cy="127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Proposed Indoor Wi-Fi Network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14" y="1689861"/>
            <a:ext cx="7416800" cy="48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 fontScale="90000"/>
          </a:bodyPr>
          <a:lstStyle/>
          <a:p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Indoor Mobile Network Design 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Kjeller AS (4 floor building)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00" y="2054330"/>
            <a:ext cx="5793799" cy="42475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9" y="1230975"/>
            <a:ext cx="3222026" cy="17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 rot="2208999">
            <a:off x="1008791" y="1166076"/>
            <a:ext cx="1452896" cy="1945510"/>
          </a:xfrm>
          <a:prstGeom prst="ellipse">
            <a:avLst/>
          </a:prstGeom>
          <a:solidFill>
            <a:srgbClr val="FF0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7" y="347834"/>
            <a:ext cx="7033847" cy="12345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(Wi-Fi, Mobile) Indoor Network Design Factors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85968" y="1859003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357385" y="1582346"/>
            <a:ext cx="54147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Some factors: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Tx (Transmitter) and Rx (Receiver) characteristics (Antenna,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Power, Sensitivity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Building characteristics (Dimensions,..).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Expected number of users and user distribution(Building, floor,..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Fading margin.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Propagation Model (ITU model).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25" y="4338898"/>
            <a:ext cx="403452" cy="64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88" y="4683874"/>
            <a:ext cx="1183376" cy="10423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3965530">
            <a:off x="5446305" y="4258895"/>
            <a:ext cx="1012766" cy="809312"/>
            <a:chOff x="4542011" y="5338841"/>
            <a:chExt cx="1012766" cy="809312"/>
          </a:xfrm>
        </p:grpSpPr>
        <p:sp>
          <p:nvSpPr>
            <p:cNvPr id="9" name="Arc 8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3989444">
            <a:off x="7321508" y="4430737"/>
            <a:ext cx="1012766" cy="809312"/>
            <a:chOff x="4542011" y="5338841"/>
            <a:chExt cx="1012766" cy="809312"/>
          </a:xfrm>
        </p:grpSpPr>
        <p:sp>
          <p:nvSpPr>
            <p:cNvPr id="13" name="Arc 12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114300"/>
            <a:ext cx="7033847" cy="11166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Indoor Mobile ITU-based Path Loss model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6" y="1671144"/>
            <a:ext cx="7974723" cy="46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Outlines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589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716232" y="2054331"/>
            <a:ext cx="7427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Study objectives.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Indoor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Wi-Fi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network design.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ITU indoor propagation model.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ITU-based modeled values verification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Indoor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mobile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network design.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Conculsion and evalution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807" y="752422"/>
            <a:ext cx="7033847" cy="110407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Mobile Network Received Power Parameters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244777" y="1927295"/>
            <a:ext cx="6567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Cisco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3G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small cell Transmitted power (T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  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6	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[db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Transmitter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Antenna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Gain(G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  		     5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[db]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Receiver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Antenna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Gain(G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R)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0        [db]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(minimum expected device gain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Received Power=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– Path loss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Senstivity + fading margin: - 100 [db]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nn-NO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8" y="1423660"/>
            <a:ext cx="847413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Indoor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Mobile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ITU-based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Received Power Model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5711" y="4739718"/>
            <a:ext cx="840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Sensitivity + Fading margin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33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8293"/>
            <a:ext cx="7886700" cy="106330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Indoor Mobile network Construction Consideration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04953"/>
            <a:ext cx="7886700" cy="254063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Sensitivity + Fading margin:  -100 [db]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Acceptable distance is any distance where: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received power &gt;= -100 [db] </a:t>
            </a:r>
          </a:p>
          <a:p>
            <a:r>
              <a:rPr lang="nn-NO" dirty="0" smtClean="0">
                <a:solidFill>
                  <a:schemeClr val="accent5">
                    <a:lumMod val="75000"/>
                  </a:schemeClr>
                </a:solidFill>
              </a:rPr>
              <a:t>Mobile network needed capacity low         focus on sigal strength.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51910"/>
              </p:ext>
            </p:extLst>
          </p:nvPr>
        </p:nvGraphicFramePr>
        <p:xfrm>
          <a:off x="3047561" y="3615559"/>
          <a:ext cx="2048314" cy="1662632"/>
        </p:xfrm>
        <a:graphic>
          <a:graphicData uri="http://schemas.openxmlformats.org/drawingml/2006/table">
            <a:tbl>
              <a:tblPr firstRow="1" firstCol="1" bandRow="1"/>
              <a:tblGrid>
                <a:gridCol w="1024157"/>
                <a:gridCol w="1024157"/>
              </a:tblGrid>
              <a:tr h="67701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Floor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 futherest distance [m]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046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5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57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095875" y="2943225"/>
            <a:ext cx="352425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 fontScale="90000"/>
          </a:bodyPr>
          <a:lstStyle/>
          <a:p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Kjeller AS Proposed Mobile Network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77" y="1706124"/>
            <a:ext cx="62198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Conclusion &amp; Evaluation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419250"/>
            <a:ext cx="6567055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Random construction of wireless network is costly from economical and quailty </a:t>
            </a: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prespective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Number of used APs alone is not enough to assure required QoS.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en-US" sz="2000" dirty="0" smtClean="0"/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Overall consideration for different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parameters should be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followed for effective indoor Wi</a:t>
            </a: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-FI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network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design.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Differenet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wireless network </a:t>
            </a: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types (mobile, Wi-Fi) have different considerations.</a:t>
            </a:r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5">
                    <a:lumMod val="75000"/>
                  </a:schemeClr>
                </a:solidFill>
              </a:rPr>
              <a:t>Wireless network environment changes require changing in the constructed wireless network (change APs position, add new APs,….) to assure certain QoS</a:t>
            </a:r>
            <a:r>
              <a:rPr lang="en-A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chemeClr val="accent5">
                    <a:lumMod val="75000"/>
                  </a:schemeClr>
                </a:solidFill>
              </a:rPr>
              <a:t>ITU model is suitable path loss model for indoor wireless network.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419250"/>
            <a:ext cx="65670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T. S. Rappaport, Wireless Communications: Principles and Practice, 2nd ed. Singapore: Pearson Education, Inc., 2002.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K. Feher, Wireless Digital Communications: Modulation and Spread Spectrum Applications. Upper Saddle River, NJ: Prentice Hall, 1995.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. Haykin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and M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. Moher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, Modern </a:t>
            </a:r>
            <a:r>
              <a:rPr lang="en-US" altLang="en-US" sz="2000">
                <a:solidFill>
                  <a:schemeClr val="accent5">
                    <a:lumMod val="75000"/>
                  </a:schemeClr>
                </a:solidFill>
              </a:rPr>
              <a:t>Wireless </a:t>
            </a:r>
            <a:r>
              <a:rPr lang="en-US" altLang="en-US" sz="2000" smtClean="0">
                <a:solidFill>
                  <a:schemeClr val="accent5">
                    <a:lumMod val="75000"/>
                  </a:schemeClr>
                </a:solidFill>
              </a:rPr>
              <a:t>communications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. Singapore: Pear- son Education, Inc., 2002.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J. W. Mark and W. Zhuang, Wireless Communications and Networking. New Delhi: PHI, 2005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Digital Transmission Systems, Third Edition, David R. Smith From coverage to quality: building the future network </a:t>
            </a:r>
            <a:r>
              <a:rPr lang="el-GR" altLang="en-US" sz="2000" dirty="0">
                <a:solidFill>
                  <a:schemeClr val="accent5">
                    <a:lumMod val="75000"/>
                  </a:schemeClr>
                </a:solidFill>
              </a:rPr>
              <a:t>Δ, </a:t>
            </a:r>
            <a:r>
              <a:rPr lang="nn-NO" altLang="en-US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n-NO" alt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Femtocells Building the Quality Network for Mobile Operations ­ Oslo, 28 Oct 2010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http://www.cisco.com/c/en/us/products/collateral/wireless/3g-small-cell/data_sheet_c78-726607.html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16/02/2015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280850"/>
            <a:ext cx="6567055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Ayaz Khan Afridi, "Macro and Femto Network Aspects in Realistic LTE Usage Scenarios </a:t>
            </a:r>
            <a:r>
              <a:rPr lang="el-GR" altLang="en-US" sz="2000" dirty="0">
                <a:solidFill>
                  <a:schemeClr val="accent5">
                    <a:lumMod val="75000"/>
                  </a:schemeClr>
                </a:solidFill>
              </a:rPr>
              <a:t>Δ", 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Master Thesis, Network Services and System in Department of Electrical Engineering, Royal Institute of Technology (KTH), Stockholm, Sweden, May 2011.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Presentation: Josef Noll, From coverage to quality: building the future network, Femtocells - Building the Quality Network for Mobile Operations - Oslo, 28 Oct 2010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http://www.metageek.net/products/wi-spy/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, 16/02/2014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http://www.rfcafe.com/references/electrical/wireless-comm-specs.htm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. 18/12/2014</a:t>
            </a: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http://en.wikipedia.org/wiki/ITU_Model_for_Indoor_Attenuation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16/02/2015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http://www.merunetworks.com/collateral/data-sheets/ds-wireless-lan-access-points-ap1010_ap1020.pdf 16/02/2015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Study Objectives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964667" y="1230975"/>
            <a:ext cx="7427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Design indoor (Wi</a:t>
            </a: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-Fi, Mobile)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networks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for a given building (Kjeller AS),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 order to meet a minimum required quality of service effectively: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Wi-Fi network</a:t>
            </a:r>
          </a:p>
          <a:p>
            <a:pPr marL="914400" lvl="1" indent="-457200">
              <a:buFont typeface="+mj-lt"/>
              <a:buAutoNum type="arabicPeriod"/>
            </a:pPr>
            <a:endParaRPr lang="nn-NO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nn-NO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nn-NO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obile network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  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73" y="1981264"/>
            <a:ext cx="4231527" cy="2509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22" y="4775991"/>
            <a:ext cx="403452" cy="64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24" y="4775991"/>
            <a:ext cx="1183376" cy="1042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99" y="5487418"/>
            <a:ext cx="1183376" cy="1042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55" y="5502668"/>
            <a:ext cx="1183376" cy="10423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6354130">
            <a:off x="5138539" y="4653696"/>
            <a:ext cx="1012766" cy="809312"/>
            <a:chOff x="4542011" y="5338841"/>
            <a:chExt cx="1012766" cy="809312"/>
          </a:xfrm>
        </p:grpSpPr>
        <p:sp>
          <p:nvSpPr>
            <p:cNvPr id="11" name="Arc 10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7454" y="5365477"/>
            <a:ext cx="1012766" cy="809312"/>
            <a:chOff x="4542011" y="5338841"/>
            <a:chExt cx="1012766" cy="809312"/>
          </a:xfrm>
        </p:grpSpPr>
        <p:sp>
          <p:nvSpPr>
            <p:cNvPr id="19" name="Arc 18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3989444">
            <a:off x="7486537" y="4683326"/>
            <a:ext cx="1012766" cy="809312"/>
            <a:chOff x="4542011" y="5338841"/>
            <a:chExt cx="1012766" cy="809312"/>
          </a:xfrm>
        </p:grpSpPr>
        <p:sp>
          <p:nvSpPr>
            <p:cNvPr id="23" name="Arc 22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715798">
            <a:off x="5519478" y="4471895"/>
            <a:ext cx="1012766" cy="809312"/>
            <a:chOff x="4542011" y="5338841"/>
            <a:chExt cx="1012766" cy="809312"/>
          </a:xfrm>
        </p:grpSpPr>
        <p:sp>
          <p:nvSpPr>
            <p:cNvPr id="29" name="Arc 28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54685" y="5446999"/>
            <a:ext cx="1012766" cy="809312"/>
            <a:chOff x="4542011" y="5338841"/>
            <a:chExt cx="1012766" cy="809312"/>
          </a:xfrm>
        </p:grpSpPr>
        <p:sp>
          <p:nvSpPr>
            <p:cNvPr id="33" name="Arc 32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07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998" y="290130"/>
            <a:ext cx="7033847" cy="787736"/>
          </a:xfrm>
        </p:spPr>
        <p:txBody>
          <a:bodyPr>
            <a:normAutofit fontScale="90000"/>
          </a:bodyPr>
          <a:lstStyle/>
          <a:p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>Indoor Wi-Fi Network </a:t>
            </a:r>
            <a:r>
              <a:rPr lang="nn-NO" sz="4000" dirty="0">
                <a:solidFill>
                  <a:schemeClr val="accent5">
                    <a:lumMod val="75000"/>
                  </a:schemeClr>
                </a:solidFill>
              </a:rPr>
              <a:t>Design </a:t>
            </a:r>
            <a: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n-NO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Kjeller AS (4 floor building)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00" y="2054330"/>
            <a:ext cx="5793799" cy="42475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9" y="1230975"/>
            <a:ext cx="3222026" cy="17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 rot="2208999">
            <a:off x="1008791" y="1166076"/>
            <a:ext cx="1452896" cy="1945510"/>
          </a:xfrm>
          <a:prstGeom prst="ellipse">
            <a:avLst/>
          </a:prstGeom>
          <a:solidFill>
            <a:srgbClr val="FF0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7" y="347834"/>
            <a:ext cx="7033847" cy="12345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(Wi-Fi, Mobile) Indoor Network Design Factors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85968" y="1859003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357385" y="1582346"/>
            <a:ext cx="54147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Some factors: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Tx (Transmitter) and Rx (Receiver) characteristics (Antenna,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Power, Sensitivity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Building characteristics (Dimensions,..).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Capacity required Quality of Service (QoS).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Expected number of users and user distribution(Building, floor,..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Propagation Model (ITU model).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46" y="4860074"/>
            <a:ext cx="403452" cy="64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85" y="4663551"/>
            <a:ext cx="1183376" cy="10423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13989444">
            <a:off x="7486537" y="4683326"/>
            <a:ext cx="1012766" cy="809312"/>
            <a:chOff x="4542011" y="5338841"/>
            <a:chExt cx="1012766" cy="809312"/>
          </a:xfrm>
        </p:grpSpPr>
        <p:sp>
          <p:nvSpPr>
            <p:cNvPr id="9" name="Arc 8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970227">
            <a:off x="5345041" y="4630771"/>
            <a:ext cx="1012766" cy="809312"/>
            <a:chOff x="4542011" y="5338841"/>
            <a:chExt cx="1012766" cy="809312"/>
          </a:xfrm>
        </p:grpSpPr>
        <p:sp>
          <p:nvSpPr>
            <p:cNvPr id="13" name="Arc 12"/>
            <p:cNvSpPr/>
            <p:nvPr/>
          </p:nvSpPr>
          <p:spPr>
            <a:xfrm>
              <a:off x="4542011" y="5579970"/>
              <a:ext cx="847725" cy="568183"/>
            </a:xfrm>
            <a:prstGeom prst="arc">
              <a:avLst>
                <a:gd name="adj1" fmla="val 16200000"/>
                <a:gd name="adj2" fmla="val 2034873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4591189" y="5444983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4707052" y="5338841"/>
              <a:ext cx="847725" cy="5681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46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ITU Model (Path Loss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67706" y="1461005"/>
            <a:ext cx="74277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International Telecommunication Union (ITU)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Radio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propagation model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for indoor path loss estimation.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Modeled frequency 2400 MHz (indoor Wi-Fi network)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Modeled frequency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1900 MHz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(indoor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Mobile network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L</a:t>
            </a:r>
            <a:r>
              <a:rPr lang="pt-BR" sz="12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total </a:t>
            </a:r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= 20 log</a:t>
            </a:r>
            <a:r>
              <a:rPr lang="pt-BR" sz="12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10</a:t>
            </a:r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f + N log</a:t>
            </a:r>
            <a:r>
              <a:rPr lang="pt-BR" sz="12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10</a:t>
            </a:r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d + L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</a:t>
            </a:r>
            <a:r>
              <a:rPr lang="pt-BR" sz="25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(n) – 28</a:t>
            </a:r>
            <a:endParaRPr lang="en-US" sz="25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Where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N: distance power loss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coefficient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(ITU given value)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 : transmission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frequency [MHz] 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d : separation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distance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between the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base station and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portable station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 [m]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L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: floor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penetration loss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factor (ITU given value).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 : number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of floors between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base station and portable station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endParaRPr lang="nn-NO" sz="2000" dirty="0">
              <a:cs typeface="Times New Roman" panose="02020603050405020304" pitchFamily="18" charset="0"/>
            </a:endParaRPr>
          </a:p>
          <a:p>
            <a:pPr lvl="1"/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114300"/>
            <a:ext cx="7033847" cy="11166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Indoor Wi-Fi ITU-based Path Loss model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3" y="1230975"/>
            <a:ext cx="8303173" cy="54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807" y="752422"/>
            <a:ext cx="7033847" cy="110407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Wi-Fi Network Received Power Parameters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175202" y="2054331"/>
            <a:ext cx="6567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Meru AP1010 Transmitted power (T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 	-11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[db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Meru AP1010 Transmitter Antenna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Gain(G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  4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[db]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Receiver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Antenna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Gain(G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R)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0            [db]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(minimum expected device gain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Received Power=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+ 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+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– Path loss </a:t>
            </a:r>
          </a:p>
          <a:p>
            <a:endParaRPr lang="nn-NO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n-NO" sz="2000" dirty="0" smtClean="0">
                <a:solidFill>
                  <a:schemeClr val="accent5">
                    <a:lumMod val="75000"/>
                  </a:schemeClr>
                </a:solidFill>
              </a:rPr>
              <a:t>Meru AP1010 Senstivity: - 110 [db]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nn-NO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70" y="722093"/>
            <a:ext cx="8329613" cy="5771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Indoor Wi-Fi ITU-based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Received Power Model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5933" y="5017974"/>
            <a:ext cx="84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Sensitivity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9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34A9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847</Words>
  <Application>Microsoft Office PowerPoint</Application>
  <PresentationFormat>On-screen Show (4:3)</PresentationFormat>
  <Paragraphs>254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Design Indoor Mobile and Wireless Networks</vt:lpstr>
      <vt:lpstr>Outlines</vt:lpstr>
      <vt:lpstr>Study Objectives</vt:lpstr>
      <vt:lpstr>Indoor Wi-Fi Network Design  Kjeller AS (4 floor building)</vt:lpstr>
      <vt:lpstr>(Wi-Fi, Mobile) Indoor Network Design Factors</vt:lpstr>
      <vt:lpstr>ITU Model (Path Loss)</vt:lpstr>
      <vt:lpstr>Indoor Wi-Fi ITU-based Path Loss model</vt:lpstr>
      <vt:lpstr>Wi-Fi Network Received Power Parameters</vt:lpstr>
      <vt:lpstr> Indoor Wi-Fi ITU-based Received Power Model</vt:lpstr>
      <vt:lpstr>ITU-based modeled values verification</vt:lpstr>
      <vt:lpstr>ITU Model Verification</vt:lpstr>
      <vt:lpstr>Measured &amp; Modeled Received Power Comparsion</vt:lpstr>
      <vt:lpstr>ITU-based Capacity Modeling</vt:lpstr>
      <vt:lpstr>Capacity &amp; Range</vt:lpstr>
      <vt:lpstr>Indoor Wi-Fi Construction Consideration</vt:lpstr>
      <vt:lpstr>Proposed Indoor Wi-Fi Network</vt:lpstr>
      <vt:lpstr>Indoor Mobile Network Design  Kjeller AS (4 floor building)</vt:lpstr>
      <vt:lpstr>(Wi-Fi, Mobile) Indoor Network Design Factors</vt:lpstr>
      <vt:lpstr>Indoor Mobile ITU-based Path Loss model</vt:lpstr>
      <vt:lpstr> Mobile Network Received Power Parameters</vt:lpstr>
      <vt:lpstr> Indoor Mobile ITU-based Received Power Model</vt:lpstr>
      <vt:lpstr>Indoor Mobile network Construction Consideration</vt:lpstr>
      <vt:lpstr>Kjeller AS Proposed Mobile Network</vt:lpstr>
      <vt:lpstr>Conclusion &amp; Evaluation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Seraj Fayyad</dc:creator>
  <cp:lastModifiedBy>seraj fayyad</cp:lastModifiedBy>
  <cp:revision>352</cp:revision>
  <dcterms:created xsi:type="dcterms:W3CDTF">2014-03-31T10:20:25Z</dcterms:created>
  <dcterms:modified xsi:type="dcterms:W3CDTF">2015-02-16T08:41:54Z</dcterms:modified>
</cp:coreProperties>
</file>