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9" autoAdjust="0"/>
    <p:restoredTop sz="94660"/>
  </p:normalViewPr>
  <p:slideViewPr>
    <p:cSldViewPr snapToGrid="0" showGuides="1">
      <p:cViewPr varScale="1">
        <p:scale>
          <a:sx n="81" d="100"/>
          <a:sy n="81" d="100"/>
        </p:scale>
        <p:origin x="114" y="7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712BF-0D94-4638-B8BA-E63CE4CB314E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741FA-F451-47EF-B072-4595A3293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613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712BF-0D94-4638-B8BA-E63CE4CB314E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741FA-F451-47EF-B072-4595A3293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980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712BF-0D94-4638-B8BA-E63CE4CB314E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741FA-F451-47EF-B072-4595A3293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934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712BF-0D94-4638-B8BA-E63CE4CB314E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741FA-F451-47EF-B072-4595A3293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671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712BF-0D94-4638-B8BA-E63CE4CB314E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741FA-F451-47EF-B072-4595A3293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732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712BF-0D94-4638-B8BA-E63CE4CB314E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741FA-F451-47EF-B072-4595A3293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995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712BF-0D94-4638-B8BA-E63CE4CB314E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741FA-F451-47EF-B072-4595A3293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274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712BF-0D94-4638-B8BA-E63CE4CB314E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741FA-F451-47EF-B072-4595A3293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727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712BF-0D94-4638-B8BA-E63CE4CB314E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741FA-F451-47EF-B072-4595A3293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060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712BF-0D94-4638-B8BA-E63CE4CB314E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741FA-F451-47EF-B072-4595A3293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56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712BF-0D94-4638-B8BA-E63CE4CB314E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741FA-F451-47EF-B072-4595A3293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85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712BF-0D94-4638-B8BA-E63CE4CB314E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741FA-F451-47EF-B072-4595A3293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557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w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1"/>
          <p:cNvGrpSpPr/>
          <p:nvPr/>
        </p:nvGrpSpPr>
        <p:grpSpPr>
          <a:xfrm>
            <a:off x="2379633" y="2838392"/>
            <a:ext cx="6696744" cy="3396476"/>
            <a:chOff x="1315893" y="1101397"/>
            <a:chExt cx="5344339" cy="2530517"/>
          </a:xfrm>
        </p:grpSpPr>
        <p:sp>
          <p:nvSpPr>
            <p:cNvPr id="5" name="Freeform 4"/>
            <p:cNvSpPr>
              <a:spLocks/>
            </p:cNvSpPr>
            <p:nvPr/>
          </p:nvSpPr>
          <p:spPr bwMode="auto">
            <a:xfrm>
              <a:off x="3694038" y="1101397"/>
              <a:ext cx="2064106" cy="1321855"/>
            </a:xfrm>
            <a:custGeom>
              <a:avLst/>
              <a:gdLst>
                <a:gd name="T0" fmla="*/ 260 w 1617"/>
                <a:gd name="T1" fmla="*/ 681 h 862"/>
                <a:gd name="T2" fmla="*/ 320 w 1617"/>
                <a:gd name="T3" fmla="*/ 755 h 862"/>
                <a:gd name="T4" fmla="*/ 393 w 1617"/>
                <a:gd name="T5" fmla="*/ 813 h 862"/>
                <a:gd name="T6" fmla="*/ 476 w 1617"/>
                <a:gd name="T7" fmla="*/ 849 h 862"/>
                <a:gd name="T8" fmla="*/ 562 w 1617"/>
                <a:gd name="T9" fmla="*/ 862 h 862"/>
                <a:gd name="T10" fmla="*/ 650 w 1617"/>
                <a:gd name="T11" fmla="*/ 852 h 862"/>
                <a:gd name="T12" fmla="*/ 733 w 1617"/>
                <a:gd name="T13" fmla="*/ 821 h 862"/>
                <a:gd name="T14" fmla="*/ 808 w 1617"/>
                <a:gd name="T15" fmla="*/ 767 h 862"/>
                <a:gd name="T16" fmla="*/ 884 w 1617"/>
                <a:gd name="T17" fmla="*/ 821 h 862"/>
                <a:gd name="T18" fmla="*/ 967 w 1617"/>
                <a:gd name="T19" fmla="*/ 852 h 862"/>
                <a:gd name="T20" fmla="*/ 1055 w 1617"/>
                <a:gd name="T21" fmla="*/ 862 h 862"/>
                <a:gd name="T22" fmla="*/ 1141 w 1617"/>
                <a:gd name="T23" fmla="*/ 849 h 862"/>
                <a:gd name="T24" fmla="*/ 1224 w 1617"/>
                <a:gd name="T25" fmla="*/ 813 h 862"/>
                <a:gd name="T26" fmla="*/ 1297 w 1617"/>
                <a:gd name="T27" fmla="*/ 755 h 862"/>
                <a:gd name="T28" fmla="*/ 1357 w 1617"/>
                <a:gd name="T29" fmla="*/ 681 h 862"/>
                <a:gd name="T30" fmla="*/ 1411 w 1617"/>
                <a:gd name="T31" fmla="*/ 645 h 862"/>
                <a:gd name="T32" fmla="*/ 1473 w 1617"/>
                <a:gd name="T33" fmla="*/ 640 h 862"/>
                <a:gd name="T34" fmla="*/ 1531 w 1617"/>
                <a:gd name="T35" fmla="*/ 612 h 862"/>
                <a:gd name="T36" fmla="*/ 1578 w 1617"/>
                <a:gd name="T37" fmla="*/ 563 h 862"/>
                <a:gd name="T38" fmla="*/ 1606 w 1617"/>
                <a:gd name="T39" fmla="*/ 501 h 862"/>
                <a:gd name="T40" fmla="*/ 1617 w 1617"/>
                <a:gd name="T41" fmla="*/ 432 h 862"/>
                <a:gd name="T42" fmla="*/ 1606 w 1617"/>
                <a:gd name="T43" fmla="*/ 361 h 862"/>
                <a:gd name="T44" fmla="*/ 1578 w 1617"/>
                <a:gd name="T45" fmla="*/ 299 h 862"/>
                <a:gd name="T46" fmla="*/ 1531 w 1617"/>
                <a:gd name="T47" fmla="*/ 249 h 862"/>
                <a:gd name="T48" fmla="*/ 1473 w 1617"/>
                <a:gd name="T49" fmla="*/ 222 h 862"/>
                <a:gd name="T50" fmla="*/ 1411 w 1617"/>
                <a:gd name="T51" fmla="*/ 217 h 862"/>
                <a:gd name="T52" fmla="*/ 1357 w 1617"/>
                <a:gd name="T53" fmla="*/ 180 h 862"/>
                <a:gd name="T54" fmla="*/ 1297 w 1617"/>
                <a:gd name="T55" fmla="*/ 107 h 862"/>
                <a:gd name="T56" fmla="*/ 1224 w 1617"/>
                <a:gd name="T57" fmla="*/ 49 h 862"/>
                <a:gd name="T58" fmla="*/ 1141 w 1617"/>
                <a:gd name="T59" fmla="*/ 13 h 862"/>
                <a:gd name="T60" fmla="*/ 1055 w 1617"/>
                <a:gd name="T61" fmla="*/ 0 h 862"/>
                <a:gd name="T62" fmla="*/ 967 w 1617"/>
                <a:gd name="T63" fmla="*/ 10 h 862"/>
                <a:gd name="T64" fmla="*/ 884 w 1617"/>
                <a:gd name="T65" fmla="*/ 41 h 862"/>
                <a:gd name="T66" fmla="*/ 808 w 1617"/>
                <a:gd name="T67" fmla="*/ 95 h 862"/>
                <a:gd name="T68" fmla="*/ 733 w 1617"/>
                <a:gd name="T69" fmla="*/ 41 h 862"/>
                <a:gd name="T70" fmla="*/ 650 w 1617"/>
                <a:gd name="T71" fmla="*/ 10 h 862"/>
                <a:gd name="T72" fmla="*/ 562 w 1617"/>
                <a:gd name="T73" fmla="*/ 0 h 862"/>
                <a:gd name="T74" fmla="*/ 476 w 1617"/>
                <a:gd name="T75" fmla="*/ 13 h 862"/>
                <a:gd name="T76" fmla="*/ 393 w 1617"/>
                <a:gd name="T77" fmla="*/ 49 h 862"/>
                <a:gd name="T78" fmla="*/ 320 w 1617"/>
                <a:gd name="T79" fmla="*/ 107 h 862"/>
                <a:gd name="T80" fmla="*/ 260 w 1617"/>
                <a:gd name="T81" fmla="*/ 180 h 862"/>
                <a:gd name="T82" fmla="*/ 206 w 1617"/>
                <a:gd name="T83" fmla="*/ 217 h 862"/>
                <a:gd name="T84" fmla="*/ 144 w 1617"/>
                <a:gd name="T85" fmla="*/ 222 h 862"/>
                <a:gd name="T86" fmla="*/ 86 w 1617"/>
                <a:gd name="T87" fmla="*/ 249 h 862"/>
                <a:gd name="T88" fmla="*/ 39 w 1617"/>
                <a:gd name="T89" fmla="*/ 299 h 862"/>
                <a:gd name="T90" fmla="*/ 11 w 1617"/>
                <a:gd name="T91" fmla="*/ 361 h 862"/>
                <a:gd name="T92" fmla="*/ 0 w 1617"/>
                <a:gd name="T93" fmla="*/ 432 h 862"/>
                <a:gd name="T94" fmla="*/ 11 w 1617"/>
                <a:gd name="T95" fmla="*/ 501 h 862"/>
                <a:gd name="T96" fmla="*/ 39 w 1617"/>
                <a:gd name="T97" fmla="*/ 563 h 862"/>
                <a:gd name="T98" fmla="*/ 86 w 1617"/>
                <a:gd name="T99" fmla="*/ 612 h 862"/>
                <a:gd name="T100" fmla="*/ 144 w 1617"/>
                <a:gd name="T101" fmla="*/ 640 h 862"/>
                <a:gd name="T102" fmla="*/ 206 w 1617"/>
                <a:gd name="T103" fmla="*/ 645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617" h="862">
                  <a:moveTo>
                    <a:pt x="237" y="640"/>
                  </a:moveTo>
                  <a:lnTo>
                    <a:pt x="260" y="681"/>
                  </a:lnTo>
                  <a:lnTo>
                    <a:pt x="289" y="721"/>
                  </a:lnTo>
                  <a:lnTo>
                    <a:pt x="320" y="755"/>
                  </a:lnTo>
                  <a:lnTo>
                    <a:pt x="356" y="787"/>
                  </a:lnTo>
                  <a:lnTo>
                    <a:pt x="393" y="813"/>
                  </a:lnTo>
                  <a:lnTo>
                    <a:pt x="433" y="833"/>
                  </a:lnTo>
                  <a:lnTo>
                    <a:pt x="476" y="849"/>
                  </a:lnTo>
                  <a:lnTo>
                    <a:pt x="519" y="859"/>
                  </a:lnTo>
                  <a:lnTo>
                    <a:pt x="562" y="862"/>
                  </a:lnTo>
                  <a:lnTo>
                    <a:pt x="607" y="861"/>
                  </a:lnTo>
                  <a:lnTo>
                    <a:pt x="650" y="852"/>
                  </a:lnTo>
                  <a:lnTo>
                    <a:pt x="693" y="839"/>
                  </a:lnTo>
                  <a:lnTo>
                    <a:pt x="733" y="821"/>
                  </a:lnTo>
                  <a:lnTo>
                    <a:pt x="773" y="796"/>
                  </a:lnTo>
                  <a:lnTo>
                    <a:pt x="808" y="767"/>
                  </a:lnTo>
                  <a:lnTo>
                    <a:pt x="844" y="796"/>
                  </a:lnTo>
                  <a:lnTo>
                    <a:pt x="884" y="821"/>
                  </a:lnTo>
                  <a:lnTo>
                    <a:pt x="924" y="839"/>
                  </a:lnTo>
                  <a:lnTo>
                    <a:pt x="967" y="852"/>
                  </a:lnTo>
                  <a:lnTo>
                    <a:pt x="1010" y="861"/>
                  </a:lnTo>
                  <a:lnTo>
                    <a:pt x="1055" y="862"/>
                  </a:lnTo>
                  <a:lnTo>
                    <a:pt x="1098" y="859"/>
                  </a:lnTo>
                  <a:lnTo>
                    <a:pt x="1141" y="849"/>
                  </a:lnTo>
                  <a:lnTo>
                    <a:pt x="1184" y="833"/>
                  </a:lnTo>
                  <a:lnTo>
                    <a:pt x="1224" y="813"/>
                  </a:lnTo>
                  <a:lnTo>
                    <a:pt x="1261" y="787"/>
                  </a:lnTo>
                  <a:lnTo>
                    <a:pt x="1297" y="755"/>
                  </a:lnTo>
                  <a:lnTo>
                    <a:pt x="1328" y="721"/>
                  </a:lnTo>
                  <a:lnTo>
                    <a:pt x="1357" y="681"/>
                  </a:lnTo>
                  <a:lnTo>
                    <a:pt x="1380" y="640"/>
                  </a:lnTo>
                  <a:lnTo>
                    <a:pt x="1411" y="645"/>
                  </a:lnTo>
                  <a:lnTo>
                    <a:pt x="1441" y="645"/>
                  </a:lnTo>
                  <a:lnTo>
                    <a:pt x="1473" y="640"/>
                  </a:lnTo>
                  <a:lnTo>
                    <a:pt x="1502" y="629"/>
                  </a:lnTo>
                  <a:lnTo>
                    <a:pt x="1531" y="612"/>
                  </a:lnTo>
                  <a:lnTo>
                    <a:pt x="1556" y="589"/>
                  </a:lnTo>
                  <a:lnTo>
                    <a:pt x="1578" y="563"/>
                  </a:lnTo>
                  <a:lnTo>
                    <a:pt x="1594" y="534"/>
                  </a:lnTo>
                  <a:lnTo>
                    <a:pt x="1606" y="501"/>
                  </a:lnTo>
                  <a:lnTo>
                    <a:pt x="1615" y="466"/>
                  </a:lnTo>
                  <a:lnTo>
                    <a:pt x="1617" y="432"/>
                  </a:lnTo>
                  <a:lnTo>
                    <a:pt x="1615" y="396"/>
                  </a:lnTo>
                  <a:lnTo>
                    <a:pt x="1606" y="361"/>
                  </a:lnTo>
                  <a:lnTo>
                    <a:pt x="1594" y="328"/>
                  </a:lnTo>
                  <a:lnTo>
                    <a:pt x="1578" y="299"/>
                  </a:lnTo>
                  <a:lnTo>
                    <a:pt x="1556" y="272"/>
                  </a:lnTo>
                  <a:lnTo>
                    <a:pt x="1531" y="249"/>
                  </a:lnTo>
                  <a:lnTo>
                    <a:pt x="1502" y="233"/>
                  </a:lnTo>
                  <a:lnTo>
                    <a:pt x="1473" y="222"/>
                  </a:lnTo>
                  <a:lnTo>
                    <a:pt x="1441" y="217"/>
                  </a:lnTo>
                  <a:lnTo>
                    <a:pt x="1411" y="217"/>
                  </a:lnTo>
                  <a:lnTo>
                    <a:pt x="1380" y="222"/>
                  </a:lnTo>
                  <a:lnTo>
                    <a:pt x="1357" y="180"/>
                  </a:lnTo>
                  <a:lnTo>
                    <a:pt x="1328" y="141"/>
                  </a:lnTo>
                  <a:lnTo>
                    <a:pt x="1297" y="107"/>
                  </a:lnTo>
                  <a:lnTo>
                    <a:pt x="1261" y="75"/>
                  </a:lnTo>
                  <a:lnTo>
                    <a:pt x="1224" y="49"/>
                  </a:lnTo>
                  <a:lnTo>
                    <a:pt x="1184" y="29"/>
                  </a:lnTo>
                  <a:lnTo>
                    <a:pt x="1141" y="13"/>
                  </a:lnTo>
                  <a:lnTo>
                    <a:pt x="1098" y="3"/>
                  </a:lnTo>
                  <a:lnTo>
                    <a:pt x="1055" y="0"/>
                  </a:lnTo>
                  <a:lnTo>
                    <a:pt x="1010" y="1"/>
                  </a:lnTo>
                  <a:lnTo>
                    <a:pt x="967" y="10"/>
                  </a:lnTo>
                  <a:lnTo>
                    <a:pt x="924" y="23"/>
                  </a:lnTo>
                  <a:lnTo>
                    <a:pt x="884" y="41"/>
                  </a:lnTo>
                  <a:lnTo>
                    <a:pt x="844" y="65"/>
                  </a:lnTo>
                  <a:lnTo>
                    <a:pt x="808" y="95"/>
                  </a:lnTo>
                  <a:lnTo>
                    <a:pt x="773" y="65"/>
                  </a:lnTo>
                  <a:lnTo>
                    <a:pt x="733" y="41"/>
                  </a:lnTo>
                  <a:lnTo>
                    <a:pt x="693" y="23"/>
                  </a:lnTo>
                  <a:lnTo>
                    <a:pt x="650" y="10"/>
                  </a:lnTo>
                  <a:lnTo>
                    <a:pt x="607" y="1"/>
                  </a:lnTo>
                  <a:lnTo>
                    <a:pt x="562" y="0"/>
                  </a:lnTo>
                  <a:lnTo>
                    <a:pt x="519" y="3"/>
                  </a:lnTo>
                  <a:lnTo>
                    <a:pt x="476" y="13"/>
                  </a:lnTo>
                  <a:lnTo>
                    <a:pt x="433" y="29"/>
                  </a:lnTo>
                  <a:lnTo>
                    <a:pt x="393" y="49"/>
                  </a:lnTo>
                  <a:lnTo>
                    <a:pt x="356" y="75"/>
                  </a:lnTo>
                  <a:lnTo>
                    <a:pt x="320" y="107"/>
                  </a:lnTo>
                  <a:lnTo>
                    <a:pt x="289" y="141"/>
                  </a:lnTo>
                  <a:lnTo>
                    <a:pt x="260" y="180"/>
                  </a:lnTo>
                  <a:lnTo>
                    <a:pt x="237" y="222"/>
                  </a:lnTo>
                  <a:lnTo>
                    <a:pt x="206" y="217"/>
                  </a:lnTo>
                  <a:lnTo>
                    <a:pt x="176" y="217"/>
                  </a:lnTo>
                  <a:lnTo>
                    <a:pt x="144" y="222"/>
                  </a:lnTo>
                  <a:lnTo>
                    <a:pt x="115" y="233"/>
                  </a:lnTo>
                  <a:lnTo>
                    <a:pt x="86" y="249"/>
                  </a:lnTo>
                  <a:lnTo>
                    <a:pt x="61" y="272"/>
                  </a:lnTo>
                  <a:lnTo>
                    <a:pt x="39" y="299"/>
                  </a:lnTo>
                  <a:lnTo>
                    <a:pt x="23" y="328"/>
                  </a:lnTo>
                  <a:lnTo>
                    <a:pt x="11" y="361"/>
                  </a:lnTo>
                  <a:lnTo>
                    <a:pt x="2" y="396"/>
                  </a:lnTo>
                  <a:lnTo>
                    <a:pt x="0" y="432"/>
                  </a:lnTo>
                  <a:lnTo>
                    <a:pt x="2" y="466"/>
                  </a:lnTo>
                  <a:lnTo>
                    <a:pt x="11" y="501"/>
                  </a:lnTo>
                  <a:lnTo>
                    <a:pt x="23" y="534"/>
                  </a:lnTo>
                  <a:lnTo>
                    <a:pt x="39" y="563"/>
                  </a:lnTo>
                  <a:lnTo>
                    <a:pt x="61" y="589"/>
                  </a:lnTo>
                  <a:lnTo>
                    <a:pt x="86" y="612"/>
                  </a:lnTo>
                  <a:lnTo>
                    <a:pt x="115" y="629"/>
                  </a:lnTo>
                  <a:lnTo>
                    <a:pt x="144" y="640"/>
                  </a:lnTo>
                  <a:lnTo>
                    <a:pt x="176" y="645"/>
                  </a:lnTo>
                  <a:lnTo>
                    <a:pt x="206" y="645"/>
                  </a:lnTo>
                  <a:lnTo>
                    <a:pt x="237" y="640"/>
                  </a:lnTo>
                  <a:close/>
                </a:path>
              </a:pathLst>
            </a:custGeom>
            <a:solidFill>
              <a:srgbClr val="FFFFFF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217"/>
            <p:cNvSpPr>
              <a:spLocks/>
            </p:cNvSpPr>
            <p:nvPr/>
          </p:nvSpPr>
          <p:spPr bwMode="auto">
            <a:xfrm>
              <a:off x="3921306" y="1448049"/>
              <a:ext cx="1613068" cy="543155"/>
            </a:xfrm>
            <a:custGeom>
              <a:avLst/>
              <a:gdLst>
                <a:gd name="T0" fmla="*/ 260 w 1617"/>
                <a:gd name="T1" fmla="*/ 681 h 862"/>
                <a:gd name="T2" fmla="*/ 320 w 1617"/>
                <a:gd name="T3" fmla="*/ 755 h 862"/>
                <a:gd name="T4" fmla="*/ 393 w 1617"/>
                <a:gd name="T5" fmla="*/ 813 h 862"/>
                <a:gd name="T6" fmla="*/ 476 w 1617"/>
                <a:gd name="T7" fmla="*/ 849 h 862"/>
                <a:gd name="T8" fmla="*/ 562 w 1617"/>
                <a:gd name="T9" fmla="*/ 862 h 862"/>
                <a:gd name="T10" fmla="*/ 650 w 1617"/>
                <a:gd name="T11" fmla="*/ 852 h 862"/>
                <a:gd name="T12" fmla="*/ 733 w 1617"/>
                <a:gd name="T13" fmla="*/ 821 h 862"/>
                <a:gd name="T14" fmla="*/ 808 w 1617"/>
                <a:gd name="T15" fmla="*/ 767 h 862"/>
                <a:gd name="T16" fmla="*/ 884 w 1617"/>
                <a:gd name="T17" fmla="*/ 821 h 862"/>
                <a:gd name="T18" fmla="*/ 967 w 1617"/>
                <a:gd name="T19" fmla="*/ 852 h 862"/>
                <a:gd name="T20" fmla="*/ 1055 w 1617"/>
                <a:gd name="T21" fmla="*/ 862 h 862"/>
                <a:gd name="T22" fmla="*/ 1141 w 1617"/>
                <a:gd name="T23" fmla="*/ 849 h 862"/>
                <a:gd name="T24" fmla="*/ 1224 w 1617"/>
                <a:gd name="T25" fmla="*/ 813 h 862"/>
                <a:gd name="T26" fmla="*/ 1297 w 1617"/>
                <a:gd name="T27" fmla="*/ 755 h 862"/>
                <a:gd name="T28" fmla="*/ 1357 w 1617"/>
                <a:gd name="T29" fmla="*/ 681 h 862"/>
                <a:gd name="T30" fmla="*/ 1411 w 1617"/>
                <a:gd name="T31" fmla="*/ 645 h 862"/>
                <a:gd name="T32" fmla="*/ 1473 w 1617"/>
                <a:gd name="T33" fmla="*/ 640 h 862"/>
                <a:gd name="T34" fmla="*/ 1531 w 1617"/>
                <a:gd name="T35" fmla="*/ 612 h 862"/>
                <a:gd name="T36" fmla="*/ 1578 w 1617"/>
                <a:gd name="T37" fmla="*/ 563 h 862"/>
                <a:gd name="T38" fmla="*/ 1606 w 1617"/>
                <a:gd name="T39" fmla="*/ 501 h 862"/>
                <a:gd name="T40" fmla="*/ 1617 w 1617"/>
                <a:gd name="T41" fmla="*/ 432 h 862"/>
                <a:gd name="T42" fmla="*/ 1606 w 1617"/>
                <a:gd name="T43" fmla="*/ 361 h 862"/>
                <a:gd name="T44" fmla="*/ 1578 w 1617"/>
                <a:gd name="T45" fmla="*/ 299 h 862"/>
                <a:gd name="T46" fmla="*/ 1531 w 1617"/>
                <a:gd name="T47" fmla="*/ 249 h 862"/>
                <a:gd name="T48" fmla="*/ 1473 w 1617"/>
                <a:gd name="T49" fmla="*/ 222 h 862"/>
                <a:gd name="T50" fmla="*/ 1411 w 1617"/>
                <a:gd name="T51" fmla="*/ 217 h 862"/>
                <a:gd name="T52" fmla="*/ 1357 w 1617"/>
                <a:gd name="T53" fmla="*/ 180 h 862"/>
                <a:gd name="T54" fmla="*/ 1297 w 1617"/>
                <a:gd name="T55" fmla="*/ 107 h 862"/>
                <a:gd name="T56" fmla="*/ 1224 w 1617"/>
                <a:gd name="T57" fmla="*/ 49 h 862"/>
                <a:gd name="T58" fmla="*/ 1141 w 1617"/>
                <a:gd name="T59" fmla="*/ 13 h 862"/>
                <a:gd name="T60" fmla="*/ 1055 w 1617"/>
                <a:gd name="T61" fmla="*/ 0 h 862"/>
                <a:gd name="T62" fmla="*/ 967 w 1617"/>
                <a:gd name="T63" fmla="*/ 10 h 862"/>
                <a:gd name="T64" fmla="*/ 884 w 1617"/>
                <a:gd name="T65" fmla="*/ 41 h 862"/>
                <a:gd name="T66" fmla="*/ 808 w 1617"/>
                <a:gd name="T67" fmla="*/ 95 h 862"/>
                <a:gd name="T68" fmla="*/ 733 w 1617"/>
                <a:gd name="T69" fmla="*/ 41 h 862"/>
                <a:gd name="T70" fmla="*/ 650 w 1617"/>
                <a:gd name="T71" fmla="*/ 10 h 862"/>
                <a:gd name="T72" fmla="*/ 562 w 1617"/>
                <a:gd name="T73" fmla="*/ 0 h 862"/>
                <a:gd name="T74" fmla="*/ 476 w 1617"/>
                <a:gd name="T75" fmla="*/ 13 h 862"/>
                <a:gd name="T76" fmla="*/ 393 w 1617"/>
                <a:gd name="T77" fmla="*/ 49 h 862"/>
                <a:gd name="T78" fmla="*/ 320 w 1617"/>
                <a:gd name="T79" fmla="*/ 107 h 862"/>
                <a:gd name="T80" fmla="*/ 260 w 1617"/>
                <a:gd name="T81" fmla="*/ 180 h 862"/>
                <a:gd name="T82" fmla="*/ 206 w 1617"/>
                <a:gd name="T83" fmla="*/ 217 h 862"/>
                <a:gd name="T84" fmla="*/ 144 w 1617"/>
                <a:gd name="T85" fmla="*/ 222 h 862"/>
                <a:gd name="T86" fmla="*/ 86 w 1617"/>
                <a:gd name="T87" fmla="*/ 249 h 862"/>
                <a:gd name="T88" fmla="*/ 39 w 1617"/>
                <a:gd name="T89" fmla="*/ 299 h 862"/>
                <a:gd name="T90" fmla="*/ 11 w 1617"/>
                <a:gd name="T91" fmla="*/ 361 h 862"/>
                <a:gd name="T92" fmla="*/ 0 w 1617"/>
                <a:gd name="T93" fmla="*/ 432 h 862"/>
                <a:gd name="T94" fmla="*/ 11 w 1617"/>
                <a:gd name="T95" fmla="*/ 501 h 862"/>
                <a:gd name="T96" fmla="*/ 39 w 1617"/>
                <a:gd name="T97" fmla="*/ 563 h 862"/>
                <a:gd name="T98" fmla="*/ 86 w 1617"/>
                <a:gd name="T99" fmla="*/ 612 h 862"/>
                <a:gd name="T100" fmla="*/ 144 w 1617"/>
                <a:gd name="T101" fmla="*/ 640 h 862"/>
                <a:gd name="T102" fmla="*/ 206 w 1617"/>
                <a:gd name="T103" fmla="*/ 645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617" h="862">
                  <a:moveTo>
                    <a:pt x="237" y="640"/>
                  </a:moveTo>
                  <a:lnTo>
                    <a:pt x="260" y="681"/>
                  </a:lnTo>
                  <a:lnTo>
                    <a:pt x="289" y="721"/>
                  </a:lnTo>
                  <a:lnTo>
                    <a:pt x="320" y="755"/>
                  </a:lnTo>
                  <a:lnTo>
                    <a:pt x="356" y="787"/>
                  </a:lnTo>
                  <a:lnTo>
                    <a:pt x="393" y="813"/>
                  </a:lnTo>
                  <a:lnTo>
                    <a:pt x="433" y="833"/>
                  </a:lnTo>
                  <a:lnTo>
                    <a:pt x="476" y="849"/>
                  </a:lnTo>
                  <a:lnTo>
                    <a:pt x="519" y="859"/>
                  </a:lnTo>
                  <a:lnTo>
                    <a:pt x="562" y="862"/>
                  </a:lnTo>
                  <a:lnTo>
                    <a:pt x="607" y="861"/>
                  </a:lnTo>
                  <a:lnTo>
                    <a:pt x="650" y="852"/>
                  </a:lnTo>
                  <a:lnTo>
                    <a:pt x="693" y="839"/>
                  </a:lnTo>
                  <a:lnTo>
                    <a:pt x="733" y="821"/>
                  </a:lnTo>
                  <a:lnTo>
                    <a:pt x="773" y="796"/>
                  </a:lnTo>
                  <a:lnTo>
                    <a:pt x="808" y="767"/>
                  </a:lnTo>
                  <a:lnTo>
                    <a:pt x="844" y="796"/>
                  </a:lnTo>
                  <a:lnTo>
                    <a:pt x="884" y="821"/>
                  </a:lnTo>
                  <a:lnTo>
                    <a:pt x="924" y="839"/>
                  </a:lnTo>
                  <a:lnTo>
                    <a:pt x="967" y="852"/>
                  </a:lnTo>
                  <a:lnTo>
                    <a:pt x="1010" y="861"/>
                  </a:lnTo>
                  <a:lnTo>
                    <a:pt x="1055" y="862"/>
                  </a:lnTo>
                  <a:lnTo>
                    <a:pt x="1098" y="859"/>
                  </a:lnTo>
                  <a:lnTo>
                    <a:pt x="1141" y="849"/>
                  </a:lnTo>
                  <a:lnTo>
                    <a:pt x="1184" y="833"/>
                  </a:lnTo>
                  <a:lnTo>
                    <a:pt x="1224" y="813"/>
                  </a:lnTo>
                  <a:lnTo>
                    <a:pt x="1261" y="787"/>
                  </a:lnTo>
                  <a:lnTo>
                    <a:pt x="1297" y="755"/>
                  </a:lnTo>
                  <a:lnTo>
                    <a:pt x="1328" y="721"/>
                  </a:lnTo>
                  <a:lnTo>
                    <a:pt x="1357" y="681"/>
                  </a:lnTo>
                  <a:lnTo>
                    <a:pt x="1380" y="640"/>
                  </a:lnTo>
                  <a:lnTo>
                    <a:pt x="1411" y="645"/>
                  </a:lnTo>
                  <a:lnTo>
                    <a:pt x="1441" y="645"/>
                  </a:lnTo>
                  <a:lnTo>
                    <a:pt x="1473" y="640"/>
                  </a:lnTo>
                  <a:lnTo>
                    <a:pt x="1502" y="629"/>
                  </a:lnTo>
                  <a:lnTo>
                    <a:pt x="1531" y="612"/>
                  </a:lnTo>
                  <a:lnTo>
                    <a:pt x="1556" y="589"/>
                  </a:lnTo>
                  <a:lnTo>
                    <a:pt x="1578" y="563"/>
                  </a:lnTo>
                  <a:lnTo>
                    <a:pt x="1594" y="534"/>
                  </a:lnTo>
                  <a:lnTo>
                    <a:pt x="1606" y="501"/>
                  </a:lnTo>
                  <a:lnTo>
                    <a:pt x="1615" y="466"/>
                  </a:lnTo>
                  <a:lnTo>
                    <a:pt x="1617" y="432"/>
                  </a:lnTo>
                  <a:lnTo>
                    <a:pt x="1615" y="396"/>
                  </a:lnTo>
                  <a:lnTo>
                    <a:pt x="1606" y="361"/>
                  </a:lnTo>
                  <a:lnTo>
                    <a:pt x="1594" y="328"/>
                  </a:lnTo>
                  <a:lnTo>
                    <a:pt x="1578" y="299"/>
                  </a:lnTo>
                  <a:lnTo>
                    <a:pt x="1556" y="272"/>
                  </a:lnTo>
                  <a:lnTo>
                    <a:pt x="1531" y="249"/>
                  </a:lnTo>
                  <a:lnTo>
                    <a:pt x="1502" y="233"/>
                  </a:lnTo>
                  <a:lnTo>
                    <a:pt x="1473" y="222"/>
                  </a:lnTo>
                  <a:lnTo>
                    <a:pt x="1441" y="217"/>
                  </a:lnTo>
                  <a:lnTo>
                    <a:pt x="1411" y="217"/>
                  </a:lnTo>
                  <a:lnTo>
                    <a:pt x="1380" y="222"/>
                  </a:lnTo>
                  <a:lnTo>
                    <a:pt x="1357" y="180"/>
                  </a:lnTo>
                  <a:lnTo>
                    <a:pt x="1328" y="141"/>
                  </a:lnTo>
                  <a:lnTo>
                    <a:pt x="1297" y="107"/>
                  </a:lnTo>
                  <a:lnTo>
                    <a:pt x="1261" y="75"/>
                  </a:lnTo>
                  <a:lnTo>
                    <a:pt x="1224" y="49"/>
                  </a:lnTo>
                  <a:lnTo>
                    <a:pt x="1184" y="29"/>
                  </a:lnTo>
                  <a:lnTo>
                    <a:pt x="1141" y="13"/>
                  </a:lnTo>
                  <a:lnTo>
                    <a:pt x="1098" y="3"/>
                  </a:lnTo>
                  <a:lnTo>
                    <a:pt x="1055" y="0"/>
                  </a:lnTo>
                  <a:lnTo>
                    <a:pt x="1010" y="1"/>
                  </a:lnTo>
                  <a:lnTo>
                    <a:pt x="967" y="10"/>
                  </a:lnTo>
                  <a:lnTo>
                    <a:pt x="924" y="23"/>
                  </a:lnTo>
                  <a:lnTo>
                    <a:pt x="884" y="41"/>
                  </a:lnTo>
                  <a:lnTo>
                    <a:pt x="844" y="65"/>
                  </a:lnTo>
                  <a:lnTo>
                    <a:pt x="808" y="95"/>
                  </a:lnTo>
                  <a:lnTo>
                    <a:pt x="773" y="65"/>
                  </a:lnTo>
                  <a:lnTo>
                    <a:pt x="733" y="41"/>
                  </a:lnTo>
                  <a:lnTo>
                    <a:pt x="693" y="23"/>
                  </a:lnTo>
                  <a:lnTo>
                    <a:pt x="650" y="10"/>
                  </a:lnTo>
                  <a:lnTo>
                    <a:pt x="607" y="1"/>
                  </a:lnTo>
                  <a:lnTo>
                    <a:pt x="562" y="0"/>
                  </a:lnTo>
                  <a:lnTo>
                    <a:pt x="519" y="3"/>
                  </a:lnTo>
                  <a:lnTo>
                    <a:pt x="476" y="13"/>
                  </a:lnTo>
                  <a:lnTo>
                    <a:pt x="433" y="29"/>
                  </a:lnTo>
                  <a:lnTo>
                    <a:pt x="393" y="49"/>
                  </a:lnTo>
                  <a:lnTo>
                    <a:pt x="356" y="75"/>
                  </a:lnTo>
                  <a:lnTo>
                    <a:pt x="320" y="107"/>
                  </a:lnTo>
                  <a:lnTo>
                    <a:pt x="289" y="141"/>
                  </a:lnTo>
                  <a:lnTo>
                    <a:pt x="260" y="180"/>
                  </a:lnTo>
                  <a:lnTo>
                    <a:pt x="237" y="222"/>
                  </a:lnTo>
                  <a:lnTo>
                    <a:pt x="206" y="217"/>
                  </a:lnTo>
                  <a:lnTo>
                    <a:pt x="176" y="217"/>
                  </a:lnTo>
                  <a:lnTo>
                    <a:pt x="144" y="222"/>
                  </a:lnTo>
                  <a:lnTo>
                    <a:pt x="115" y="233"/>
                  </a:lnTo>
                  <a:lnTo>
                    <a:pt x="86" y="249"/>
                  </a:lnTo>
                  <a:lnTo>
                    <a:pt x="61" y="272"/>
                  </a:lnTo>
                  <a:lnTo>
                    <a:pt x="39" y="299"/>
                  </a:lnTo>
                  <a:lnTo>
                    <a:pt x="23" y="328"/>
                  </a:lnTo>
                  <a:lnTo>
                    <a:pt x="11" y="361"/>
                  </a:lnTo>
                  <a:lnTo>
                    <a:pt x="2" y="396"/>
                  </a:lnTo>
                  <a:lnTo>
                    <a:pt x="0" y="432"/>
                  </a:lnTo>
                  <a:lnTo>
                    <a:pt x="2" y="466"/>
                  </a:lnTo>
                  <a:lnTo>
                    <a:pt x="11" y="501"/>
                  </a:lnTo>
                  <a:lnTo>
                    <a:pt x="23" y="534"/>
                  </a:lnTo>
                  <a:lnTo>
                    <a:pt x="39" y="563"/>
                  </a:lnTo>
                  <a:lnTo>
                    <a:pt x="61" y="589"/>
                  </a:lnTo>
                  <a:lnTo>
                    <a:pt x="86" y="612"/>
                  </a:lnTo>
                  <a:lnTo>
                    <a:pt x="115" y="629"/>
                  </a:lnTo>
                  <a:lnTo>
                    <a:pt x="144" y="640"/>
                  </a:lnTo>
                  <a:lnTo>
                    <a:pt x="176" y="645"/>
                  </a:lnTo>
                  <a:lnTo>
                    <a:pt x="206" y="645"/>
                  </a:lnTo>
                  <a:lnTo>
                    <a:pt x="237" y="640"/>
                  </a:lnTo>
                  <a:close/>
                </a:path>
              </a:pathLst>
            </a:custGeom>
            <a:solidFill>
              <a:srgbClr val="CCFFCC"/>
            </a:solidFill>
            <a:ln w="17526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" name="Group 15"/>
            <p:cNvGrpSpPr>
              <a:grpSpLocks/>
            </p:cNvGrpSpPr>
            <p:nvPr/>
          </p:nvGrpSpPr>
          <p:grpSpPr bwMode="auto">
            <a:xfrm>
              <a:off x="4581641" y="2054447"/>
              <a:ext cx="290513" cy="584829"/>
              <a:chOff x="2287" y="2057"/>
              <a:chExt cx="209" cy="421"/>
            </a:xfrm>
          </p:grpSpPr>
          <p:sp>
            <p:nvSpPr>
              <p:cNvPr id="108" name="Freeform 16"/>
              <p:cNvSpPr>
                <a:spLocks/>
              </p:cNvSpPr>
              <p:nvPr/>
            </p:nvSpPr>
            <p:spPr bwMode="auto">
              <a:xfrm>
                <a:off x="2398" y="2366"/>
                <a:ext cx="98" cy="103"/>
              </a:xfrm>
              <a:custGeom>
                <a:avLst/>
                <a:gdLst>
                  <a:gd name="T0" fmla="*/ 0 w 229"/>
                  <a:gd name="T1" fmla="*/ 0 h 240"/>
                  <a:gd name="T2" fmla="*/ 0 w 229"/>
                  <a:gd name="T3" fmla="*/ 0 h 240"/>
                  <a:gd name="T4" fmla="*/ 0 w 229"/>
                  <a:gd name="T5" fmla="*/ 0 h 240"/>
                  <a:gd name="T6" fmla="*/ 0 w 229"/>
                  <a:gd name="T7" fmla="*/ 0 h 240"/>
                  <a:gd name="T8" fmla="*/ 0 w 229"/>
                  <a:gd name="T9" fmla="*/ 0 h 240"/>
                  <a:gd name="T10" fmla="*/ 0 w 229"/>
                  <a:gd name="T11" fmla="*/ 0 h 24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29"/>
                  <a:gd name="T19" fmla="*/ 0 h 240"/>
                  <a:gd name="T20" fmla="*/ 229 w 229"/>
                  <a:gd name="T21" fmla="*/ 240 h 24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29" h="240">
                    <a:moveTo>
                      <a:pt x="120" y="240"/>
                    </a:moveTo>
                    <a:cubicBezTo>
                      <a:pt x="186" y="227"/>
                      <a:pt x="229" y="164"/>
                      <a:pt x="217" y="98"/>
                    </a:cubicBezTo>
                    <a:cubicBezTo>
                      <a:pt x="206" y="41"/>
                      <a:pt x="155" y="0"/>
                      <a:pt x="96" y="0"/>
                    </a:cubicBezTo>
                    <a:lnTo>
                      <a:pt x="0" y="240"/>
                    </a:lnTo>
                    <a:lnTo>
                      <a:pt x="120" y="240"/>
                    </a:lnTo>
                    <a:close/>
                  </a:path>
                </a:pathLst>
              </a:custGeom>
              <a:solidFill>
                <a:srgbClr val="DDDDDD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GB" sz="1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9" name="Rectangle 17"/>
              <p:cNvSpPr>
                <a:spLocks noChangeArrowheads="1"/>
              </p:cNvSpPr>
              <p:nvPr/>
            </p:nvSpPr>
            <p:spPr bwMode="auto">
              <a:xfrm>
                <a:off x="2336" y="2224"/>
                <a:ext cx="82" cy="7"/>
              </a:xfrm>
              <a:prstGeom prst="rect">
                <a:avLst/>
              </a:prstGeom>
              <a:solidFill>
                <a:srgbClr val="FEFEF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GB" sz="1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0" name="Rectangle 18"/>
              <p:cNvSpPr>
                <a:spLocks noChangeArrowheads="1"/>
              </p:cNvSpPr>
              <p:nvPr/>
            </p:nvSpPr>
            <p:spPr bwMode="auto">
              <a:xfrm>
                <a:off x="2336" y="2231"/>
                <a:ext cx="82" cy="7"/>
              </a:xfrm>
              <a:prstGeom prst="rect">
                <a:avLst/>
              </a:pr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GB" sz="1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1" name="Rectangle 19"/>
              <p:cNvSpPr>
                <a:spLocks noChangeArrowheads="1"/>
              </p:cNvSpPr>
              <p:nvPr/>
            </p:nvSpPr>
            <p:spPr bwMode="auto">
              <a:xfrm>
                <a:off x="2336" y="2238"/>
                <a:ext cx="82" cy="7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GB" sz="1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2" name="Rectangle 20"/>
              <p:cNvSpPr>
                <a:spLocks noChangeArrowheads="1"/>
              </p:cNvSpPr>
              <p:nvPr/>
            </p:nvSpPr>
            <p:spPr bwMode="auto">
              <a:xfrm>
                <a:off x="2336" y="2245"/>
                <a:ext cx="82" cy="7"/>
              </a:xfrm>
              <a:prstGeom prst="rect">
                <a:avLst/>
              </a:prstGeom>
              <a:solidFill>
                <a:srgbClr val="EBEB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GB" sz="1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3" name="Rectangle 21"/>
              <p:cNvSpPr>
                <a:spLocks noChangeArrowheads="1"/>
              </p:cNvSpPr>
              <p:nvPr/>
            </p:nvSpPr>
            <p:spPr bwMode="auto">
              <a:xfrm>
                <a:off x="2336" y="2252"/>
                <a:ext cx="82" cy="7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GB" sz="1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4" name="Rectangle 22"/>
              <p:cNvSpPr>
                <a:spLocks noChangeArrowheads="1"/>
              </p:cNvSpPr>
              <p:nvPr/>
            </p:nvSpPr>
            <p:spPr bwMode="auto">
              <a:xfrm>
                <a:off x="2336" y="2259"/>
                <a:ext cx="82" cy="6"/>
              </a:xfrm>
              <a:prstGeom prst="rect">
                <a:avLst/>
              </a:prstGeom>
              <a:solidFill>
                <a:srgbClr val="F5F5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GB" sz="1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5" name="Rectangle 23"/>
              <p:cNvSpPr>
                <a:spLocks noChangeArrowheads="1"/>
              </p:cNvSpPr>
              <p:nvPr/>
            </p:nvSpPr>
            <p:spPr bwMode="auto">
              <a:xfrm>
                <a:off x="2336" y="2265"/>
                <a:ext cx="82" cy="7"/>
              </a:xfrm>
              <a:prstGeom prst="rect">
                <a:avLst/>
              </a:prstGeom>
              <a:solidFill>
                <a:srgbClr val="FBFB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GB" sz="1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6" name="Oval 24"/>
              <p:cNvSpPr>
                <a:spLocks noChangeArrowheads="1"/>
              </p:cNvSpPr>
              <p:nvPr/>
            </p:nvSpPr>
            <p:spPr bwMode="auto">
              <a:xfrm>
                <a:off x="2344" y="2233"/>
                <a:ext cx="66" cy="32"/>
              </a:xfrm>
              <a:prstGeom prst="ellipse">
                <a:avLst/>
              </a:prstGeom>
              <a:noFill/>
              <a:ln w="9525" cap="rnd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1" hangingPunct="1"/>
                <a:endParaRPr lang="en-GB" sz="1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7" name="Rectangle 25"/>
              <p:cNvSpPr>
                <a:spLocks noChangeArrowheads="1"/>
              </p:cNvSpPr>
              <p:nvPr/>
            </p:nvSpPr>
            <p:spPr bwMode="auto">
              <a:xfrm>
                <a:off x="2302" y="2238"/>
                <a:ext cx="6" cy="240"/>
              </a:xfrm>
              <a:prstGeom prst="rect">
                <a:avLst/>
              </a:prstGeom>
              <a:solidFill>
                <a:srgbClr val="C2C2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GB" sz="1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8" name="Rectangle 26"/>
              <p:cNvSpPr>
                <a:spLocks noChangeArrowheads="1"/>
              </p:cNvSpPr>
              <p:nvPr/>
            </p:nvSpPr>
            <p:spPr bwMode="auto">
              <a:xfrm>
                <a:off x="2308" y="2238"/>
                <a:ext cx="7" cy="240"/>
              </a:xfrm>
              <a:prstGeom prst="rect">
                <a:avLst/>
              </a:prstGeom>
              <a:solidFill>
                <a:srgbClr val="C4C4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GB" sz="1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9" name="Rectangle 27"/>
              <p:cNvSpPr>
                <a:spLocks noChangeArrowheads="1"/>
              </p:cNvSpPr>
              <p:nvPr/>
            </p:nvSpPr>
            <p:spPr bwMode="auto">
              <a:xfrm>
                <a:off x="2315" y="2238"/>
                <a:ext cx="7" cy="240"/>
              </a:xfrm>
              <a:prstGeom prst="rect">
                <a:avLst/>
              </a:prstGeom>
              <a:solidFill>
                <a:srgbClr val="CACA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GB" sz="1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0" name="Rectangle 28"/>
              <p:cNvSpPr>
                <a:spLocks noChangeArrowheads="1"/>
              </p:cNvSpPr>
              <p:nvPr/>
            </p:nvSpPr>
            <p:spPr bwMode="auto">
              <a:xfrm>
                <a:off x="2322" y="2238"/>
                <a:ext cx="7" cy="240"/>
              </a:xfrm>
              <a:prstGeom prst="rect">
                <a:avLst/>
              </a:prstGeom>
              <a:solidFill>
                <a:srgbClr val="D0D0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GB" sz="1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1" name="Rectangle 29"/>
              <p:cNvSpPr>
                <a:spLocks noChangeArrowheads="1"/>
              </p:cNvSpPr>
              <p:nvPr/>
            </p:nvSpPr>
            <p:spPr bwMode="auto">
              <a:xfrm>
                <a:off x="2329" y="2238"/>
                <a:ext cx="7" cy="240"/>
              </a:xfrm>
              <a:prstGeom prst="rect">
                <a:avLst/>
              </a:prstGeom>
              <a:solidFill>
                <a:srgbClr val="D6D6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GB" sz="1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2" name="Rectangle 30"/>
              <p:cNvSpPr>
                <a:spLocks noChangeArrowheads="1"/>
              </p:cNvSpPr>
              <p:nvPr/>
            </p:nvSpPr>
            <p:spPr bwMode="auto">
              <a:xfrm>
                <a:off x="2336" y="2238"/>
                <a:ext cx="7" cy="240"/>
              </a:xfrm>
              <a:prstGeom prst="rect">
                <a:avLst/>
              </a:prstGeom>
              <a:solidFill>
                <a:srgbClr val="DCDC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GB" sz="1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3" name="Rectangle 31"/>
              <p:cNvSpPr>
                <a:spLocks noChangeArrowheads="1"/>
              </p:cNvSpPr>
              <p:nvPr/>
            </p:nvSpPr>
            <p:spPr bwMode="auto">
              <a:xfrm>
                <a:off x="2343" y="2238"/>
                <a:ext cx="7" cy="240"/>
              </a:xfrm>
              <a:prstGeom prst="rect">
                <a:avLst/>
              </a:prstGeom>
              <a:solidFill>
                <a:srgbClr val="E2E2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GB" sz="1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4" name="Rectangle 32"/>
              <p:cNvSpPr>
                <a:spLocks noChangeArrowheads="1"/>
              </p:cNvSpPr>
              <p:nvPr/>
            </p:nvSpPr>
            <p:spPr bwMode="auto">
              <a:xfrm>
                <a:off x="2350" y="2238"/>
                <a:ext cx="7" cy="240"/>
              </a:xfrm>
              <a:prstGeom prst="rect">
                <a:avLst/>
              </a:prstGeom>
              <a:solidFill>
                <a:srgbClr val="E7E7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GB" sz="1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5" name="Rectangle 33"/>
              <p:cNvSpPr>
                <a:spLocks noChangeArrowheads="1"/>
              </p:cNvSpPr>
              <p:nvPr/>
            </p:nvSpPr>
            <p:spPr bwMode="auto">
              <a:xfrm>
                <a:off x="2357" y="2238"/>
                <a:ext cx="6" cy="240"/>
              </a:xfrm>
              <a:prstGeom prst="rect">
                <a:avLst/>
              </a:prstGeom>
              <a:solidFill>
                <a:srgbClr val="EDED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GB" sz="1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6" name="Rectangle 34"/>
              <p:cNvSpPr>
                <a:spLocks noChangeArrowheads="1"/>
              </p:cNvSpPr>
              <p:nvPr/>
            </p:nvSpPr>
            <p:spPr bwMode="auto">
              <a:xfrm>
                <a:off x="2363" y="2238"/>
                <a:ext cx="7" cy="240"/>
              </a:xfrm>
              <a:prstGeom prst="rect">
                <a:avLst/>
              </a:prstGeom>
              <a:solidFill>
                <a:srgbClr val="F3F3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GB" sz="1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7" name="Rectangle 35"/>
              <p:cNvSpPr>
                <a:spLocks noChangeArrowheads="1"/>
              </p:cNvSpPr>
              <p:nvPr/>
            </p:nvSpPr>
            <p:spPr bwMode="auto">
              <a:xfrm>
                <a:off x="2370" y="2238"/>
                <a:ext cx="7" cy="240"/>
              </a:xfrm>
              <a:prstGeom prst="rect">
                <a:avLst/>
              </a:prstGeom>
              <a:solidFill>
                <a:srgbClr val="F9F9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GB" sz="1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8" name="Rectangle 36"/>
              <p:cNvSpPr>
                <a:spLocks noChangeArrowheads="1"/>
              </p:cNvSpPr>
              <p:nvPr/>
            </p:nvSpPr>
            <p:spPr bwMode="auto">
              <a:xfrm>
                <a:off x="2377" y="2238"/>
                <a:ext cx="7" cy="24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GB" sz="1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9" name="Rectangle 37"/>
              <p:cNvSpPr>
                <a:spLocks noChangeArrowheads="1"/>
              </p:cNvSpPr>
              <p:nvPr/>
            </p:nvSpPr>
            <p:spPr bwMode="auto">
              <a:xfrm>
                <a:off x="2391" y="2238"/>
                <a:ext cx="7" cy="240"/>
              </a:xfrm>
              <a:prstGeom prst="rect">
                <a:avLst/>
              </a:prstGeom>
              <a:solidFill>
                <a:srgbClr val="F3F3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GB" sz="1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0" name="Rectangle 38"/>
              <p:cNvSpPr>
                <a:spLocks noChangeArrowheads="1"/>
              </p:cNvSpPr>
              <p:nvPr/>
            </p:nvSpPr>
            <p:spPr bwMode="auto">
              <a:xfrm>
                <a:off x="2398" y="2238"/>
                <a:ext cx="7" cy="240"/>
              </a:xfrm>
              <a:prstGeom prst="rect">
                <a:avLst/>
              </a:prstGeom>
              <a:solidFill>
                <a:srgbClr val="EDED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GB" sz="1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1" name="Rectangle 39"/>
              <p:cNvSpPr>
                <a:spLocks noChangeArrowheads="1"/>
              </p:cNvSpPr>
              <p:nvPr/>
            </p:nvSpPr>
            <p:spPr bwMode="auto">
              <a:xfrm>
                <a:off x="2405" y="2238"/>
                <a:ext cx="6" cy="240"/>
              </a:xfrm>
              <a:prstGeom prst="rect">
                <a:avLst/>
              </a:prstGeom>
              <a:solidFill>
                <a:srgbClr val="E7E7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GB" sz="1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2" name="Rectangle 40"/>
              <p:cNvSpPr>
                <a:spLocks noChangeArrowheads="1"/>
              </p:cNvSpPr>
              <p:nvPr/>
            </p:nvSpPr>
            <p:spPr bwMode="auto">
              <a:xfrm>
                <a:off x="2411" y="2238"/>
                <a:ext cx="7" cy="240"/>
              </a:xfrm>
              <a:prstGeom prst="rect">
                <a:avLst/>
              </a:prstGeom>
              <a:solidFill>
                <a:srgbClr val="E2E2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GB" sz="1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3" name="Rectangle 41"/>
              <p:cNvSpPr>
                <a:spLocks noChangeArrowheads="1"/>
              </p:cNvSpPr>
              <p:nvPr/>
            </p:nvSpPr>
            <p:spPr bwMode="auto">
              <a:xfrm>
                <a:off x="2418" y="2238"/>
                <a:ext cx="7" cy="240"/>
              </a:xfrm>
              <a:prstGeom prst="rect">
                <a:avLst/>
              </a:prstGeom>
              <a:solidFill>
                <a:srgbClr val="DCDC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GB" sz="1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4" name="Rectangle 42"/>
              <p:cNvSpPr>
                <a:spLocks noChangeArrowheads="1"/>
              </p:cNvSpPr>
              <p:nvPr/>
            </p:nvSpPr>
            <p:spPr bwMode="auto">
              <a:xfrm>
                <a:off x="2425" y="2238"/>
                <a:ext cx="7" cy="240"/>
              </a:xfrm>
              <a:prstGeom prst="rect">
                <a:avLst/>
              </a:prstGeom>
              <a:solidFill>
                <a:srgbClr val="D6D6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GB" sz="1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5" name="Rectangle 43"/>
              <p:cNvSpPr>
                <a:spLocks noChangeArrowheads="1"/>
              </p:cNvSpPr>
              <p:nvPr/>
            </p:nvSpPr>
            <p:spPr bwMode="auto">
              <a:xfrm>
                <a:off x="2432" y="2238"/>
                <a:ext cx="7" cy="240"/>
              </a:xfrm>
              <a:prstGeom prst="rect">
                <a:avLst/>
              </a:prstGeom>
              <a:solidFill>
                <a:srgbClr val="D0D0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GB" sz="1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6" name="Rectangle 44"/>
              <p:cNvSpPr>
                <a:spLocks noChangeArrowheads="1"/>
              </p:cNvSpPr>
              <p:nvPr/>
            </p:nvSpPr>
            <p:spPr bwMode="auto">
              <a:xfrm>
                <a:off x="2439" y="2238"/>
                <a:ext cx="7" cy="240"/>
              </a:xfrm>
              <a:prstGeom prst="rect">
                <a:avLst/>
              </a:prstGeom>
              <a:solidFill>
                <a:srgbClr val="CACA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GB" sz="1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7" name="Rectangle 45"/>
              <p:cNvSpPr>
                <a:spLocks noChangeArrowheads="1"/>
              </p:cNvSpPr>
              <p:nvPr/>
            </p:nvSpPr>
            <p:spPr bwMode="auto">
              <a:xfrm>
                <a:off x="2446" y="2238"/>
                <a:ext cx="7" cy="240"/>
              </a:xfrm>
              <a:prstGeom prst="rect">
                <a:avLst/>
              </a:prstGeom>
              <a:solidFill>
                <a:srgbClr val="C4C4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GB" sz="1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8" name="Freeform 46"/>
              <p:cNvSpPr>
                <a:spLocks/>
              </p:cNvSpPr>
              <p:nvPr/>
            </p:nvSpPr>
            <p:spPr bwMode="auto">
              <a:xfrm>
                <a:off x="2307" y="2248"/>
                <a:ext cx="136" cy="223"/>
              </a:xfrm>
              <a:custGeom>
                <a:avLst/>
                <a:gdLst>
                  <a:gd name="T0" fmla="*/ 0 w 317"/>
                  <a:gd name="T1" fmla="*/ 0 h 520"/>
                  <a:gd name="T2" fmla="*/ 0 w 317"/>
                  <a:gd name="T3" fmla="*/ 0 h 520"/>
                  <a:gd name="T4" fmla="*/ 0 w 317"/>
                  <a:gd name="T5" fmla="*/ 0 h 520"/>
                  <a:gd name="T6" fmla="*/ 0 w 317"/>
                  <a:gd name="T7" fmla="*/ 0 h 520"/>
                  <a:gd name="T8" fmla="*/ 0 w 317"/>
                  <a:gd name="T9" fmla="*/ 0 h 520"/>
                  <a:gd name="T10" fmla="*/ 0 w 317"/>
                  <a:gd name="T11" fmla="*/ 0 h 520"/>
                  <a:gd name="T12" fmla="*/ 0 w 317"/>
                  <a:gd name="T13" fmla="*/ 0 h 520"/>
                  <a:gd name="T14" fmla="*/ 0 w 317"/>
                  <a:gd name="T15" fmla="*/ 0 h 520"/>
                  <a:gd name="T16" fmla="*/ 0 w 317"/>
                  <a:gd name="T17" fmla="*/ 0 h 52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17"/>
                  <a:gd name="T28" fmla="*/ 0 h 520"/>
                  <a:gd name="T29" fmla="*/ 317 w 317"/>
                  <a:gd name="T30" fmla="*/ 520 h 52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17" h="520">
                    <a:moveTo>
                      <a:pt x="315" y="432"/>
                    </a:moveTo>
                    <a:lnTo>
                      <a:pt x="240" y="0"/>
                    </a:lnTo>
                    <a:cubicBezTo>
                      <a:pt x="219" y="35"/>
                      <a:pt x="169" y="50"/>
                      <a:pt x="127" y="33"/>
                    </a:cubicBezTo>
                    <a:cubicBezTo>
                      <a:pt x="109" y="26"/>
                      <a:pt x="95" y="14"/>
                      <a:pt x="87" y="0"/>
                    </a:cubicBezTo>
                    <a:lnTo>
                      <a:pt x="11" y="432"/>
                    </a:lnTo>
                    <a:cubicBezTo>
                      <a:pt x="0" y="472"/>
                      <a:pt x="59" y="509"/>
                      <a:pt x="143" y="514"/>
                    </a:cubicBezTo>
                    <a:cubicBezTo>
                      <a:pt x="227" y="520"/>
                      <a:pt x="304" y="491"/>
                      <a:pt x="315" y="451"/>
                    </a:cubicBezTo>
                    <a:cubicBezTo>
                      <a:pt x="317" y="445"/>
                      <a:pt x="317" y="438"/>
                      <a:pt x="315" y="432"/>
                    </a:cubicBezTo>
                    <a:close/>
                  </a:path>
                </a:pathLst>
              </a:cu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1" hangingPunct="1"/>
                <a:endParaRPr lang="en-GB" sz="1800">
                  <a:latin typeface="Arial" pitchFamily="34" charset="0"/>
                  <a:cs typeface="Arial" pitchFamily="34" charset="0"/>
                </a:endParaRPr>
              </a:p>
            </p:txBody>
          </p:sp>
          <p:pic>
            <p:nvPicPr>
              <p:cNvPr id="139" name="Picture 47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50" y="2080"/>
                <a:ext cx="48" cy="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0" name="Picture 48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50" y="2080"/>
                <a:ext cx="48" cy="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41" name="Oval 49"/>
              <p:cNvSpPr>
                <a:spLocks noChangeArrowheads="1"/>
              </p:cNvSpPr>
              <p:nvPr/>
            </p:nvSpPr>
            <p:spPr bwMode="auto">
              <a:xfrm>
                <a:off x="2361" y="2092"/>
                <a:ext cx="33" cy="27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1" hangingPunct="1"/>
                <a:endParaRPr lang="en-GB" sz="1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2" name="Line 50"/>
              <p:cNvSpPr>
                <a:spLocks noChangeShapeType="1"/>
              </p:cNvSpPr>
              <p:nvPr/>
            </p:nvSpPr>
            <p:spPr bwMode="auto">
              <a:xfrm flipV="1">
                <a:off x="2377" y="2119"/>
                <a:ext cx="1" cy="13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" name="Freeform 51"/>
              <p:cNvSpPr>
                <a:spLocks noEditPoints="1"/>
              </p:cNvSpPr>
              <p:nvPr/>
            </p:nvSpPr>
            <p:spPr bwMode="auto">
              <a:xfrm>
                <a:off x="2287" y="2057"/>
                <a:ext cx="181" cy="97"/>
              </a:xfrm>
              <a:custGeom>
                <a:avLst/>
                <a:gdLst>
                  <a:gd name="T0" fmla="*/ 0 w 422"/>
                  <a:gd name="T1" fmla="*/ 0 h 226"/>
                  <a:gd name="T2" fmla="*/ 0 w 422"/>
                  <a:gd name="T3" fmla="*/ 0 h 226"/>
                  <a:gd name="T4" fmla="*/ 0 w 422"/>
                  <a:gd name="T5" fmla="*/ 0 h 226"/>
                  <a:gd name="T6" fmla="*/ 0 w 422"/>
                  <a:gd name="T7" fmla="*/ 0 h 226"/>
                  <a:gd name="T8" fmla="*/ 0 w 422"/>
                  <a:gd name="T9" fmla="*/ 0 h 226"/>
                  <a:gd name="T10" fmla="*/ 0 w 422"/>
                  <a:gd name="T11" fmla="*/ 0 h 226"/>
                  <a:gd name="T12" fmla="*/ 0 w 422"/>
                  <a:gd name="T13" fmla="*/ 0 h 226"/>
                  <a:gd name="T14" fmla="*/ 0 w 422"/>
                  <a:gd name="T15" fmla="*/ 0 h 226"/>
                  <a:gd name="T16" fmla="*/ 0 w 422"/>
                  <a:gd name="T17" fmla="*/ 0 h 226"/>
                  <a:gd name="T18" fmla="*/ 0 w 422"/>
                  <a:gd name="T19" fmla="*/ 0 h 22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22"/>
                  <a:gd name="T31" fmla="*/ 0 h 226"/>
                  <a:gd name="T32" fmla="*/ 422 w 422"/>
                  <a:gd name="T33" fmla="*/ 226 h 22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22" h="226">
                    <a:moveTo>
                      <a:pt x="130" y="45"/>
                    </a:moveTo>
                    <a:cubicBezTo>
                      <a:pt x="85" y="83"/>
                      <a:pt x="85" y="143"/>
                      <a:pt x="130" y="181"/>
                    </a:cubicBezTo>
                    <a:cubicBezTo>
                      <a:pt x="130" y="181"/>
                      <a:pt x="130" y="181"/>
                      <a:pt x="130" y="181"/>
                    </a:cubicBezTo>
                    <a:moveTo>
                      <a:pt x="293" y="181"/>
                    </a:moveTo>
                    <a:cubicBezTo>
                      <a:pt x="338" y="143"/>
                      <a:pt x="338" y="83"/>
                      <a:pt x="293" y="45"/>
                    </a:cubicBezTo>
                    <a:moveTo>
                      <a:pt x="75" y="0"/>
                    </a:moveTo>
                    <a:cubicBezTo>
                      <a:pt x="0" y="62"/>
                      <a:pt x="0" y="164"/>
                      <a:pt x="75" y="226"/>
                    </a:cubicBezTo>
                    <a:cubicBezTo>
                      <a:pt x="75" y="226"/>
                      <a:pt x="75" y="226"/>
                      <a:pt x="75" y="226"/>
                    </a:cubicBezTo>
                    <a:moveTo>
                      <a:pt x="347" y="226"/>
                    </a:moveTo>
                    <a:cubicBezTo>
                      <a:pt x="422" y="164"/>
                      <a:pt x="422" y="62"/>
                      <a:pt x="347" y="0"/>
                    </a:cubicBezTo>
                  </a:path>
                </a:pathLst>
              </a:cu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1" hangingPunct="1"/>
                <a:endParaRPr lang="en-GB" sz="1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4" name="Freeform 52"/>
              <p:cNvSpPr>
                <a:spLocks noEditPoints="1"/>
              </p:cNvSpPr>
              <p:nvPr/>
            </p:nvSpPr>
            <p:spPr bwMode="auto">
              <a:xfrm>
                <a:off x="2307" y="2092"/>
                <a:ext cx="136" cy="379"/>
              </a:xfrm>
              <a:custGeom>
                <a:avLst/>
                <a:gdLst>
                  <a:gd name="T0" fmla="*/ 0 w 317"/>
                  <a:gd name="T1" fmla="*/ 0 h 884"/>
                  <a:gd name="T2" fmla="*/ 0 w 317"/>
                  <a:gd name="T3" fmla="*/ 0 h 884"/>
                  <a:gd name="T4" fmla="*/ 0 w 317"/>
                  <a:gd name="T5" fmla="*/ 0 h 884"/>
                  <a:gd name="T6" fmla="*/ 0 w 317"/>
                  <a:gd name="T7" fmla="*/ 1 h 884"/>
                  <a:gd name="T8" fmla="*/ 0 w 317"/>
                  <a:gd name="T9" fmla="*/ 1 h 884"/>
                  <a:gd name="T10" fmla="*/ 0 w 317"/>
                  <a:gd name="T11" fmla="*/ 1 h 884"/>
                  <a:gd name="T12" fmla="*/ 0 w 317"/>
                  <a:gd name="T13" fmla="*/ 1 h 884"/>
                  <a:gd name="T14" fmla="*/ 0 w 317"/>
                  <a:gd name="T15" fmla="*/ 1 h 884"/>
                  <a:gd name="T16" fmla="*/ 0 w 317"/>
                  <a:gd name="T17" fmla="*/ 0 h 884"/>
                  <a:gd name="T18" fmla="*/ 0 w 317"/>
                  <a:gd name="T19" fmla="*/ 0 h 884"/>
                  <a:gd name="T20" fmla="*/ 0 w 317"/>
                  <a:gd name="T21" fmla="*/ 0 h 884"/>
                  <a:gd name="T22" fmla="*/ 0 w 317"/>
                  <a:gd name="T23" fmla="*/ 0 h 884"/>
                  <a:gd name="T24" fmla="*/ 0 w 317"/>
                  <a:gd name="T25" fmla="*/ 0 h 884"/>
                  <a:gd name="T26" fmla="*/ 0 w 317"/>
                  <a:gd name="T27" fmla="*/ 0 h 884"/>
                  <a:gd name="T28" fmla="*/ 0 w 317"/>
                  <a:gd name="T29" fmla="*/ 0 h 88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317"/>
                  <a:gd name="T46" fmla="*/ 0 h 884"/>
                  <a:gd name="T47" fmla="*/ 317 w 317"/>
                  <a:gd name="T48" fmla="*/ 884 h 88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317" h="884">
                    <a:moveTo>
                      <a:pt x="163" y="330"/>
                    </a:moveTo>
                    <a:cubicBezTo>
                      <a:pt x="123" y="330"/>
                      <a:pt x="90" y="345"/>
                      <a:pt x="87" y="364"/>
                    </a:cubicBezTo>
                    <a:lnTo>
                      <a:pt x="11" y="796"/>
                    </a:lnTo>
                    <a:cubicBezTo>
                      <a:pt x="0" y="836"/>
                      <a:pt x="59" y="873"/>
                      <a:pt x="143" y="878"/>
                    </a:cubicBezTo>
                    <a:cubicBezTo>
                      <a:pt x="227" y="884"/>
                      <a:pt x="304" y="855"/>
                      <a:pt x="315" y="815"/>
                    </a:cubicBezTo>
                    <a:cubicBezTo>
                      <a:pt x="317" y="809"/>
                      <a:pt x="317" y="802"/>
                      <a:pt x="315" y="796"/>
                    </a:cubicBezTo>
                    <a:lnTo>
                      <a:pt x="240" y="367"/>
                    </a:lnTo>
                    <a:cubicBezTo>
                      <a:pt x="240" y="347"/>
                      <a:pt x="206" y="330"/>
                      <a:pt x="163" y="330"/>
                    </a:cubicBezTo>
                    <a:close/>
                    <a:moveTo>
                      <a:pt x="202" y="32"/>
                    </a:moveTo>
                    <a:cubicBezTo>
                      <a:pt x="202" y="14"/>
                      <a:pt x="184" y="0"/>
                      <a:pt x="163" y="0"/>
                    </a:cubicBezTo>
                    <a:cubicBezTo>
                      <a:pt x="142" y="0"/>
                      <a:pt x="125" y="14"/>
                      <a:pt x="125" y="32"/>
                    </a:cubicBezTo>
                    <a:cubicBezTo>
                      <a:pt x="125" y="50"/>
                      <a:pt x="142" y="64"/>
                      <a:pt x="163" y="64"/>
                    </a:cubicBezTo>
                    <a:cubicBezTo>
                      <a:pt x="184" y="64"/>
                      <a:pt x="202" y="50"/>
                      <a:pt x="202" y="32"/>
                    </a:cubicBezTo>
                    <a:close/>
                  </a:path>
                </a:pathLst>
              </a:custGeom>
              <a:noFill/>
              <a:ln w="222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1" hangingPunct="1"/>
                <a:endParaRPr lang="en-GB" sz="1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5" name="Line 53"/>
              <p:cNvSpPr>
                <a:spLocks noChangeShapeType="1"/>
              </p:cNvSpPr>
              <p:nvPr/>
            </p:nvSpPr>
            <p:spPr bwMode="auto">
              <a:xfrm flipV="1">
                <a:off x="2377" y="2119"/>
                <a:ext cx="1" cy="114"/>
              </a:xfrm>
              <a:prstGeom prst="line">
                <a:avLst/>
              </a:prstGeom>
              <a:noFill/>
              <a:ln w="222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" name="Group 206"/>
            <p:cNvGrpSpPr>
              <a:grpSpLocks/>
            </p:cNvGrpSpPr>
            <p:nvPr/>
          </p:nvGrpSpPr>
          <p:grpSpPr bwMode="auto">
            <a:xfrm>
              <a:off x="3493181" y="1457773"/>
              <a:ext cx="558787" cy="533431"/>
              <a:chOff x="1827" y="1548"/>
              <a:chExt cx="402" cy="384"/>
            </a:xfrm>
          </p:grpSpPr>
          <p:grpSp>
            <p:nvGrpSpPr>
              <p:cNvPr id="75" name="Group 171"/>
              <p:cNvGrpSpPr>
                <a:grpSpLocks/>
              </p:cNvGrpSpPr>
              <p:nvPr/>
            </p:nvGrpSpPr>
            <p:grpSpPr bwMode="auto">
              <a:xfrm>
                <a:off x="1941" y="1678"/>
                <a:ext cx="194" cy="254"/>
                <a:chOff x="1892" y="2007"/>
                <a:chExt cx="194" cy="254"/>
              </a:xfrm>
            </p:grpSpPr>
            <p:sp>
              <p:nvSpPr>
                <p:cNvPr id="77" name="Freeform 16"/>
                <p:cNvSpPr>
                  <a:spLocks/>
                </p:cNvSpPr>
                <p:nvPr/>
              </p:nvSpPr>
              <p:spPr bwMode="auto">
                <a:xfrm>
                  <a:off x="1988" y="2149"/>
                  <a:ext cx="98" cy="103"/>
                </a:xfrm>
                <a:custGeom>
                  <a:avLst/>
                  <a:gdLst>
                    <a:gd name="T0" fmla="*/ 0 w 229"/>
                    <a:gd name="T1" fmla="*/ 0 h 240"/>
                    <a:gd name="T2" fmla="*/ 0 w 229"/>
                    <a:gd name="T3" fmla="*/ 0 h 240"/>
                    <a:gd name="T4" fmla="*/ 0 w 229"/>
                    <a:gd name="T5" fmla="*/ 0 h 240"/>
                    <a:gd name="T6" fmla="*/ 0 w 229"/>
                    <a:gd name="T7" fmla="*/ 0 h 240"/>
                    <a:gd name="T8" fmla="*/ 0 w 229"/>
                    <a:gd name="T9" fmla="*/ 0 h 240"/>
                    <a:gd name="T10" fmla="*/ 0 w 229"/>
                    <a:gd name="T11" fmla="*/ 0 h 24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29"/>
                    <a:gd name="T19" fmla="*/ 0 h 240"/>
                    <a:gd name="T20" fmla="*/ 229 w 229"/>
                    <a:gd name="T21" fmla="*/ 240 h 24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29" h="240">
                      <a:moveTo>
                        <a:pt x="120" y="240"/>
                      </a:moveTo>
                      <a:cubicBezTo>
                        <a:pt x="186" y="227"/>
                        <a:pt x="229" y="164"/>
                        <a:pt x="217" y="98"/>
                      </a:cubicBezTo>
                      <a:cubicBezTo>
                        <a:pt x="206" y="41"/>
                        <a:pt x="155" y="0"/>
                        <a:pt x="96" y="0"/>
                      </a:cubicBezTo>
                      <a:lnTo>
                        <a:pt x="0" y="240"/>
                      </a:lnTo>
                      <a:lnTo>
                        <a:pt x="120" y="24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/>
                  <a:endParaRPr lang="en-GB" sz="18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8" name="Rectangle 17"/>
                <p:cNvSpPr>
                  <a:spLocks noChangeArrowheads="1"/>
                </p:cNvSpPr>
                <p:nvPr/>
              </p:nvSpPr>
              <p:spPr bwMode="auto">
                <a:xfrm>
                  <a:off x="1926" y="2007"/>
                  <a:ext cx="82" cy="7"/>
                </a:xfrm>
                <a:prstGeom prst="rect">
                  <a:avLst/>
                </a:prstGeom>
                <a:solidFill>
                  <a:srgbClr val="FEFEF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/>
                  <a:endParaRPr lang="en-GB" sz="18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9" name="Rectangle 18"/>
                <p:cNvSpPr>
                  <a:spLocks noChangeArrowheads="1"/>
                </p:cNvSpPr>
                <p:nvPr/>
              </p:nvSpPr>
              <p:spPr bwMode="auto">
                <a:xfrm>
                  <a:off x="1926" y="2014"/>
                  <a:ext cx="82" cy="7"/>
                </a:xfrm>
                <a:prstGeom prst="rect">
                  <a:avLst/>
                </a:prstGeom>
                <a:solidFill>
                  <a:srgbClr val="E0E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/>
                  <a:endParaRPr lang="en-GB" sz="18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0" name="Rectangle 19"/>
                <p:cNvSpPr>
                  <a:spLocks noChangeArrowheads="1"/>
                </p:cNvSpPr>
                <p:nvPr/>
              </p:nvSpPr>
              <p:spPr bwMode="auto">
                <a:xfrm>
                  <a:off x="1926" y="2021"/>
                  <a:ext cx="82" cy="7"/>
                </a:xfrm>
                <a:prstGeom prst="rect">
                  <a:avLst/>
                </a:prstGeom>
                <a:solidFill>
                  <a:srgbClr val="E6E6E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/>
                  <a:endParaRPr lang="en-GB" sz="18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1" name="Rectangle 20"/>
                <p:cNvSpPr>
                  <a:spLocks noChangeArrowheads="1"/>
                </p:cNvSpPr>
                <p:nvPr/>
              </p:nvSpPr>
              <p:spPr bwMode="auto">
                <a:xfrm>
                  <a:off x="1926" y="2028"/>
                  <a:ext cx="82" cy="7"/>
                </a:xfrm>
                <a:prstGeom prst="rect">
                  <a:avLst/>
                </a:prstGeom>
                <a:solidFill>
                  <a:srgbClr val="EBEBE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/>
                  <a:endParaRPr lang="en-GB" sz="18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2" name="Rectangle 21"/>
                <p:cNvSpPr>
                  <a:spLocks noChangeArrowheads="1"/>
                </p:cNvSpPr>
                <p:nvPr/>
              </p:nvSpPr>
              <p:spPr bwMode="auto">
                <a:xfrm>
                  <a:off x="1926" y="2035"/>
                  <a:ext cx="82" cy="7"/>
                </a:xfrm>
                <a:prstGeom prst="rect">
                  <a:avLst/>
                </a:prstGeom>
                <a:solidFill>
                  <a:srgbClr val="F0F0F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/>
                  <a:endParaRPr lang="en-GB" sz="18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3" name="Rectangle 22"/>
                <p:cNvSpPr>
                  <a:spLocks noChangeArrowheads="1"/>
                </p:cNvSpPr>
                <p:nvPr/>
              </p:nvSpPr>
              <p:spPr bwMode="auto">
                <a:xfrm>
                  <a:off x="1926" y="2042"/>
                  <a:ext cx="82" cy="6"/>
                </a:xfrm>
                <a:prstGeom prst="rect">
                  <a:avLst/>
                </a:prstGeom>
                <a:solidFill>
                  <a:srgbClr val="F5F5F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/>
                  <a:endParaRPr lang="en-GB" sz="18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4" name="Rectangle 23"/>
                <p:cNvSpPr>
                  <a:spLocks noChangeArrowheads="1"/>
                </p:cNvSpPr>
                <p:nvPr/>
              </p:nvSpPr>
              <p:spPr bwMode="auto">
                <a:xfrm>
                  <a:off x="1926" y="2048"/>
                  <a:ext cx="82" cy="7"/>
                </a:xfrm>
                <a:prstGeom prst="rect">
                  <a:avLst/>
                </a:prstGeom>
                <a:solidFill>
                  <a:srgbClr val="FBFBF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/>
                  <a:endParaRPr lang="en-GB" sz="18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5" name="Oval 24"/>
                <p:cNvSpPr>
                  <a:spLocks noChangeArrowheads="1"/>
                </p:cNvSpPr>
                <p:nvPr/>
              </p:nvSpPr>
              <p:spPr bwMode="auto">
                <a:xfrm>
                  <a:off x="1934" y="2016"/>
                  <a:ext cx="66" cy="32"/>
                </a:xfrm>
                <a:prstGeom prst="ellipse">
                  <a:avLst/>
                </a:prstGeom>
                <a:noFill/>
                <a:ln w="9525" cap="rnd">
                  <a:solidFill>
                    <a:srgbClr val="FFFF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1" hangingPunct="1"/>
                  <a:endParaRPr lang="en-GB" sz="18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6" name="Rectangle 25"/>
                <p:cNvSpPr>
                  <a:spLocks noChangeArrowheads="1"/>
                </p:cNvSpPr>
                <p:nvPr/>
              </p:nvSpPr>
              <p:spPr bwMode="auto">
                <a:xfrm>
                  <a:off x="1892" y="2021"/>
                  <a:ext cx="6" cy="240"/>
                </a:xfrm>
                <a:prstGeom prst="rect">
                  <a:avLst/>
                </a:prstGeom>
                <a:solidFill>
                  <a:srgbClr val="C2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/>
                  <a:endParaRPr lang="en-GB" sz="18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7" name="Rectangle 26"/>
                <p:cNvSpPr>
                  <a:spLocks noChangeArrowheads="1"/>
                </p:cNvSpPr>
                <p:nvPr/>
              </p:nvSpPr>
              <p:spPr bwMode="auto">
                <a:xfrm>
                  <a:off x="1898" y="2021"/>
                  <a:ext cx="7" cy="240"/>
                </a:xfrm>
                <a:prstGeom prst="rect">
                  <a:avLst/>
                </a:prstGeom>
                <a:solidFill>
                  <a:srgbClr val="C4C4C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/>
                  <a:endParaRPr lang="en-GB" sz="18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8" name="Rectangle 27"/>
                <p:cNvSpPr>
                  <a:spLocks noChangeArrowheads="1"/>
                </p:cNvSpPr>
                <p:nvPr/>
              </p:nvSpPr>
              <p:spPr bwMode="auto">
                <a:xfrm>
                  <a:off x="1905" y="2021"/>
                  <a:ext cx="7" cy="240"/>
                </a:xfrm>
                <a:prstGeom prst="rect">
                  <a:avLst/>
                </a:prstGeom>
                <a:solidFill>
                  <a:srgbClr val="CACAC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/>
                  <a:endParaRPr lang="en-GB" sz="18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9" name="Rectangle 28"/>
                <p:cNvSpPr>
                  <a:spLocks noChangeArrowheads="1"/>
                </p:cNvSpPr>
                <p:nvPr/>
              </p:nvSpPr>
              <p:spPr bwMode="auto">
                <a:xfrm>
                  <a:off x="1912" y="2021"/>
                  <a:ext cx="7" cy="240"/>
                </a:xfrm>
                <a:prstGeom prst="rect">
                  <a:avLst/>
                </a:prstGeom>
                <a:solidFill>
                  <a:srgbClr val="D0D0D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/>
                  <a:endParaRPr lang="en-GB" sz="18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0" name="Rectangle 29"/>
                <p:cNvSpPr>
                  <a:spLocks noChangeArrowheads="1"/>
                </p:cNvSpPr>
                <p:nvPr/>
              </p:nvSpPr>
              <p:spPr bwMode="auto">
                <a:xfrm>
                  <a:off x="1919" y="2021"/>
                  <a:ext cx="7" cy="240"/>
                </a:xfrm>
                <a:prstGeom prst="rect">
                  <a:avLst/>
                </a:prstGeom>
                <a:solidFill>
                  <a:srgbClr val="D6D6D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/>
                  <a:endParaRPr lang="en-GB" sz="18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1" name="Rectangle 30"/>
                <p:cNvSpPr>
                  <a:spLocks noChangeArrowheads="1"/>
                </p:cNvSpPr>
                <p:nvPr/>
              </p:nvSpPr>
              <p:spPr bwMode="auto">
                <a:xfrm>
                  <a:off x="1926" y="2021"/>
                  <a:ext cx="7" cy="240"/>
                </a:xfrm>
                <a:prstGeom prst="rect">
                  <a:avLst/>
                </a:prstGeom>
                <a:solidFill>
                  <a:srgbClr val="DCDCD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/>
                  <a:endParaRPr lang="en-GB" sz="18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2" name="Rectangle 31"/>
                <p:cNvSpPr>
                  <a:spLocks noChangeArrowheads="1"/>
                </p:cNvSpPr>
                <p:nvPr/>
              </p:nvSpPr>
              <p:spPr bwMode="auto">
                <a:xfrm>
                  <a:off x="1933" y="2021"/>
                  <a:ext cx="7" cy="240"/>
                </a:xfrm>
                <a:prstGeom prst="rect">
                  <a:avLst/>
                </a:prstGeom>
                <a:solidFill>
                  <a:srgbClr val="E2E2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/>
                  <a:endParaRPr lang="en-GB" sz="18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3" name="Rectangle 32"/>
                <p:cNvSpPr>
                  <a:spLocks noChangeArrowheads="1"/>
                </p:cNvSpPr>
                <p:nvPr/>
              </p:nvSpPr>
              <p:spPr bwMode="auto">
                <a:xfrm>
                  <a:off x="1940" y="2021"/>
                  <a:ext cx="7" cy="240"/>
                </a:xfrm>
                <a:prstGeom prst="rect">
                  <a:avLst/>
                </a:prstGeom>
                <a:solidFill>
                  <a:srgbClr val="E7E7E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/>
                  <a:endParaRPr lang="en-GB" sz="18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4" name="Rectangle 33"/>
                <p:cNvSpPr>
                  <a:spLocks noChangeArrowheads="1"/>
                </p:cNvSpPr>
                <p:nvPr/>
              </p:nvSpPr>
              <p:spPr bwMode="auto">
                <a:xfrm>
                  <a:off x="1947" y="2021"/>
                  <a:ext cx="6" cy="240"/>
                </a:xfrm>
                <a:prstGeom prst="rect">
                  <a:avLst/>
                </a:prstGeom>
                <a:solidFill>
                  <a:srgbClr val="EDEDE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/>
                  <a:endParaRPr lang="en-GB" sz="18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5" name="Rectangle 34"/>
                <p:cNvSpPr>
                  <a:spLocks noChangeArrowheads="1"/>
                </p:cNvSpPr>
                <p:nvPr/>
              </p:nvSpPr>
              <p:spPr bwMode="auto">
                <a:xfrm>
                  <a:off x="1953" y="2021"/>
                  <a:ext cx="7" cy="240"/>
                </a:xfrm>
                <a:prstGeom prst="rect">
                  <a:avLst/>
                </a:prstGeom>
                <a:solidFill>
                  <a:srgbClr val="F3F3F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/>
                  <a:endParaRPr lang="en-GB" sz="18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6" name="Rectangle 35"/>
                <p:cNvSpPr>
                  <a:spLocks noChangeArrowheads="1"/>
                </p:cNvSpPr>
                <p:nvPr/>
              </p:nvSpPr>
              <p:spPr bwMode="auto">
                <a:xfrm>
                  <a:off x="1960" y="2021"/>
                  <a:ext cx="7" cy="240"/>
                </a:xfrm>
                <a:prstGeom prst="rect">
                  <a:avLst/>
                </a:prstGeom>
                <a:solidFill>
                  <a:srgbClr val="F9F9F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/>
                  <a:endParaRPr lang="en-GB" sz="18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7" name="Rectangle 36"/>
                <p:cNvSpPr>
                  <a:spLocks noChangeArrowheads="1"/>
                </p:cNvSpPr>
                <p:nvPr/>
              </p:nvSpPr>
              <p:spPr bwMode="auto">
                <a:xfrm>
                  <a:off x="1967" y="2021"/>
                  <a:ext cx="7" cy="24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/>
                  <a:endParaRPr lang="en-GB" sz="18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8" name="Rectangle 37"/>
                <p:cNvSpPr>
                  <a:spLocks noChangeArrowheads="1"/>
                </p:cNvSpPr>
                <p:nvPr/>
              </p:nvSpPr>
              <p:spPr bwMode="auto">
                <a:xfrm>
                  <a:off x="1981" y="2021"/>
                  <a:ext cx="7" cy="240"/>
                </a:xfrm>
                <a:prstGeom prst="rect">
                  <a:avLst/>
                </a:prstGeom>
                <a:solidFill>
                  <a:srgbClr val="F3F3F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/>
                  <a:endParaRPr lang="en-GB" sz="18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9" name="Rectangle 38"/>
                <p:cNvSpPr>
                  <a:spLocks noChangeArrowheads="1"/>
                </p:cNvSpPr>
                <p:nvPr/>
              </p:nvSpPr>
              <p:spPr bwMode="auto">
                <a:xfrm>
                  <a:off x="1988" y="2021"/>
                  <a:ext cx="7" cy="240"/>
                </a:xfrm>
                <a:prstGeom prst="rect">
                  <a:avLst/>
                </a:prstGeom>
                <a:solidFill>
                  <a:srgbClr val="EDEDE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/>
                  <a:endParaRPr lang="en-GB" sz="18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0" name="Rectangle 39"/>
                <p:cNvSpPr>
                  <a:spLocks noChangeArrowheads="1"/>
                </p:cNvSpPr>
                <p:nvPr/>
              </p:nvSpPr>
              <p:spPr bwMode="auto">
                <a:xfrm>
                  <a:off x="1995" y="2021"/>
                  <a:ext cx="6" cy="240"/>
                </a:xfrm>
                <a:prstGeom prst="rect">
                  <a:avLst/>
                </a:prstGeom>
                <a:solidFill>
                  <a:srgbClr val="E7E7E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/>
                  <a:endParaRPr lang="en-GB" sz="18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1" name="Rectangle 40"/>
                <p:cNvSpPr>
                  <a:spLocks noChangeArrowheads="1"/>
                </p:cNvSpPr>
                <p:nvPr/>
              </p:nvSpPr>
              <p:spPr bwMode="auto">
                <a:xfrm>
                  <a:off x="2001" y="2021"/>
                  <a:ext cx="7" cy="240"/>
                </a:xfrm>
                <a:prstGeom prst="rect">
                  <a:avLst/>
                </a:prstGeom>
                <a:solidFill>
                  <a:srgbClr val="E2E2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/>
                  <a:endParaRPr lang="en-GB" sz="18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2" name="Rectangle 41"/>
                <p:cNvSpPr>
                  <a:spLocks noChangeArrowheads="1"/>
                </p:cNvSpPr>
                <p:nvPr/>
              </p:nvSpPr>
              <p:spPr bwMode="auto">
                <a:xfrm>
                  <a:off x="2008" y="2021"/>
                  <a:ext cx="7" cy="240"/>
                </a:xfrm>
                <a:prstGeom prst="rect">
                  <a:avLst/>
                </a:prstGeom>
                <a:solidFill>
                  <a:srgbClr val="DCDCD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/>
                  <a:endParaRPr lang="en-GB" sz="18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3" name="Rectangle 42"/>
                <p:cNvSpPr>
                  <a:spLocks noChangeArrowheads="1"/>
                </p:cNvSpPr>
                <p:nvPr/>
              </p:nvSpPr>
              <p:spPr bwMode="auto">
                <a:xfrm>
                  <a:off x="2015" y="2021"/>
                  <a:ext cx="7" cy="240"/>
                </a:xfrm>
                <a:prstGeom prst="rect">
                  <a:avLst/>
                </a:prstGeom>
                <a:solidFill>
                  <a:srgbClr val="D6D6D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/>
                  <a:endParaRPr lang="en-GB" sz="18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4" name="Rectangle 43"/>
                <p:cNvSpPr>
                  <a:spLocks noChangeArrowheads="1"/>
                </p:cNvSpPr>
                <p:nvPr/>
              </p:nvSpPr>
              <p:spPr bwMode="auto">
                <a:xfrm>
                  <a:off x="2022" y="2021"/>
                  <a:ext cx="7" cy="240"/>
                </a:xfrm>
                <a:prstGeom prst="rect">
                  <a:avLst/>
                </a:prstGeom>
                <a:solidFill>
                  <a:srgbClr val="D0D0D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/>
                  <a:endParaRPr lang="en-GB" sz="18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5" name="Rectangle 44"/>
                <p:cNvSpPr>
                  <a:spLocks noChangeArrowheads="1"/>
                </p:cNvSpPr>
                <p:nvPr/>
              </p:nvSpPr>
              <p:spPr bwMode="auto">
                <a:xfrm>
                  <a:off x="2029" y="2021"/>
                  <a:ext cx="7" cy="240"/>
                </a:xfrm>
                <a:prstGeom prst="rect">
                  <a:avLst/>
                </a:prstGeom>
                <a:solidFill>
                  <a:srgbClr val="CACAC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/>
                  <a:endParaRPr lang="en-GB" sz="18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6" name="Rectangle 45"/>
                <p:cNvSpPr>
                  <a:spLocks noChangeArrowheads="1"/>
                </p:cNvSpPr>
                <p:nvPr/>
              </p:nvSpPr>
              <p:spPr bwMode="auto">
                <a:xfrm>
                  <a:off x="2036" y="2021"/>
                  <a:ext cx="7" cy="240"/>
                </a:xfrm>
                <a:prstGeom prst="rect">
                  <a:avLst/>
                </a:prstGeom>
                <a:solidFill>
                  <a:srgbClr val="C4C4C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/>
                  <a:endParaRPr lang="en-GB" sz="18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7" name="Freeform 46"/>
                <p:cNvSpPr>
                  <a:spLocks/>
                </p:cNvSpPr>
                <p:nvPr/>
              </p:nvSpPr>
              <p:spPr bwMode="auto">
                <a:xfrm>
                  <a:off x="1897" y="2031"/>
                  <a:ext cx="136" cy="223"/>
                </a:xfrm>
                <a:custGeom>
                  <a:avLst/>
                  <a:gdLst>
                    <a:gd name="T0" fmla="*/ 0 w 317"/>
                    <a:gd name="T1" fmla="*/ 0 h 520"/>
                    <a:gd name="T2" fmla="*/ 0 w 317"/>
                    <a:gd name="T3" fmla="*/ 0 h 520"/>
                    <a:gd name="T4" fmla="*/ 0 w 317"/>
                    <a:gd name="T5" fmla="*/ 0 h 520"/>
                    <a:gd name="T6" fmla="*/ 0 w 317"/>
                    <a:gd name="T7" fmla="*/ 0 h 520"/>
                    <a:gd name="T8" fmla="*/ 0 w 317"/>
                    <a:gd name="T9" fmla="*/ 0 h 520"/>
                    <a:gd name="T10" fmla="*/ 0 w 317"/>
                    <a:gd name="T11" fmla="*/ 0 h 520"/>
                    <a:gd name="T12" fmla="*/ 0 w 317"/>
                    <a:gd name="T13" fmla="*/ 0 h 520"/>
                    <a:gd name="T14" fmla="*/ 0 w 317"/>
                    <a:gd name="T15" fmla="*/ 0 h 520"/>
                    <a:gd name="T16" fmla="*/ 0 w 317"/>
                    <a:gd name="T17" fmla="*/ 0 h 52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7"/>
                    <a:gd name="T28" fmla="*/ 0 h 520"/>
                    <a:gd name="T29" fmla="*/ 317 w 317"/>
                    <a:gd name="T30" fmla="*/ 520 h 520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7" h="520">
                      <a:moveTo>
                        <a:pt x="315" y="432"/>
                      </a:moveTo>
                      <a:lnTo>
                        <a:pt x="240" y="0"/>
                      </a:lnTo>
                      <a:cubicBezTo>
                        <a:pt x="219" y="35"/>
                        <a:pt x="169" y="50"/>
                        <a:pt x="127" y="33"/>
                      </a:cubicBezTo>
                      <a:cubicBezTo>
                        <a:pt x="109" y="26"/>
                        <a:pt x="95" y="14"/>
                        <a:pt x="87" y="0"/>
                      </a:cubicBezTo>
                      <a:lnTo>
                        <a:pt x="11" y="432"/>
                      </a:lnTo>
                      <a:cubicBezTo>
                        <a:pt x="0" y="472"/>
                        <a:pt x="59" y="509"/>
                        <a:pt x="143" y="514"/>
                      </a:cubicBezTo>
                      <a:cubicBezTo>
                        <a:pt x="227" y="520"/>
                        <a:pt x="304" y="491"/>
                        <a:pt x="315" y="451"/>
                      </a:cubicBezTo>
                      <a:cubicBezTo>
                        <a:pt x="317" y="445"/>
                        <a:pt x="317" y="438"/>
                        <a:pt x="315" y="432"/>
                      </a:cubicBez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1" hangingPunct="1"/>
                  <a:endParaRPr lang="en-GB" sz="18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76" name="Text Box 204"/>
              <p:cNvSpPr txBox="1">
                <a:spLocks noChangeArrowheads="1"/>
              </p:cNvSpPr>
              <p:nvPr/>
            </p:nvSpPr>
            <p:spPr bwMode="auto">
              <a:xfrm>
                <a:off x="1827" y="1548"/>
                <a:ext cx="402" cy="1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/>
                  <a:t>Portal</a:t>
                </a:r>
              </a:p>
            </p:txBody>
          </p:sp>
        </p:grpSp>
        <p:grpSp>
          <p:nvGrpSpPr>
            <p:cNvPr id="9" name="Group 208"/>
            <p:cNvGrpSpPr>
              <a:grpSpLocks/>
            </p:cNvGrpSpPr>
            <p:nvPr/>
          </p:nvGrpSpPr>
          <p:grpSpPr bwMode="auto">
            <a:xfrm>
              <a:off x="5508104" y="1448049"/>
              <a:ext cx="558787" cy="543155"/>
              <a:chOff x="3207" y="1527"/>
              <a:chExt cx="402" cy="391"/>
            </a:xfrm>
          </p:grpSpPr>
          <p:grpSp>
            <p:nvGrpSpPr>
              <p:cNvPr id="42" name="Group 172"/>
              <p:cNvGrpSpPr>
                <a:grpSpLocks/>
              </p:cNvGrpSpPr>
              <p:nvPr/>
            </p:nvGrpSpPr>
            <p:grpSpPr bwMode="auto">
              <a:xfrm>
                <a:off x="3313" y="1664"/>
                <a:ext cx="194" cy="254"/>
                <a:chOff x="1892" y="2007"/>
                <a:chExt cx="194" cy="254"/>
              </a:xfrm>
            </p:grpSpPr>
            <p:sp>
              <p:nvSpPr>
                <p:cNvPr id="44" name="Freeform 16"/>
                <p:cNvSpPr>
                  <a:spLocks/>
                </p:cNvSpPr>
                <p:nvPr/>
              </p:nvSpPr>
              <p:spPr bwMode="auto">
                <a:xfrm>
                  <a:off x="1988" y="2149"/>
                  <a:ext cx="98" cy="103"/>
                </a:xfrm>
                <a:custGeom>
                  <a:avLst/>
                  <a:gdLst>
                    <a:gd name="T0" fmla="*/ 0 w 229"/>
                    <a:gd name="T1" fmla="*/ 0 h 240"/>
                    <a:gd name="T2" fmla="*/ 0 w 229"/>
                    <a:gd name="T3" fmla="*/ 0 h 240"/>
                    <a:gd name="T4" fmla="*/ 0 w 229"/>
                    <a:gd name="T5" fmla="*/ 0 h 240"/>
                    <a:gd name="T6" fmla="*/ 0 w 229"/>
                    <a:gd name="T7" fmla="*/ 0 h 240"/>
                    <a:gd name="T8" fmla="*/ 0 w 229"/>
                    <a:gd name="T9" fmla="*/ 0 h 240"/>
                    <a:gd name="T10" fmla="*/ 0 w 229"/>
                    <a:gd name="T11" fmla="*/ 0 h 24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29"/>
                    <a:gd name="T19" fmla="*/ 0 h 240"/>
                    <a:gd name="T20" fmla="*/ 229 w 229"/>
                    <a:gd name="T21" fmla="*/ 240 h 24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29" h="240">
                      <a:moveTo>
                        <a:pt x="120" y="240"/>
                      </a:moveTo>
                      <a:cubicBezTo>
                        <a:pt x="186" y="227"/>
                        <a:pt x="229" y="164"/>
                        <a:pt x="217" y="98"/>
                      </a:cubicBezTo>
                      <a:cubicBezTo>
                        <a:pt x="206" y="41"/>
                        <a:pt x="155" y="0"/>
                        <a:pt x="96" y="0"/>
                      </a:cubicBezTo>
                      <a:lnTo>
                        <a:pt x="0" y="240"/>
                      </a:lnTo>
                      <a:lnTo>
                        <a:pt x="120" y="24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/>
                  <a:endParaRPr lang="en-GB" sz="18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5" name="Rectangle 17"/>
                <p:cNvSpPr>
                  <a:spLocks noChangeArrowheads="1"/>
                </p:cNvSpPr>
                <p:nvPr/>
              </p:nvSpPr>
              <p:spPr bwMode="auto">
                <a:xfrm>
                  <a:off x="1926" y="2007"/>
                  <a:ext cx="82" cy="7"/>
                </a:xfrm>
                <a:prstGeom prst="rect">
                  <a:avLst/>
                </a:prstGeom>
                <a:solidFill>
                  <a:srgbClr val="FEFEF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/>
                  <a:endParaRPr lang="en-GB" sz="18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6" name="Rectangle 18"/>
                <p:cNvSpPr>
                  <a:spLocks noChangeArrowheads="1"/>
                </p:cNvSpPr>
                <p:nvPr/>
              </p:nvSpPr>
              <p:spPr bwMode="auto">
                <a:xfrm>
                  <a:off x="1926" y="2014"/>
                  <a:ext cx="82" cy="7"/>
                </a:xfrm>
                <a:prstGeom prst="rect">
                  <a:avLst/>
                </a:prstGeom>
                <a:solidFill>
                  <a:srgbClr val="E0E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/>
                  <a:endParaRPr lang="en-GB" sz="18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7" name="Rectangle 19"/>
                <p:cNvSpPr>
                  <a:spLocks noChangeArrowheads="1"/>
                </p:cNvSpPr>
                <p:nvPr/>
              </p:nvSpPr>
              <p:spPr bwMode="auto">
                <a:xfrm>
                  <a:off x="1926" y="2021"/>
                  <a:ext cx="82" cy="7"/>
                </a:xfrm>
                <a:prstGeom prst="rect">
                  <a:avLst/>
                </a:prstGeom>
                <a:solidFill>
                  <a:srgbClr val="E6E6E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/>
                  <a:endParaRPr lang="en-GB" sz="18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8" name="Rectangle 20"/>
                <p:cNvSpPr>
                  <a:spLocks noChangeArrowheads="1"/>
                </p:cNvSpPr>
                <p:nvPr/>
              </p:nvSpPr>
              <p:spPr bwMode="auto">
                <a:xfrm>
                  <a:off x="1926" y="2028"/>
                  <a:ext cx="82" cy="7"/>
                </a:xfrm>
                <a:prstGeom prst="rect">
                  <a:avLst/>
                </a:prstGeom>
                <a:solidFill>
                  <a:srgbClr val="EBEBE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/>
                  <a:endParaRPr lang="en-GB" sz="18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9" name="Rectangle 21"/>
                <p:cNvSpPr>
                  <a:spLocks noChangeArrowheads="1"/>
                </p:cNvSpPr>
                <p:nvPr/>
              </p:nvSpPr>
              <p:spPr bwMode="auto">
                <a:xfrm>
                  <a:off x="1926" y="2035"/>
                  <a:ext cx="82" cy="7"/>
                </a:xfrm>
                <a:prstGeom prst="rect">
                  <a:avLst/>
                </a:prstGeom>
                <a:solidFill>
                  <a:srgbClr val="F0F0F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/>
                  <a:endParaRPr lang="en-GB" sz="18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0" name="Rectangle 22"/>
                <p:cNvSpPr>
                  <a:spLocks noChangeArrowheads="1"/>
                </p:cNvSpPr>
                <p:nvPr/>
              </p:nvSpPr>
              <p:spPr bwMode="auto">
                <a:xfrm>
                  <a:off x="1926" y="2042"/>
                  <a:ext cx="82" cy="6"/>
                </a:xfrm>
                <a:prstGeom prst="rect">
                  <a:avLst/>
                </a:prstGeom>
                <a:solidFill>
                  <a:srgbClr val="F5F5F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/>
                  <a:endParaRPr lang="en-GB" sz="18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1" name="Rectangle 23"/>
                <p:cNvSpPr>
                  <a:spLocks noChangeArrowheads="1"/>
                </p:cNvSpPr>
                <p:nvPr/>
              </p:nvSpPr>
              <p:spPr bwMode="auto">
                <a:xfrm>
                  <a:off x="1926" y="2048"/>
                  <a:ext cx="82" cy="7"/>
                </a:xfrm>
                <a:prstGeom prst="rect">
                  <a:avLst/>
                </a:prstGeom>
                <a:solidFill>
                  <a:srgbClr val="FBFBF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/>
                  <a:endParaRPr lang="en-GB" sz="18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2" name="Oval 24"/>
                <p:cNvSpPr>
                  <a:spLocks noChangeArrowheads="1"/>
                </p:cNvSpPr>
                <p:nvPr/>
              </p:nvSpPr>
              <p:spPr bwMode="auto">
                <a:xfrm>
                  <a:off x="1934" y="2016"/>
                  <a:ext cx="66" cy="32"/>
                </a:xfrm>
                <a:prstGeom prst="ellipse">
                  <a:avLst/>
                </a:prstGeom>
                <a:noFill/>
                <a:ln w="9525" cap="rnd">
                  <a:solidFill>
                    <a:srgbClr val="FFFF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1" hangingPunct="1"/>
                  <a:endParaRPr lang="en-GB" sz="18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3" name="Rectangle 25"/>
                <p:cNvSpPr>
                  <a:spLocks noChangeArrowheads="1"/>
                </p:cNvSpPr>
                <p:nvPr/>
              </p:nvSpPr>
              <p:spPr bwMode="auto">
                <a:xfrm>
                  <a:off x="1892" y="2021"/>
                  <a:ext cx="6" cy="240"/>
                </a:xfrm>
                <a:prstGeom prst="rect">
                  <a:avLst/>
                </a:prstGeom>
                <a:solidFill>
                  <a:srgbClr val="C2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/>
                  <a:endParaRPr lang="en-GB" sz="18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4" name="Rectangle 26"/>
                <p:cNvSpPr>
                  <a:spLocks noChangeArrowheads="1"/>
                </p:cNvSpPr>
                <p:nvPr/>
              </p:nvSpPr>
              <p:spPr bwMode="auto">
                <a:xfrm>
                  <a:off x="1898" y="2021"/>
                  <a:ext cx="7" cy="240"/>
                </a:xfrm>
                <a:prstGeom prst="rect">
                  <a:avLst/>
                </a:prstGeom>
                <a:solidFill>
                  <a:srgbClr val="C4C4C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/>
                  <a:endParaRPr lang="en-GB" sz="18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5" name="Rectangle 27"/>
                <p:cNvSpPr>
                  <a:spLocks noChangeArrowheads="1"/>
                </p:cNvSpPr>
                <p:nvPr/>
              </p:nvSpPr>
              <p:spPr bwMode="auto">
                <a:xfrm>
                  <a:off x="1905" y="2021"/>
                  <a:ext cx="7" cy="240"/>
                </a:xfrm>
                <a:prstGeom prst="rect">
                  <a:avLst/>
                </a:prstGeom>
                <a:solidFill>
                  <a:srgbClr val="CACAC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/>
                  <a:endParaRPr lang="en-GB" sz="18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6" name="Rectangle 28"/>
                <p:cNvSpPr>
                  <a:spLocks noChangeArrowheads="1"/>
                </p:cNvSpPr>
                <p:nvPr/>
              </p:nvSpPr>
              <p:spPr bwMode="auto">
                <a:xfrm>
                  <a:off x="1912" y="2021"/>
                  <a:ext cx="7" cy="240"/>
                </a:xfrm>
                <a:prstGeom prst="rect">
                  <a:avLst/>
                </a:prstGeom>
                <a:solidFill>
                  <a:srgbClr val="D0D0D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/>
                  <a:endParaRPr lang="en-GB" sz="18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7" name="Rectangle 29"/>
                <p:cNvSpPr>
                  <a:spLocks noChangeArrowheads="1"/>
                </p:cNvSpPr>
                <p:nvPr/>
              </p:nvSpPr>
              <p:spPr bwMode="auto">
                <a:xfrm>
                  <a:off x="1919" y="2021"/>
                  <a:ext cx="7" cy="240"/>
                </a:xfrm>
                <a:prstGeom prst="rect">
                  <a:avLst/>
                </a:prstGeom>
                <a:solidFill>
                  <a:srgbClr val="D6D6D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/>
                  <a:endParaRPr lang="en-GB" sz="18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8" name="Rectangle 30"/>
                <p:cNvSpPr>
                  <a:spLocks noChangeArrowheads="1"/>
                </p:cNvSpPr>
                <p:nvPr/>
              </p:nvSpPr>
              <p:spPr bwMode="auto">
                <a:xfrm>
                  <a:off x="1926" y="2021"/>
                  <a:ext cx="7" cy="240"/>
                </a:xfrm>
                <a:prstGeom prst="rect">
                  <a:avLst/>
                </a:prstGeom>
                <a:solidFill>
                  <a:srgbClr val="DCDCD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/>
                  <a:endParaRPr lang="en-GB" sz="18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9" name="Rectangle 31"/>
                <p:cNvSpPr>
                  <a:spLocks noChangeArrowheads="1"/>
                </p:cNvSpPr>
                <p:nvPr/>
              </p:nvSpPr>
              <p:spPr bwMode="auto">
                <a:xfrm>
                  <a:off x="1933" y="2021"/>
                  <a:ext cx="7" cy="240"/>
                </a:xfrm>
                <a:prstGeom prst="rect">
                  <a:avLst/>
                </a:prstGeom>
                <a:solidFill>
                  <a:srgbClr val="E2E2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/>
                  <a:endParaRPr lang="en-GB" sz="18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0" name="Rectangle 32"/>
                <p:cNvSpPr>
                  <a:spLocks noChangeArrowheads="1"/>
                </p:cNvSpPr>
                <p:nvPr/>
              </p:nvSpPr>
              <p:spPr bwMode="auto">
                <a:xfrm>
                  <a:off x="1940" y="2021"/>
                  <a:ext cx="7" cy="240"/>
                </a:xfrm>
                <a:prstGeom prst="rect">
                  <a:avLst/>
                </a:prstGeom>
                <a:solidFill>
                  <a:srgbClr val="E7E7E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/>
                  <a:endParaRPr lang="en-GB" sz="18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" name="Rectangle 33"/>
                <p:cNvSpPr>
                  <a:spLocks noChangeArrowheads="1"/>
                </p:cNvSpPr>
                <p:nvPr/>
              </p:nvSpPr>
              <p:spPr bwMode="auto">
                <a:xfrm>
                  <a:off x="1947" y="2021"/>
                  <a:ext cx="6" cy="240"/>
                </a:xfrm>
                <a:prstGeom prst="rect">
                  <a:avLst/>
                </a:prstGeom>
                <a:solidFill>
                  <a:srgbClr val="EDEDE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/>
                  <a:endParaRPr lang="en-GB" sz="18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2" name="Rectangle 34"/>
                <p:cNvSpPr>
                  <a:spLocks noChangeArrowheads="1"/>
                </p:cNvSpPr>
                <p:nvPr/>
              </p:nvSpPr>
              <p:spPr bwMode="auto">
                <a:xfrm>
                  <a:off x="1953" y="2021"/>
                  <a:ext cx="7" cy="240"/>
                </a:xfrm>
                <a:prstGeom prst="rect">
                  <a:avLst/>
                </a:prstGeom>
                <a:solidFill>
                  <a:srgbClr val="F3F3F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/>
                  <a:endParaRPr lang="en-GB" sz="18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3" name="Rectangle 35"/>
                <p:cNvSpPr>
                  <a:spLocks noChangeArrowheads="1"/>
                </p:cNvSpPr>
                <p:nvPr/>
              </p:nvSpPr>
              <p:spPr bwMode="auto">
                <a:xfrm>
                  <a:off x="1960" y="2021"/>
                  <a:ext cx="7" cy="240"/>
                </a:xfrm>
                <a:prstGeom prst="rect">
                  <a:avLst/>
                </a:prstGeom>
                <a:solidFill>
                  <a:srgbClr val="F9F9F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/>
                  <a:endParaRPr lang="en-GB" sz="18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4" name="Rectangle 36"/>
                <p:cNvSpPr>
                  <a:spLocks noChangeArrowheads="1"/>
                </p:cNvSpPr>
                <p:nvPr/>
              </p:nvSpPr>
              <p:spPr bwMode="auto">
                <a:xfrm>
                  <a:off x="1967" y="2021"/>
                  <a:ext cx="7" cy="24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/>
                  <a:endParaRPr lang="en-GB" sz="18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5" name="Rectangle 37"/>
                <p:cNvSpPr>
                  <a:spLocks noChangeArrowheads="1"/>
                </p:cNvSpPr>
                <p:nvPr/>
              </p:nvSpPr>
              <p:spPr bwMode="auto">
                <a:xfrm>
                  <a:off x="1981" y="2021"/>
                  <a:ext cx="7" cy="240"/>
                </a:xfrm>
                <a:prstGeom prst="rect">
                  <a:avLst/>
                </a:prstGeom>
                <a:solidFill>
                  <a:srgbClr val="F3F3F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/>
                  <a:endParaRPr lang="en-GB" sz="18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6" name="Rectangle 38"/>
                <p:cNvSpPr>
                  <a:spLocks noChangeArrowheads="1"/>
                </p:cNvSpPr>
                <p:nvPr/>
              </p:nvSpPr>
              <p:spPr bwMode="auto">
                <a:xfrm>
                  <a:off x="1988" y="2021"/>
                  <a:ext cx="7" cy="240"/>
                </a:xfrm>
                <a:prstGeom prst="rect">
                  <a:avLst/>
                </a:prstGeom>
                <a:solidFill>
                  <a:srgbClr val="EDEDE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/>
                  <a:endParaRPr lang="en-GB" sz="18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7" name="Rectangle 39"/>
                <p:cNvSpPr>
                  <a:spLocks noChangeArrowheads="1"/>
                </p:cNvSpPr>
                <p:nvPr/>
              </p:nvSpPr>
              <p:spPr bwMode="auto">
                <a:xfrm>
                  <a:off x="1995" y="2021"/>
                  <a:ext cx="6" cy="240"/>
                </a:xfrm>
                <a:prstGeom prst="rect">
                  <a:avLst/>
                </a:prstGeom>
                <a:solidFill>
                  <a:srgbClr val="E7E7E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/>
                  <a:endParaRPr lang="en-GB" sz="18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8" name="Rectangle 40"/>
                <p:cNvSpPr>
                  <a:spLocks noChangeArrowheads="1"/>
                </p:cNvSpPr>
                <p:nvPr/>
              </p:nvSpPr>
              <p:spPr bwMode="auto">
                <a:xfrm>
                  <a:off x="2001" y="2021"/>
                  <a:ext cx="7" cy="240"/>
                </a:xfrm>
                <a:prstGeom prst="rect">
                  <a:avLst/>
                </a:prstGeom>
                <a:solidFill>
                  <a:srgbClr val="E2E2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/>
                  <a:endParaRPr lang="en-GB" sz="18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9" name="Rectangle 41"/>
                <p:cNvSpPr>
                  <a:spLocks noChangeArrowheads="1"/>
                </p:cNvSpPr>
                <p:nvPr/>
              </p:nvSpPr>
              <p:spPr bwMode="auto">
                <a:xfrm>
                  <a:off x="2008" y="2021"/>
                  <a:ext cx="7" cy="240"/>
                </a:xfrm>
                <a:prstGeom prst="rect">
                  <a:avLst/>
                </a:prstGeom>
                <a:solidFill>
                  <a:srgbClr val="DCDCD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/>
                  <a:endParaRPr lang="en-GB" sz="18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0" name="Rectangle 42"/>
                <p:cNvSpPr>
                  <a:spLocks noChangeArrowheads="1"/>
                </p:cNvSpPr>
                <p:nvPr/>
              </p:nvSpPr>
              <p:spPr bwMode="auto">
                <a:xfrm>
                  <a:off x="2015" y="2021"/>
                  <a:ext cx="7" cy="240"/>
                </a:xfrm>
                <a:prstGeom prst="rect">
                  <a:avLst/>
                </a:prstGeom>
                <a:solidFill>
                  <a:srgbClr val="D6D6D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/>
                  <a:endParaRPr lang="en-GB" sz="18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1" name="Rectangle 43"/>
                <p:cNvSpPr>
                  <a:spLocks noChangeArrowheads="1"/>
                </p:cNvSpPr>
                <p:nvPr/>
              </p:nvSpPr>
              <p:spPr bwMode="auto">
                <a:xfrm>
                  <a:off x="2022" y="2021"/>
                  <a:ext cx="7" cy="240"/>
                </a:xfrm>
                <a:prstGeom prst="rect">
                  <a:avLst/>
                </a:prstGeom>
                <a:solidFill>
                  <a:srgbClr val="D0D0D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/>
                  <a:endParaRPr lang="en-GB" sz="18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2" name="Rectangle 44"/>
                <p:cNvSpPr>
                  <a:spLocks noChangeArrowheads="1"/>
                </p:cNvSpPr>
                <p:nvPr/>
              </p:nvSpPr>
              <p:spPr bwMode="auto">
                <a:xfrm>
                  <a:off x="2029" y="2021"/>
                  <a:ext cx="7" cy="240"/>
                </a:xfrm>
                <a:prstGeom prst="rect">
                  <a:avLst/>
                </a:prstGeom>
                <a:solidFill>
                  <a:srgbClr val="CACAC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/>
                  <a:endParaRPr lang="en-GB" sz="18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3" name="Rectangle 45"/>
                <p:cNvSpPr>
                  <a:spLocks noChangeArrowheads="1"/>
                </p:cNvSpPr>
                <p:nvPr/>
              </p:nvSpPr>
              <p:spPr bwMode="auto">
                <a:xfrm>
                  <a:off x="2036" y="2021"/>
                  <a:ext cx="7" cy="240"/>
                </a:xfrm>
                <a:prstGeom prst="rect">
                  <a:avLst/>
                </a:prstGeom>
                <a:solidFill>
                  <a:srgbClr val="C4C4C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/>
                  <a:endParaRPr lang="en-GB" sz="18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4" name="Freeform 46"/>
                <p:cNvSpPr>
                  <a:spLocks/>
                </p:cNvSpPr>
                <p:nvPr/>
              </p:nvSpPr>
              <p:spPr bwMode="auto">
                <a:xfrm>
                  <a:off x="1897" y="2031"/>
                  <a:ext cx="136" cy="223"/>
                </a:xfrm>
                <a:custGeom>
                  <a:avLst/>
                  <a:gdLst>
                    <a:gd name="T0" fmla="*/ 0 w 317"/>
                    <a:gd name="T1" fmla="*/ 0 h 520"/>
                    <a:gd name="T2" fmla="*/ 0 w 317"/>
                    <a:gd name="T3" fmla="*/ 0 h 520"/>
                    <a:gd name="T4" fmla="*/ 0 w 317"/>
                    <a:gd name="T5" fmla="*/ 0 h 520"/>
                    <a:gd name="T6" fmla="*/ 0 w 317"/>
                    <a:gd name="T7" fmla="*/ 0 h 520"/>
                    <a:gd name="T8" fmla="*/ 0 w 317"/>
                    <a:gd name="T9" fmla="*/ 0 h 520"/>
                    <a:gd name="T10" fmla="*/ 0 w 317"/>
                    <a:gd name="T11" fmla="*/ 0 h 520"/>
                    <a:gd name="T12" fmla="*/ 0 w 317"/>
                    <a:gd name="T13" fmla="*/ 0 h 520"/>
                    <a:gd name="T14" fmla="*/ 0 w 317"/>
                    <a:gd name="T15" fmla="*/ 0 h 520"/>
                    <a:gd name="T16" fmla="*/ 0 w 317"/>
                    <a:gd name="T17" fmla="*/ 0 h 52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7"/>
                    <a:gd name="T28" fmla="*/ 0 h 520"/>
                    <a:gd name="T29" fmla="*/ 317 w 317"/>
                    <a:gd name="T30" fmla="*/ 520 h 520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7" h="520">
                      <a:moveTo>
                        <a:pt x="315" y="432"/>
                      </a:moveTo>
                      <a:lnTo>
                        <a:pt x="240" y="0"/>
                      </a:lnTo>
                      <a:cubicBezTo>
                        <a:pt x="219" y="35"/>
                        <a:pt x="169" y="50"/>
                        <a:pt x="127" y="33"/>
                      </a:cubicBezTo>
                      <a:cubicBezTo>
                        <a:pt x="109" y="26"/>
                        <a:pt x="95" y="14"/>
                        <a:pt x="87" y="0"/>
                      </a:cubicBezTo>
                      <a:lnTo>
                        <a:pt x="11" y="432"/>
                      </a:lnTo>
                      <a:cubicBezTo>
                        <a:pt x="0" y="472"/>
                        <a:pt x="59" y="509"/>
                        <a:pt x="143" y="514"/>
                      </a:cubicBezTo>
                      <a:cubicBezTo>
                        <a:pt x="227" y="520"/>
                        <a:pt x="304" y="491"/>
                        <a:pt x="315" y="451"/>
                      </a:cubicBezTo>
                      <a:cubicBezTo>
                        <a:pt x="317" y="445"/>
                        <a:pt x="317" y="438"/>
                        <a:pt x="315" y="432"/>
                      </a:cubicBez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1" hangingPunct="1"/>
                  <a:endParaRPr lang="en-GB" sz="18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43" name="Text Box 205"/>
              <p:cNvSpPr txBox="1">
                <a:spLocks noChangeArrowheads="1"/>
              </p:cNvSpPr>
              <p:nvPr/>
            </p:nvSpPr>
            <p:spPr bwMode="auto">
              <a:xfrm>
                <a:off x="3207" y="1527"/>
                <a:ext cx="402" cy="1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/>
                  <a:t>Portal</a:t>
                </a:r>
              </a:p>
            </p:txBody>
          </p:sp>
        </p:grpSp>
        <p:sp>
          <p:nvSpPr>
            <p:cNvPr id="10" name="Line 221"/>
            <p:cNvSpPr>
              <a:spLocks noChangeShapeType="1"/>
            </p:cNvSpPr>
            <p:nvPr/>
          </p:nvSpPr>
          <p:spPr bwMode="auto">
            <a:xfrm flipH="1">
              <a:off x="3665781" y="1874220"/>
              <a:ext cx="7188" cy="10452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6"/>
            <p:cNvSpPr>
              <a:spLocks/>
            </p:cNvSpPr>
            <p:nvPr/>
          </p:nvSpPr>
          <p:spPr bwMode="auto">
            <a:xfrm>
              <a:off x="1941283" y="2437416"/>
              <a:ext cx="1766621" cy="937264"/>
            </a:xfrm>
            <a:custGeom>
              <a:avLst/>
              <a:gdLst>
                <a:gd name="T0" fmla="*/ 260 w 1617"/>
                <a:gd name="T1" fmla="*/ 681 h 862"/>
                <a:gd name="T2" fmla="*/ 320 w 1617"/>
                <a:gd name="T3" fmla="*/ 755 h 862"/>
                <a:gd name="T4" fmla="*/ 393 w 1617"/>
                <a:gd name="T5" fmla="*/ 813 h 862"/>
                <a:gd name="T6" fmla="*/ 476 w 1617"/>
                <a:gd name="T7" fmla="*/ 849 h 862"/>
                <a:gd name="T8" fmla="*/ 562 w 1617"/>
                <a:gd name="T9" fmla="*/ 862 h 862"/>
                <a:gd name="T10" fmla="*/ 650 w 1617"/>
                <a:gd name="T11" fmla="*/ 852 h 862"/>
                <a:gd name="T12" fmla="*/ 733 w 1617"/>
                <a:gd name="T13" fmla="*/ 821 h 862"/>
                <a:gd name="T14" fmla="*/ 808 w 1617"/>
                <a:gd name="T15" fmla="*/ 767 h 862"/>
                <a:gd name="T16" fmla="*/ 884 w 1617"/>
                <a:gd name="T17" fmla="*/ 821 h 862"/>
                <a:gd name="T18" fmla="*/ 967 w 1617"/>
                <a:gd name="T19" fmla="*/ 852 h 862"/>
                <a:gd name="T20" fmla="*/ 1055 w 1617"/>
                <a:gd name="T21" fmla="*/ 862 h 862"/>
                <a:gd name="T22" fmla="*/ 1141 w 1617"/>
                <a:gd name="T23" fmla="*/ 849 h 862"/>
                <a:gd name="T24" fmla="*/ 1224 w 1617"/>
                <a:gd name="T25" fmla="*/ 813 h 862"/>
                <a:gd name="T26" fmla="*/ 1297 w 1617"/>
                <a:gd name="T27" fmla="*/ 755 h 862"/>
                <a:gd name="T28" fmla="*/ 1357 w 1617"/>
                <a:gd name="T29" fmla="*/ 681 h 862"/>
                <a:gd name="T30" fmla="*/ 1411 w 1617"/>
                <a:gd name="T31" fmla="*/ 645 h 862"/>
                <a:gd name="T32" fmla="*/ 1473 w 1617"/>
                <a:gd name="T33" fmla="*/ 640 h 862"/>
                <a:gd name="T34" fmla="*/ 1531 w 1617"/>
                <a:gd name="T35" fmla="*/ 612 h 862"/>
                <a:gd name="T36" fmla="*/ 1578 w 1617"/>
                <a:gd name="T37" fmla="*/ 563 h 862"/>
                <a:gd name="T38" fmla="*/ 1606 w 1617"/>
                <a:gd name="T39" fmla="*/ 501 h 862"/>
                <a:gd name="T40" fmla="*/ 1617 w 1617"/>
                <a:gd name="T41" fmla="*/ 432 h 862"/>
                <a:gd name="T42" fmla="*/ 1606 w 1617"/>
                <a:gd name="T43" fmla="*/ 361 h 862"/>
                <a:gd name="T44" fmla="*/ 1578 w 1617"/>
                <a:gd name="T45" fmla="*/ 299 h 862"/>
                <a:gd name="T46" fmla="*/ 1531 w 1617"/>
                <a:gd name="T47" fmla="*/ 249 h 862"/>
                <a:gd name="T48" fmla="*/ 1473 w 1617"/>
                <a:gd name="T49" fmla="*/ 222 h 862"/>
                <a:gd name="T50" fmla="*/ 1411 w 1617"/>
                <a:gd name="T51" fmla="*/ 217 h 862"/>
                <a:gd name="T52" fmla="*/ 1357 w 1617"/>
                <a:gd name="T53" fmla="*/ 180 h 862"/>
                <a:gd name="T54" fmla="*/ 1297 w 1617"/>
                <a:gd name="T55" fmla="*/ 107 h 862"/>
                <a:gd name="T56" fmla="*/ 1224 w 1617"/>
                <a:gd name="T57" fmla="*/ 49 h 862"/>
                <a:gd name="T58" fmla="*/ 1141 w 1617"/>
                <a:gd name="T59" fmla="*/ 13 h 862"/>
                <a:gd name="T60" fmla="*/ 1055 w 1617"/>
                <a:gd name="T61" fmla="*/ 0 h 862"/>
                <a:gd name="T62" fmla="*/ 967 w 1617"/>
                <a:gd name="T63" fmla="*/ 10 h 862"/>
                <a:gd name="T64" fmla="*/ 884 w 1617"/>
                <a:gd name="T65" fmla="*/ 41 h 862"/>
                <a:gd name="T66" fmla="*/ 808 w 1617"/>
                <a:gd name="T67" fmla="*/ 95 h 862"/>
                <a:gd name="T68" fmla="*/ 733 w 1617"/>
                <a:gd name="T69" fmla="*/ 41 h 862"/>
                <a:gd name="T70" fmla="*/ 650 w 1617"/>
                <a:gd name="T71" fmla="*/ 10 h 862"/>
                <a:gd name="T72" fmla="*/ 562 w 1617"/>
                <a:gd name="T73" fmla="*/ 0 h 862"/>
                <a:gd name="T74" fmla="*/ 476 w 1617"/>
                <a:gd name="T75" fmla="*/ 13 h 862"/>
                <a:gd name="T76" fmla="*/ 393 w 1617"/>
                <a:gd name="T77" fmla="*/ 49 h 862"/>
                <a:gd name="T78" fmla="*/ 320 w 1617"/>
                <a:gd name="T79" fmla="*/ 107 h 862"/>
                <a:gd name="T80" fmla="*/ 260 w 1617"/>
                <a:gd name="T81" fmla="*/ 180 h 862"/>
                <a:gd name="T82" fmla="*/ 206 w 1617"/>
                <a:gd name="T83" fmla="*/ 217 h 862"/>
                <a:gd name="T84" fmla="*/ 144 w 1617"/>
                <a:gd name="T85" fmla="*/ 222 h 862"/>
                <a:gd name="T86" fmla="*/ 86 w 1617"/>
                <a:gd name="T87" fmla="*/ 249 h 862"/>
                <a:gd name="T88" fmla="*/ 39 w 1617"/>
                <a:gd name="T89" fmla="*/ 299 h 862"/>
                <a:gd name="T90" fmla="*/ 11 w 1617"/>
                <a:gd name="T91" fmla="*/ 361 h 862"/>
                <a:gd name="T92" fmla="*/ 0 w 1617"/>
                <a:gd name="T93" fmla="*/ 432 h 862"/>
                <a:gd name="T94" fmla="*/ 11 w 1617"/>
                <a:gd name="T95" fmla="*/ 501 h 862"/>
                <a:gd name="T96" fmla="*/ 39 w 1617"/>
                <a:gd name="T97" fmla="*/ 563 h 862"/>
                <a:gd name="T98" fmla="*/ 86 w 1617"/>
                <a:gd name="T99" fmla="*/ 612 h 862"/>
                <a:gd name="T100" fmla="*/ 144 w 1617"/>
                <a:gd name="T101" fmla="*/ 640 h 862"/>
                <a:gd name="T102" fmla="*/ 206 w 1617"/>
                <a:gd name="T103" fmla="*/ 645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617" h="862">
                  <a:moveTo>
                    <a:pt x="237" y="640"/>
                  </a:moveTo>
                  <a:lnTo>
                    <a:pt x="260" y="681"/>
                  </a:lnTo>
                  <a:lnTo>
                    <a:pt x="289" y="721"/>
                  </a:lnTo>
                  <a:lnTo>
                    <a:pt x="320" y="755"/>
                  </a:lnTo>
                  <a:lnTo>
                    <a:pt x="356" y="787"/>
                  </a:lnTo>
                  <a:lnTo>
                    <a:pt x="393" y="813"/>
                  </a:lnTo>
                  <a:lnTo>
                    <a:pt x="433" y="833"/>
                  </a:lnTo>
                  <a:lnTo>
                    <a:pt x="476" y="849"/>
                  </a:lnTo>
                  <a:lnTo>
                    <a:pt x="519" y="859"/>
                  </a:lnTo>
                  <a:lnTo>
                    <a:pt x="562" y="862"/>
                  </a:lnTo>
                  <a:lnTo>
                    <a:pt x="607" y="861"/>
                  </a:lnTo>
                  <a:lnTo>
                    <a:pt x="650" y="852"/>
                  </a:lnTo>
                  <a:lnTo>
                    <a:pt x="693" y="839"/>
                  </a:lnTo>
                  <a:lnTo>
                    <a:pt x="733" y="821"/>
                  </a:lnTo>
                  <a:lnTo>
                    <a:pt x="773" y="796"/>
                  </a:lnTo>
                  <a:lnTo>
                    <a:pt x="808" y="767"/>
                  </a:lnTo>
                  <a:lnTo>
                    <a:pt x="844" y="796"/>
                  </a:lnTo>
                  <a:lnTo>
                    <a:pt x="884" y="821"/>
                  </a:lnTo>
                  <a:lnTo>
                    <a:pt x="924" y="839"/>
                  </a:lnTo>
                  <a:lnTo>
                    <a:pt x="967" y="852"/>
                  </a:lnTo>
                  <a:lnTo>
                    <a:pt x="1010" y="861"/>
                  </a:lnTo>
                  <a:lnTo>
                    <a:pt x="1055" y="862"/>
                  </a:lnTo>
                  <a:lnTo>
                    <a:pt x="1098" y="859"/>
                  </a:lnTo>
                  <a:lnTo>
                    <a:pt x="1141" y="849"/>
                  </a:lnTo>
                  <a:lnTo>
                    <a:pt x="1184" y="833"/>
                  </a:lnTo>
                  <a:lnTo>
                    <a:pt x="1224" y="813"/>
                  </a:lnTo>
                  <a:lnTo>
                    <a:pt x="1261" y="787"/>
                  </a:lnTo>
                  <a:lnTo>
                    <a:pt x="1297" y="755"/>
                  </a:lnTo>
                  <a:lnTo>
                    <a:pt x="1328" y="721"/>
                  </a:lnTo>
                  <a:lnTo>
                    <a:pt x="1357" y="681"/>
                  </a:lnTo>
                  <a:lnTo>
                    <a:pt x="1380" y="640"/>
                  </a:lnTo>
                  <a:lnTo>
                    <a:pt x="1411" y="645"/>
                  </a:lnTo>
                  <a:lnTo>
                    <a:pt x="1441" y="645"/>
                  </a:lnTo>
                  <a:lnTo>
                    <a:pt x="1473" y="640"/>
                  </a:lnTo>
                  <a:lnTo>
                    <a:pt x="1502" y="629"/>
                  </a:lnTo>
                  <a:lnTo>
                    <a:pt x="1531" y="612"/>
                  </a:lnTo>
                  <a:lnTo>
                    <a:pt x="1556" y="589"/>
                  </a:lnTo>
                  <a:lnTo>
                    <a:pt x="1578" y="563"/>
                  </a:lnTo>
                  <a:lnTo>
                    <a:pt x="1594" y="534"/>
                  </a:lnTo>
                  <a:lnTo>
                    <a:pt x="1606" y="501"/>
                  </a:lnTo>
                  <a:lnTo>
                    <a:pt x="1615" y="466"/>
                  </a:lnTo>
                  <a:lnTo>
                    <a:pt x="1617" y="432"/>
                  </a:lnTo>
                  <a:lnTo>
                    <a:pt x="1615" y="396"/>
                  </a:lnTo>
                  <a:lnTo>
                    <a:pt x="1606" y="361"/>
                  </a:lnTo>
                  <a:lnTo>
                    <a:pt x="1594" y="328"/>
                  </a:lnTo>
                  <a:lnTo>
                    <a:pt x="1578" y="299"/>
                  </a:lnTo>
                  <a:lnTo>
                    <a:pt x="1556" y="272"/>
                  </a:lnTo>
                  <a:lnTo>
                    <a:pt x="1531" y="249"/>
                  </a:lnTo>
                  <a:lnTo>
                    <a:pt x="1502" y="233"/>
                  </a:lnTo>
                  <a:lnTo>
                    <a:pt x="1473" y="222"/>
                  </a:lnTo>
                  <a:lnTo>
                    <a:pt x="1441" y="217"/>
                  </a:lnTo>
                  <a:lnTo>
                    <a:pt x="1411" y="217"/>
                  </a:lnTo>
                  <a:lnTo>
                    <a:pt x="1380" y="222"/>
                  </a:lnTo>
                  <a:lnTo>
                    <a:pt x="1357" y="180"/>
                  </a:lnTo>
                  <a:lnTo>
                    <a:pt x="1328" y="141"/>
                  </a:lnTo>
                  <a:lnTo>
                    <a:pt x="1297" y="107"/>
                  </a:lnTo>
                  <a:lnTo>
                    <a:pt x="1261" y="75"/>
                  </a:lnTo>
                  <a:lnTo>
                    <a:pt x="1224" y="49"/>
                  </a:lnTo>
                  <a:lnTo>
                    <a:pt x="1184" y="29"/>
                  </a:lnTo>
                  <a:lnTo>
                    <a:pt x="1141" y="13"/>
                  </a:lnTo>
                  <a:lnTo>
                    <a:pt x="1098" y="3"/>
                  </a:lnTo>
                  <a:lnTo>
                    <a:pt x="1055" y="0"/>
                  </a:lnTo>
                  <a:lnTo>
                    <a:pt x="1010" y="1"/>
                  </a:lnTo>
                  <a:lnTo>
                    <a:pt x="967" y="10"/>
                  </a:lnTo>
                  <a:lnTo>
                    <a:pt x="924" y="23"/>
                  </a:lnTo>
                  <a:lnTo>
                    <a:pt x="884" y="41"/>
                  </a:lnTo>
                  <a:lnTo>
                    <a:pt x="844" y="65"/>
                  </a:lnTo>
                  <a:lnTo>
                    <a:pt x="808" y="95"/>
                  </a:lnTo>
                  <a:lnTo>
                    <a:pt x="773" y="65"/>
                  </a:lnTo>
                  <a:lnTo>
                    <a:pt x="733" y="41"/>
                  </a:lnTo>
                  <a:lnTo>
                    <a:pt x="693" y="23"/>
                  </a:lnTo>
                  <a:lnTo>
                    <a:pt x="650" y="10"/>
                  </a:lnTo>
                  <a:lnTo>
                    <a:pt x="607" y="1"/>
                  </a:lnTo>
                  <a:lnTo>
                    <a:pt x="562" y="0"/>
                  </a:lnTo>
                  <a:lnTo>
                    <a:pt x="519" y="3"/>
                  </a:lnTo>
                  <a:lnTo>
                    <a:pt x="476" y="13"/>
                  </a:lnTo>
                  <a:lnTo>
                    <a:pt x="433" y="29"/>
                  </a:lnTo>
                  <a:lnTo>
                    <a:pt x="393" y="49"/>
                  </a:lnTo>
                  <a:lnTo>
                    <a:pt x="356" y="75"/>
                  </a:lnTo>
                  <a:lnTo>
                    <a:pt x="320" y="107"/>
                  </a:lnTo>
                  <a:lnTo>
                    <a:pt x="289" y="141"/>
                  </a:lnTo>
                  <a:lnTo>
                    <a:pt x="260" y="180"/>
                  </a:lnTo>
                  <a:lnTo>
                    <a:pt x="237" y="222"/>
                  </a:lnTo>
                  <a:lnTo>
                    <a:pt x="206" y="217"/>
                  </a:lnTo>
                  <a:lnTo>
                    <a:pt x="176" y="217"/>
                  </a:lnTo>
                  <a:lnTo>
                    <a:pt x="144" y="222"/>
                  </a:lnTo>
                  <a:lnTo>
                    <a:pt x="115" y="233"/>
                  </a:lnTo>
                  <a:lnTo>
                    <a:pt x="86" y="249"/>
                  </a:lnTo>
                  <a:lnTo>
                    <a:pt x="61" y="272"/>
                  </a:lnTo>
                  <a:lnTo>
                    <a:pt x="39" y="299"/>
                  </a:lnTo>
                  <a:lnTo>
                    <a:pt x="23" y="328"/>
                  </a:lnTo>
                  <a:lnTo>
                    <a:pt x="11" y="361"/>
                  </a:lnTo>
                  <a:lnTo>
                    <a:pt x="2" y="396"/>
                  </a:lnTo>
                  <a:lnTo>
                    <a:pt x="0" y="432"/>
                  </a:lnTo>
                  <a:lnTo>
                    <a:pt x="2" y="466"/>
                  </a:lnTo>
                  <a:lnTo>
                    <a:pt x="11" y="501"/>
                  </a:lnTo>
                  <a:lnTo>
                    <a:pt x="23" y="534"/>
                  </a:lnTo>
                  <a:lnTo>
                    <a:pt x="39" y="563"/>
                  </a:lnTo>
                  <a:lnTo>
                    <a:pt x="61" y="589"/>
                  </a:lnTo>
                  <a:lnTo>
                    <a:pt x="86" y="612"/>
                  </a:lnTo>
                  <a:lnTo>
                    <a:pt x="115" y="629"/>
                  </a:lnTo>
                  <a:lnTo>
                    <a:pt x="144" y="640"/>
                  </a:lnTo>
                  <a:lnTo>
                    <a:pt x="176" y="645"/>
                  </a:lnTo>
                  <a:lnTo>
                    <a:pt x="206" y="645"/>
                  </a:lnTo>
                  <a:lnTo>
                    <a:pt x="237" y="640"/>
                  </a:lnTo>
                  <a:close/>
                </a:path>
              </a:pathLst>
            </a:custGeom>
            <a:solidFill>
              <a:srgbClr val="FFFFFF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21"/>
            <p:cNvSpPr>
              <a:spLocks noChangeShapeType="1"/>
            </p:cNvSpPr>
            <p:nvPr/>
          </p:nvSpPr>
          <p:spPr bwMode="auto">
            <a:xfrm>
              <a:off x="2187020" y="2740257"/>
              <a:ext cx="1300163" cy="0"/>
            </a:xfrm>
            <a:prstGeom prst="line">
              <a:avLst/>
            </a:prstGeom>
            <a:ln>
              <a:headEnd type="none" w="sm" len="sm"/>
              <a:tailEnd type="triangle" w="sm" len="sm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3" name="Line 129"/>
            <p:cNvSpPr>
              <a:spLocks noChangeShapeType="1"/>
            </p:cNvSpPr>
            <p:nvPr/>
          </p:nvSpPr>
          <p:spPr bwMode="auto">
            <a:xfrm flipH="1">
              <a:off x="2187020" y="3090737"/>
              <a:ext cx="1307377" cy="20116"/>
            </a:xfrm>
            <a:prstGeom prst="line">
              <a:avLst/>
            </a:prstGeom>
            <a:ln>
              <a:headEnd type="none" w="sm" len="sm"/>
              <a:tailEnd type="triangle" w="sm" len="sm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grpSp>
          <p:nvGrpSpPr>
            <p:cNvPr id="14" name="Group 9"/>
            <p:cNvGrpSpPr>
              <a:grpSpLocks/>
            </p:cNvGrpSpPr>
            <p:nvPr/>
          </p:nvGrpSpPr>
          <p:grpSpPr bwMode="auto">
            <a:xfrm>
              <a:off x="1531917" y="2654625"/>
              <a:ext cx="697399" cy="630359"/>
              <a:chOff x="1536" y="1776"/>
              <a:chExt cx="902" cy="853"/>
            </a:xfrm>
          </p:grpSpPr>
          <p:pic>
            <p:nvPicPr>
              <p:cNvPr id="40" name="Picture 10" descr="001-1"/>
              <p:cNvPicPr>
                <a:picLocks noChangeAspect="1" noChangeArrowheads="1"/>
              </p:cNvPicPr>
              <p:nvPr/>
            </p:nvPicPr>
            <p:blipFill>
              <a:blip r:embed="rId4" cstate="print">
                <a:lum bright="-12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64" y="1776"/>
                <a:ext cx="374" cy="8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" name="Picture 11" descr="16-6"/>
              <p:cNvPicPr>
                <a:picLocks noChangeAspect="1" noChangeArrowheads="1"/>
              </p:cNvPicPr>
              <p:nvPr/>
            </p:nvPicPr>
            <p:blipFill>
              <a:blip r:embed="rId5" cstate="print">
                <a:lum bright="-6000" contrast="6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36" y="1824"/>
                <a:ext cx="519" cy="5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5" name="Line 129"/>
            <p:cNvSpPr>
              <a:spLocks noChangeShapeType="1"/>
            </p:cNvSpPr>
            <p:nvPr/>
          </p:nvSpPr>
          <p:spPr bwMode="auto">
            <a:xfrm>
              <a:off x="5865338" y="1991205"/>
              <a:ext cx="362846" cy="1041165"/>
            </a:xfrm>
            <a:prstGeom prst="line">
              <a:avLst/>
            </a:prstGeom>
            <a:ln>
              <a:headEnd type="none" w="sm" len="sm"/>
              <a:tailEnd type="triangle" w="sm" len="sm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pic>
          <p:nvPicPr>
            <p:cNvPr id="16" name="Picture 18" descr="tv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80112" y="3047638"/>
              <a:ext cx="411746" cy="3093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Text Box 122"/>
            <p:cNvSpPr txBox="1">
              <a:spLocks noChangeArrowheads="1"/>
            </p:cNvSpPr>
            <p:nvPr/>
          </p:nvSpPr>
          <p:spPr bwMode="auto">
            <a:xfrm>
              <a:off x="2311316" y="2103239"/>
              <a:ext cx="914032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200" smtClean="0"/>
                <a:t>Transmitter</a:t>
              </a:r>
              <a:endParaRPr lang="en-US" sz="1200"/>
            </a:p>
            <a:p>
              <a:pPr algn="ctr"/>
              <a:r>
                <a:rPr lang="en-US" sz="1200"/>
                <a:t>Declaration</a:t>
              </a:r>
            </a:p>
          </p:txBody>
        </p:sp>
        <p:sp>
          <p:nvSpPr>
            <p:cNvPr id="18" name="Text Box 13"/>
            <p:cNvSpPr txBox="1">
              <a:spLocks noChangeArrowheads="1"/>
            </p:cNvSpPr>
            <p:nvPr/>
          </p:nvSpPr>
          <p:spPr bwMode="auto">
            <a:xfrm>
              <a:off x="1315893" y="2420888"/>
              <a:ext cx="910827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 smtClean="0"/>
                <a:t>Transmitter</a:t>
              </a:r>
              <a:endParaRPr lang="en-US" sz="1200"/>
            </a:p>
          </p:txBody>
        </p:sp>
        <p:sp>
          <p:nvSpPr>
            <p:cNvPr id="19" name="Text Box 86"/>
            <p:cNvSpPr txBox="1">
              <a:spLocks noChangeArrowheads="1"/>
            </p:cNvSpPr>
            <p:nvPr/>
          </p:nvSpPr>
          <p:spPr bwMode="auto">
            <a:xfrm>
              <a:off x="4181692" y="1138141"/>
              <a:ext cx="1043148" cy="2063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1200" dirty="0"/>
                <a:t>IEEE </a:t>
              </a:r>
              <a:r>
                <a:rPr lang="en-US" sz="1200" dirty="0" smtClean="0"/>
                <a:t>802.11</a:t>
              </a:r>
              <a:endParaRPr lang="en-US" sz="1200" dirty="0"/>
            </a:p>
          </p:txBody>
        </p:sp>
        <p:sp>
          <p:nvSpPr>
            <p:cNvPr id="20" name="Text Box 219"/>
            <p:cNvSpPr txBox="1">
              <a:spLocks noChangeArrowheads="1"/>
            </p:cNvSpPr>
            <p:nvPr/>
          </p:nvSpPr>
          <p:spPr bwMode="auto">
            <a:xfrm>
              <a:off x="3977511" y="1570189"/>
              <a:ext cx="1556863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sz="1200"/>
                <a:t>Distribution  </a:t>
              </a:r>
              <a:r>
                <a:rPr lang="en-US" sz="1200" smtClean="0"/>
                <a:t>System</a:t>
              </a:r>
              <a:endParaRPr lang="en-US" sz="1200"/>
            </a:p>
          </p:txBody>
        </p:sp>
        <p:sp>
          <p:nvSpPr>
            <p:cNvPr id="21" name="Text Box 54"/>
            <p:cNvSpPr txBox="1">
              <a:spLocks noChangeArrowheads="1"/>
            </p:cNvSpPr>
            <p:nvPr/>
          </p:nvSpPr>
          <p:spPr bwMode="auto">
            <a:xfrm>
              <a:off x="4412672" y="2568429"/>
              <a:ext cx="601017" cy="4308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sz="1100"/>
                <a:t>Access</a:t>
              </a:r>
            </a:p>
            <a:p>
              <a:pPr algn="ctr"/>
              <a:r>
                <a:rPr lang="en-US" sz="1100"/>
                <a:t>Point</a:t>
              </a:r>
            </a:p>
          </p:txBody>
        </p:sp>
        <p:sp>
          <p:nvSpPr>
            <p:cNvPr id="22" name="Line 121"/>
            <p:cNvSpPr>
              <a:spLocks noChangeShapeType="1"/>
            </p:cNvSpPr>
            <p:nvPr/>
          </p:nvSpPr>
          <p:spPr bwMode="auto">
            <a:xfrm flipV="1">
              <a:off x="5188592" y="1991204"/>
              <a:ext cx="543305" cy="1046776"/>
            </a:xfrm>
            <a:prstGeom prst="line">
              <a:avLst/>
            </a:prstGeom>
            <a:ln>
              <a:headEnd type="none" w="sm" len="sm"/>
              <a:tailEnd type="triangle" w="sm" len="sm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3" name="Line 129"/>
            <p:cNvSpPr>
              <a:spLocks noChangeShapeType="1"/>
            </p:cNvSpPr>
            <p:nvPr/>
          </p:nvSpPr>
          <p:spPr bwMode="auto">
            <a:xfrm flipH="1">
              <a:off x="5104265" y="1991205"/>
              <a:ext cx="564386" cy="1039920"/>
            </a:xfrm>
            <a:prstGeom prst="line">
              <a:avLst/>
            </a:prstGeom>
            <a:ln>
              <a:headEnd type="none" w="sm" len="sm"/>
              <a:tailEnd type="triangle" w="sm" len="sm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4" name="Line 121"/>
            <p:cNvSpPr>
              <a:spLocks noChangeShapeType="1"/>
            </p:cNvSpPr>
            <p:nvPr/>
          </p:nvSpPr>
          <p:spPr bwMode="auto">
            <a:xfrm flipV="1">
              <a:off x="5785985" y="1991203"/>
              <a:ext cx="7768" cy="1039921"/>
            </a:xfrm>
            <a:prstGeom prst="line">
              <a:avLst/>
            </a:prstGeom>
            <a:ln>
              <a:headEnd type="none" w="sm" len="sm"/>
              <a:tailEnd type="triangle" w="sm" len="sm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5" name="Line 129"/>
            <p:cNvSpPr>
              <a:spLocks noChangeShapeType="1"/>
            </p:cNvSpPr>
            <p:nvPr/>
          </p:nvSpPr>
          <p:spPr bwMode="auto">
            <a:xfrm flipH="1">
              <a:off x="5740236" y="1991205"/>
              <a:ext cx="4865" cy="1056433"/>
            </a:xfrm>
            <a:prstGeom prst="line">
              <a:avLst/>
            </a:prstGeom>
            <a:ln>
              <a:headEnd type="none" w="sm" len="sm"/>
              <a:tailEnd type="triangle" w="sm" len="sm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181755" y="2132856"/>
              <a:ext cx="74217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 smtClean="0"/>
                <a:t>uplink</a:t>
              </a:r>
              <a:endParaRPr lang="en-US" sz="12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385794" y="2380921"/>
              <a:ext cx="78629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smtClean="0"/>
                <a:t>downlink</a:t>
              </a:r>
              <a:endParaRPr lang="en-US" sz="1200"/>
            </a:p>
          </p:txBody>
        </p:sp>
        <p:sp>
          <p:nvSpPr>
            <p:cNvPr id="28" name="Line 121"/>
            <p:cNvSpPr>
              <a:spLocks noChangeShapeType="1"/>
            </p:cNvSpPr>
            <p:nvPr/>
          </p:nvSpPr>
          <p:spPr bwMode="auto">
            <a:xfrm flipH="1" flipV="1">
              <a:off x="5935374" y="1991204"/>
              <a:ext cx="364818" cy="1008112"/>
            </a:xfrm>
            <a:prstGeom prst="line">
              <a:avLst/>
            </a:prstGeom>
            <a:ln>
              <a:headEnd type="none" w="sm" len="sm"/>
              <a:tailEnd type="triangle" w="sm" len="sm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pic>
          <p:nvPicPr>
            <p:cNvPr id="29" name="Picture 18" descr="tv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18967" y="3047638"/>
              <a:ext cx="411746" cy="3093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" name="Text Box 55"/>
            <p:cNvSpPr txBox="1">
              <a:spLocks noChangeArrowheads="1"/>
            </p:cNvSpPr>
            <p:nvPr/>
          </p:nvSpPr>
          <p:spPr bwMode="auto">
            <a:xfrm>
              <a:off x="5436096" y="3291503"/>
              <a:ext cx="725007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 smtClean="0"/>
                <a:t>Receiver</a:t>
              </a:r>
              <a:endParaRPr lang="en-US" sz="1200"/>
            </a:p>
          </p:txBody>
        </p:sp>
        <p:pic>
          <p:nvPicPr>
            <p:cNvPr id="31" name="Picture 18" descr="tv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1377" y="3035815"/>
              <a:ext cx="411746" cy="3093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" name="Picture 9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69627" y="2785513"/>
              <a:ext cx="210312" cy="28445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3" name="Picture 9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0029" y="2785513"/>
              <a:ext cx="210312" cy="28445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4" name="Picture 9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76453" y="2782775"/>
              <a:ext cx="210312" cy="28445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5" name="Picture 9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8451">
              <a:off x="6023245" y="1899466"/>
              <a:ext cx="210312" cy="28445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6" name="Picture 9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8451">
              <a:off x="6111845" y="2108345"/>
              <a:ext cx="210312" cy="28445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7" name="Picture 9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8451">
              <a:off x="6190817" y="2320883"/>
              <a:ext cx="210312" cy="28445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8" name="矩形 35"/>
            <p:cNvSpPr/>
            <p:nvPr/>
          </p:nvSpPr>
          <p:spPr>
            <a:xfrm>
              <a:off x="4932040" y="1415140"/>
              <a:ext cx="1728192" cy="2153362"/>
            </a:xfrm>
            <a:prstGeom prst="rect">
              <a:avLst/>
            </a:prstGeom>
            <a:noFill/>
            <a:ln w="9525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矩形 36"/>
            <p:cNvSpPr/>
            <p:nvPr/>
          </p:nvSpPr>
          <p:spPr>
            <a:xfrm>
              <a:off x="1429608" y="1478552"/>
              <a:ext cx="2491697" cy="2153362"/>
            </a:xfrm>
            <a:prstGeom prst="rect">
              <a:avLst/>
            </a:prstGeom>
            <a:noFill/>
            <a:ln w="9525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46" name="Rectangle 145"/>
          <p:cNvSpPr/>
          <p:nvPr/>
        </p:nvSpPr>
        <p:spPr>
          <a:xfrm>
            <a:off x="597865" y="1036799"/>
            <a:ext cx="6096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spcBef>
                <a:spcPts val="600"/>
              </a:spcBef>
              <a:buAutoNum type="arabicPeriod"/>
            </a:pPr>
            <a:r>
              <a:rPr lang="en-US" dirty="0" smtClean="0"/>
              <a:t>Consider a Transmission Scenario with a group of Receivers</a:t>
            </a:r>
          </a:p>
          <a:p>
            <a:pPr marL="342900" indent="-342900">
              <a:spcBef>
                <a:spcPts val="600"/>
              </a:spcBef>
              <a:buAutoNum type="arabicPeriod"/>
            </a:pPr>
            <a:r>
              <a:rPr lang="en-US" dirty="0" smtClean="0"/>
              <a:t>Video files are transmitted from the transmitter side, through the AP, and to the receivers.</a:t>
            </a:r>
          </a:p>
          <a:p>
            <a:pPr marL="342900" indent="-342900">
              <a:spcBef>
                <a:spcPts val="600"/>
              </a:spcBef>
              <a:buAutoNum type="arabicPeriod"/>
            </a:pPr>
            <a:r>
              <a:rPr lang="en-US" dirty="0" smtClean="0"/>
              <a:t>The declaration and handshake processes are not considered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597865" y="325806"/>
            <a:ext cx="2805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Application Scenario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8745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850" y="1357312"/>
            <a:ext cx="7877175" cy="41433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97865" y="325806"/>
            <a:ext cx="2706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Overview of </a:t>
            </a:r>
            <a:r>
              <a:rPr lang="en-US" sz="2400" b="1" dirty="0" err="1" smtClean="0"/>
              <a:t>Evalvid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05315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6639" y="228124"/>
            <a:ext cx="6096000" cy="355481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spcBef>
                <a:spcPts val="600"/>
              </a:spcBef>
              <a:buAutoNum type="arabicPeriod"/>
            </a:pPr>
            <a:r>
              <a:rPr lang="en-US" dirty="0" smtClean="0"/>
              <a:t>Encodes function </a:t>
            </a:r>
          </a:p>
          <a:p>
            <a:pPr marL="800100" lvl="1" indent="-342900">
              <a:spcBef>
                <a:spcPts val="600"/>
              </a:spcBef>
              <a:buAutoNum type="arabicPeriod"/>
            </a:pPr>
            <a:r>
              <a:rPr lang="en-US" dirty="0" smtClean="0"/>
              <a:t>H.263 (</a:t>
            </a:r>
            <a:r>
              <a:rPr lang="en-US" dirty="0" err="1" smtClean="0"/>
              <a:t>ffmpeg</a:t>
            </a:r>
            <a:r>
              <a:rPr lang="en-US" dirty="0" smtClean="0"/>
              <a:t>, </a:t>
            </a:r>
            <a:r>
              <a:rPr lang="en-US" dirty="0" err="1" smtClean="0"/>
              <a:t>DResearch</a:t>
            </a:r>
            <a:r>
              <a:rPr lang="en-US" dirty="0" smtClean="0"/>
              <a:t>)</a:t>
            </a:r>
          </a:p>
          <a:p>
            <a:pPr marL="800100" lvl="1" indent="-342900">
              <a:spcBef>
                <a:spcPts val="600"/>
              </a:spcBef>
              <a:buAutoNum type="arabicPeriod"/>
            </a:pPr>
            <a:r>
              <a:rPr lang="en-US" dirty="0" smtClean="0"/>
              <a:t>MPEG-4 (</a:t>
            </a:r>
            <a:r>
              <a:rPr lang="en-US" dirty="0" err="1" smtClean="0"/>
              <a:t>ffmpeg</a:t>
            </a:r>
            <a:r>
              <a:rPr lang="en-US" dirty="0" smtClean="0"/>
              <a:t>, </a:t>
            </a:r>
            <a:r>
              <a:rPr lang="en-US" dirty="0" err="1" smtClean="0"/>
              <a:t>XviD</a:t>
            </a:r>
            <a:r>
              <a:rPr lang="en-US" dirty="0" smtClean="0"/>
              <a:t>)</a:t>
            </a:r>
          </a:p>
          <a:p>
            <a:pPr marL="800100" lvl="1" indent="-342900">
              <a:spcBef>
                <a:spcPts val="600"/>
              </a:spcBef>
              <a:buAutoNum type="arabicPeriod"/>
            </a:pPr>
            <a:r>
              <a:rPr lang="en-US" dirty="0" smtClean="0"/>
              <a:t>H.264 (x264, JM 10.2)</a:t>
            </a:r>
          </a:p>
          <a:p>
            <a:pPr marL="342900" indent="-342900">
              <a:spcBef>
                <a:spcPts val="600"/>
              </a:spcBef>
              <a:buAutoNum type="arabicPeriod"/>
            </a:pPr>
            <a:r>
              <a:rPr lang="en-US" dirty="0" smtClean="0"/>
              <a:t>The size of codecs file under 264 is 16413KB</a:t>
            </a:r>
          </a:p>
          <a:p>
            <a:pPr marL="342900" indent="-342900">
              <a:spcBef>
                <a:spcPts val="600"/>
              </a:spcBef>
              <a:buAutoNum type="arabicPeriod"/>
            </a:pPr>
            <a:r>
              <a:rPr lang="en-US" dirty="0" smtClean="0"/>
              <a:t>Bit-rate 128kbps</a:t>
            </a:r>
          </a:p>
          <a:p>
            <a:pPr marL="342900" indent="-342900">
              <a:spcBef>
                <a:spcPts val="600"/>
              </a:spcBef>
              <a:buAutoNum type="arabicPeriod"/>
            </a:pPr>
            <a:r>
              <a:rPr lang="en-US" dirty="0" smtClean="0"/>
              <a:t>Frames per second 30FPS</a:t>
            </a:r>
          </a:p>
          <a:p>
            <a:pPr marL="342900" indent="-342900">
              <a:spcBef>
                <a:spcPts val="600"/>
              </a:spcBef>
              <a:buAutoNum type="arabicPeriod"/>
            </a:pPr>
            <a:r>
              <a:rPr lang="en-US" dirty="0" smtClean="0"/>
              <a:t>An I-frame every second 30GOP</a:t>
            </a:r>
          </a:p>
          <a:p>
            <a:pPr marL="342900" indent="-342900">
              <a:spcBef>
                <a:spcPts val="600"/>
              </a:spcBef>
              <a:buAutoNum type="arabicPeriod"/>
            </a:pPr>
            <a:r>
              <a:rPr lang="en-US" dirty="0" smtClean="0"/>
              <a:t>Max. packet size 1472 MTU</a:t>
            </a:r>
          </a:p>
          <a:p>
            <a:pPr marL="342900" indent="-342900">
              <a:spcBef>
                <a:spcPts val="600"/>
              </a:spcBef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4419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6638" y="228124"/>
            <a:ext cx="11141851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AutoNum type="arabicPeriod"/>
            </a:pPr>
            <a:r>
              <a:rPr lang="en-US" dirty="0" smtClean="0"/>
              <a:t>Channel: wireless channel </a:t>
            </a:r>
          </a:p>
          <a:p>
            <a:pPr marL="342900" indent="-342900">
              <a:spcBef>
                <a:spcPts val="600"/>
              </a:spcBef>
              <a:buAutoNum type="arabicPeriod"/>
            </a:pPr>
            <a:r>
              <a:rPr lang="en-US" dirty="0" smtClean="0"/>
              <a:t>Propagation model: </a:t>
            </a:r>
            <a:r>
              <a:rPr lang="en-US" dirty="0" err="1" smtClean="0"/>
              <a:t>tworay</a:t>
            </a:r>
            <a:r>
              <a:rPr lang="en-US" dirty="0" smtClean="0"/>
              <a:t> ground</a:t>
            </a:r>
          </a:p>
          <a:p>
            <a:pPr marL="342900" indent="-342900">
              <a:spcBef>
                <a:spcPts val="600"/>
              </a:spcBef>
              <a:buAutoNum type="arabicPeriod"/>
            </a:pPr>
            <a:r>
              <a:rPr lang="en-US" dirty="0" smtClean="0"/>
              <a:t>Physics layer type: wireless </a:t>
            </a:r>
            <a:r>
              <a:rPr lang="en-US" dirty="0" err="1" smtClean="0"/>
              <a:t>pyh</a:t>
            </a:r>
            <a:r>
              <a:rPr lang="en-US" dirty="0" smtClean="0"/>
              <a:t> extension</a:t>
            </a:r>
          </a:p>
          <a:p>
            <a:pPr marL="342900" indent="-342900">
              <a:spcBef>
                <a:spcPts val="600"/>
              </a:spcBef>
              <a:buAutoNum type="arabicPeriod"/>
            </a:pPr>
            <a:r>
              <a:rPr lang="en-US" dirty="0" smtClean="0"/>
              <a:t>Mac layer: 802_11extension</a:t>
            </a:r>
          </a:p>
          <a:p>
            <a:pPr marL="342900" indent="-342900">
              <a:spcBef>
                <a:spcPts val="600"/>
              </a:spcBef>
              <a:buAutoNum type="arabicPeriod"/>
            </a:pPr>
            <a:r>
              <a:rPr lang="en-US" dirty="0" err="1" smtClean="0"/>
              <a:t>Queueing</a:t>
            </a:r>
            <a:r>
              <a:rPr lang="en-US" dirty="0" smtClean="0"/>
              <a:t> method at the interface: priority queue which gives priority to the routing protocol packets</a:t>
            </a:r>
          </a:p>
          <a:p>
            <a:pPr marL="342900" indent="-342900">
              <a:spcBef>
                <a:spcPts val="600"/>
              </a:spcBef>
              <a:buAutoNum type="arabicPeriod"/>
            </a:pPr>
            <a:r>
              <a:rPr lang="en-US" dirty="0" smtClean="0"/>
              <a:t>Antenna: Omni-directional Antenna</a:t>
            </a:r>
          </a:p>
          <a:p>
            <a:pPr marL="342900" indent="-342900">
              <a:spcBef>
                <a:spcPts val="600"/>
              </a:spcBef>
              <a:buAutoNum type="arabicPeriod"/>
            </a:pPr>
            <a:r>
              <a:rPr lang="en-US" dirty="0" smtClean="0"/>
              <a:t>Routing protocol: </a:t>
            </a:r>
            <a:r>
              <a:rPr lang="en-US" dirty="0" err="1" smtClean="0"/>
              <a:t>DumbAgent</a:t>
            </a:r>
            <a:r>
              <a:rPr lang="en-US" dirty="0" smtClean="0"/>
              <a:t> (it means the source and receiver are </a:t>
            </a:r>
            <a:r>
              <a:rPr lang="en-US" dirty="0" err="1" smtClean="0"/>
              <a:t>neighbours</a:t>
            </a:r>
            <a:r>
              <a:rPr lang="en-US" dirty="0" smtClean="0"/>
              <a:t> which can be touched within one hop)</a:t>
            </a:r>
          </a:p>
          <a:p>
            <a:pPr marL="342900" indent="-342900">
              <a:spcBef>
                <a:spcPts val="600"/>
              </a:spcBef>
              <a:buAutoNum type="arabicPeriod"/>
            </a:pPr>
            <a:r>
              <a:rPr lang="en-US" dirty="0" smtClean="0"/>
              <a:t>802_11 </a:t>
            </a:r>
            <a:r>
              <a:rPr lang="en-US" dirty="0" err="1" smtClean="0"/>
              <a:t>datarate</a:t>
            </a:r>
            <a:r>
              <a:rPr lang="en-US" dirty="0" smtClean="0"/>
              <a:t>: 54Mb</a:t>
            </a:r>
          </a:p>
          <a:p>
            <a:pPr marL="342900" indent="-342900">
              <a:spcBef>
                <a:spcPts val="600"/>
              </a:spcBef>
              <a:buAutoNum type="arabicPeriod"/>
            </a:pPr>
            <a:r>
              <a:rPr lang="en-US" dirty="0" smtClean="0"/>
              <a:t>Application layer traffic setting: packet size 1023 bytes, rate 256Kb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03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8038" y="162763"/>
            <a:ext cx="908992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dirty="0" smtClean="0"/>
              <a:t>802.11a setting</a:t>
            </a:r>
          </a:p>
          <a:p>
            <a:endParaRPr lang="en-US" sz="1500" dirty="0"/>
          </a:p>
          <a:p>
            <a:r>
              <a:rPr lang="en-US" sz="1500" dirty="0" err="1" smtClean="0"/>
              <a:t>CSThresh</a:t>
            </a:r>
            <a:r>
              <a:rPr lang="en-US" sz="1500" dirty="0" smtClean="0"/>
              <a:t>_                6.31e-12    ;#-82 dBm Wireless interface sensitivity (sensitivity defined in the standard)</a:t>
            </a:r>
          </a:p>
          <a:p>
            <a:r>
              <a:rPr lang="en-US" sz="1500" dirty="0" err="1" smtClean="0"/>
              <a:t>Pt</a:t>
            </a:r>
            <a:r>
              <a:rPr lang="en-US" sz="1500" dirty="0" smtClean="0"/>
              <a:t>_                      0.001         </a:t>
            </a:r>
          </a:p>
          <a:p>
            <a:r>
              <a:rPr lang="en-US" sz="1500" dirty="0" err="1" smtClean="0"/>
              <a:t>freq</a:t>
            </a:r>
            <a:r>
              <a:rPr lang="en-US" sz="1500" dirty="0" smtClean="0"/>
              <a:t>_                    5.18e+9</a:t>
            </a:r>
          </a:p>
          <a:p>
            <a:r>
              <a:rPr lang="en-US" sz="1500" dirty="0" smtClean="0"/>
              <a:t>set </a:t>
            </a:r>
            <a:r>
              <a:rPr lang="en-US" sz="1500" dirty="0" err="1" smtClean="0"/>
              <a:t>noise_floor</a:t>
            </a:r>
            <a:r>
              <a:rPr lang="en-US" sz="1500" dirty="0" smtClean="0"/>
              <a:t>_             2.512e-13   ;#-96 dBm for 10MHz bandwidth</a:t>
            </a:r>
          </a:p>
          <a:p>
            <a:r>
              <a:rPr lang="en-US" sz="1500" dirty="0" smtClean="0"/>
              <a:t>L_                       1.0         ;#default radio circuit gain/loss</a:t>
            </a:r>
          </a:p>
          <a:p>
            <a:r>
              <a:rPr lang="en-US" sz="1500" dirty="0" err="1" smtClean="0"/>
              <a:t>PowerMonitorThresh</a:t>
            </a:r>
            <a:r>
              <a:rPr lang="en-US" sz="1500" dirty="0" smtClean="0"/>
              <a:t>_      1.259e-13   ;#-99dBm power monitor  sensitivity</a:t>
            </a:r>
          </a:p>
          <a:p>
            <a:r>
              <a:rPr lang="en-US" sz="1500" dirty="0" err="1" smtClean="0"/>
              <a:t>HeaderDuration</a:t>
            </a:r>
            <a:r>
              <a:rPr lang="en-US" sz="1500" dirty="0" smtClean="0"/>
              <a:t>_          0.000020    ;#20 us</a:t>
            </a:r>
          </a:p>
          <a:p>
            <a:r>
              <a:rPr lang="en-US" sz="1500" dirty="0" err="1" smtClean="0"/>
              <a:t>BasicModulationScheme</a:t>
            </a:r>
            <a:r>
              <a:rPr lang="en-US" sz="1500" dirty="0" smtClean="0"/>
              <a:t>_   0</a:t>
            </a:r>
          </a:p>
          <a:p>
            <a:r>
              <a:rPr lang="en-US" sz="1500" dirty="0" err="1" smtClean="0"/>
              <a:t>PreambleCaptureSwitch</a:t>
            </a:r>
            <a:r>
              <a:rPr lang="en-US" sz="1500" dirty="0" smtClean="0"/>
              <a:t>_   1</a:t>
            </a:r>
          </a:p>
          <a:p>
            <a:r>
              <a:rPr lang="en-US" sz="1500" dirty="0" smtClean="0"/>
              <a:t>set </a:t>
            </a:r>
            <a:r>
              <a:rPr lang="en-US" sz="1500" dirty="0" err="1" smtClean="0"/>
              <a:t>DataCaptureSwitch</a:t>
            </a:r>
            <a:r>
              <a:rPr lang="en-US" sz="1500" dirty="0" smtClean="0"/>
              <a:t>_       0</a:t>
            </a:r>
          </a:p>
          <a:p>
            <a:r>
              <a:rPr lang="en-US" sz="1500" dirty="0" err="1" smtClean="0"/>
              <a:t>SINR_PreambleCapture</a:t>
            </a:r>
            <a:r>
              <a:rPr lang="en-US" sz="1500" dirty="0" smtClean="0"/>
              <a:t>_    2.5118;     ;# 4 dB</a:t>
            </a:r>
          </a:p>
          <a:p>
            <a:r>
              <a:rPr lang="en-US" sz="1500" dirty="0" err="1" smtClean="0"/>
              <a:t>SINR_DataCapture</a:t>
            </a:r>
            <a:r>
              <a:rPr lang="en-US" sz="1500" dirty="0" smtClean="0"/>
              <a:t>_        100.0;      ;# 10 dB</a:t>
            </a:r>
          </a:p>
          <a:p>
            <a:r>
              <a:rPr lang="en-US" sz="1500" dirty="0" smtClean="0"/>
              <a:t>set </a:t>
            </a:r>
            <a:r>
              <a:rPr lang="en-US" sz="1500" dirty="0" err="1" smtClean="0"/>
              <a:t>trace_dist</a:t>
            </a:r>
            <a:r>
              <a:rPr lang="en-US" sz="1500" dirty="0" smtClean="0"/>
              <a:t>_              1e6         ;# PHY trace until distance of 1 Mio. km ("</a:t>
            </a:r>
            <a:r>
              <a:rPr lang="en-US" sz="1500" dirty="0" err="1" smtClean="0"/>
              <a:t>infinty</a:t>
            </a:r>
            <a:r>
              <a:rPr lang="en-US" sz="1500" dirty="0" smtClean="0"/>
              <a:t>")</a:t>
            </a:r>
          </a:p>
          <a:p>
            <a:r>
              <a:rPr lang="en-US" sz="1500" dirty="0" smtClean="0"/>
              <a:t>PHY_DBG_                 0</a:t>
            </a:r>
          </a:p>
          <a:p>
            <a:r>
              <a:rPr lang="en-US" sz="1500" dirty="0" smtClean="0"/>
              <a:t>set </a:t>
            </a:r>
            <a:r>
              <a:rPr lang="en-US" sz="1500" dirty="0" err="1" smtClean="0"/>
              <a:t>CWMin</a:t>
            </a:r>
            <a:r>
              <a:rPr lang="en-US" sz="1500" dirty="0" smtClean="0"/>
              <a:t>_                        15</a:t>
            </a:r>
          </a:p>
          <a:p>
            <a:r>
              <a:rPr lang="en-US" sz="1500" dirty="0" err="1" smtClean="0"/>
              <a:t>CWMax</a:t>
            </a:r>
            <a:r>
              <a:rPr lang="en-US" sz="1500" dirty="0" smtClean="0"/>
              <a:t>_                        1023</a:t>
            </a:r>
          </a:p>
          <a:p>
            <a:r>
              <a:rPr lang="en-US" sz="1500" dirty="0" err="1" smtClean="0"/>
              <a:t>SlotTime</a:t>
            </a:r>
            <a:r>
              <a:rPr lang="en-US" sz="1500" dirty="0" smtClean="0"/>
              <a:t>_                     0.000009</a:t>
            </a:r>
          </a:p>
          <a:p>
            <a:r>
              <a:rPr lang="en-US" sz="1500" dirty="0" smtClean="0"/>
              <a:t>set SIFS_                         0.000016</a:t>
            </a:r>
          </a:p>
          <a:p>
            <a:r>
              <a:rPr lang="en-US" sz="1500" dirty="0" smtClean="0"/>
              <a:t>set </a:t>
            </a:r>
            <a:r>
              <a:rPr lang="en-US" sz="1500" dirty="0" err="1" smtClean="0"/>
              <a:t>ShortRetryLimit</a:t>
            </a:r>
            <a:r>
              <a:rPr lang="en-US" sz="1500" dirty="0" smtClean="0"/>
              <a:t>_              7</a:t>
            </a:r>
          </a:p>
          <a:p>
            <a:r>
              <a:rPr lang="en-US" sz="1500" dirty="0" smtClean="0"/>
              <a:t>set </a:t>
            </a:r>
            <a:r>
              <a:rPr lang="en-US" sz="1500" dirty="0" err="1" smtClean="0"/>
              <a:t>LongRetryLimit</a:t>
            </a:r>
            <a:r>
              <a:rPr lang="en-US" sz="1500" dirty="0" smtClean="0"/>
              <a:t>_               4</a:t>
            </a:r>
          </a:p>
          <a:p>
            <a:r>
              <a:rPr lang="en-US" sz="1500" dirty="0" smtClean="0"/>
              <a:t>set </a:t>
            </a:r>
            <a:r>
              <a:rPr lang="en-US" sz="1500" dirty="0" err="1" smtClean="0"/>
              <a:t>HeaderDuration</a:t>
            </a:r>
            <a:r>
              <a:rPr lang="en-US" sz="1500" dirty="0" smtClean="0"/>
              <a:t>_               0.000020</a:t>
            </a:r>
          </a:p>
          <a:p>
            <a:r>
              <a:rPr lang="en-US" sz="1500" dirty="0" smtClean="0"/>
              <a:t>set </a:t>
            </a:r>
            <a:r>
              <a:rPr lang="en-US" sz="1500" dirty="0" err="1" smtClean="0"/>
              <a:t>SymbolDuration</a:t>
            </a:r>
            <a:r>
              <a:rPr lang="en-US" sz="1500" dirty="0" smtClean="0"/>
              <a:t>_               0.000004</a:t>
            </a:r>
          </a:p>
          <a:p>
            <a:r>
              <a:rPr lang="en-US" sz="1500" dirty="0" smtClean="0"/>
              <a:t>set </a:t>
            </a:r>
            <a:r>
              <a:rPr lang="en-US" sz="1500" dirty="0" err="1" smtClean="0"/>
              <a:t>BasicModulationScheme</a:t>
            </a:r>
            <a:r>
              <a:rPr lang="en-US" sz="1500" dirty="0" smtClean="0"/>
              <a:t>_        0</a:t>
            </a:r>
          </a:p>
          <a:p>
            <a:r>
              <a:rPr lang="en-US" sz="1500" dirty="0" smtClean="0"/>
              <a:t>set use_802_11a_flag_             true</a:t>
            </a:r>
          </a:p>
          <a:p>
            <a:r>
              <a:rPr lang="en-US" sz="1500" dirty="0" smtClean="0"/>
              <a:t>set </a:t>
            </a:r>
            <a:r>
              <a:rPr lang="en-US" sz="1500" dirty="0" err="1" smtClean="0"/>
              <a:t>RTSThreshold</a:t>
            </a:r>
            <a:r>
              <a:rPr lang="en-US" sz="1500" dirty="0" smtClean="0"/>
              <a:t>_                 2346</a:t>
            </a:r>
          </a:p>
          <a:p>
            <a:r>
              <a:rPr lang="en-US" sz="1500" dirty="0" smtClean="0"/>
              <a:t>set MAC_DBG                       0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53646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323</Words>
  <Application>Microsoft Office PowerPoint</Application>
  <PresentationFormat>Widescreen</PresentationFormat>
  <Paragraphs>63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宋体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Gjovik University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Qihao Li</dc:creator>
  <cp:lastModifiedBy>klasserom</cp:lastModifiedBy>
  <cp:revision>11</cp:revision>
  <dcterms:created xsi:type="dcterms:W3CDTF">2014-11-07T07:08:04Z</dcterms:created>
  <dcterms:modified xsi:type="dcterms:W3CDTF">2014-11-07T11:52:28Z</dcterms:modified>
</cp:coreProperties>
</file>