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7" r:id="rId7"/>
    <p:sldId id="262" r:id="rId8"/>
    <p:sldId id="263" r:id="rId9"/>
    <p:sldId id="264" r:id="rId10"/>
    <p:sldId id="265" r:id="rId11"/>
    <p:sldId id="261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Modeling wireless propagation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712310"/>
          </a:xfrm>
        </p:spPr>
        <p:txBody>
          <a:bodyPr>
            <a:normAutofit/>
          </a:bodyPr>
          <a:lstStyle/>
          <a:p>
            <a:pPr algn="ctr"/>
            <a:r>
              <a:rPr lang="nb-NO" dirty="0" smtClean="0"/>
              <a:t>THE CHALENGES OF INDOOR-TO-INDOOR PROPAGATION </a:t>
            </a:r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algn="ctr"/>
            <a:r>
              <a:rPr lang="nb-NO" dirty="0" smtClean="0"/>
              <a:t>by Aimé Maxime Itamba</a:t>
            </a:r>
          </a:p>
        </p:txBody>
      </p:sp>
    </p:spTree>
    <p:extLst>
      <p:ext uri="{BB962C8B-B14F-4D97-AF65-F5344CB8AC3E}">
        <p14:creationId xmlns:p14="http://schemas.microsoft.com/office/powerpoint/2010/main" val="107436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Characteristics of indoor propagation models</a:t>
            </a:r>
            <a:endParaRPr lang="nb-NO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r="25833"/>
          <a:stretch>
            <a:fillRect/>
          </a:stretch>
        </p:blipFill>
        <p:spPr>
          <a:xfrm>
            <a:off x="7315200" y="751241"/>
            <a:ext cx="4572000" cy="5467443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2400" dirty="0" smtClean="0"/>
              <a:t>The covered distances are much smaller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b-NO" sz="2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2400" dirty="0" smtClean="0"/>
              <a:t>The variability of the environment is much  greater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b-NO" sz="2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b-NO" sz="2400" dirty="0" smtClean="0"/>
              <a:t>More clutter, scattering and less LOS</a:t>
            </a:r>
          </a:p>
        </p:txBody>
      </p:sp>
    </p:spTree>
    <p:extLst>
      <p:ext uri="{BB962C8B-B14F-4D97-AF65-F5344CB8AC3E}">
        <p14:creationId xmlns:p14="http://schemas.microsoft.com/office/powerpoint/2010/main" val="317837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91407"/>
            <a:ext cx="8610600" cy="1293028"/>
          </a:xfrm>
        </p:spPr>
        <p:txBody>
          <a:bodyPr/>
          <a:lstStyle/>
          <a:p>
            <a:pPr algn="ctr"/>
            <a:r>
              <a:rPr lang="nb-NO" dirty="0" smtClean="0"/>
              <a:t>Indoor modeling techniques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ITU Indoor Path Loss Model</a:t>
            </a:r>
          </a:p>
          <a:p>
            <a:endParaRPr lang="nb-NO" sz="2800" dirty="0"/>
          </a:p>
          <a:p>
            <a:r>
              <a:rPr lang="nb-NO" sz="2800" dirty="0" smtClean="0"/>
              <a:t>Log-Distance Path Loss Model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71957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75705"/>
            <a:ext cx="8610600" cy="1293028"/>
          </a:xfrm>
        </p:spPr>
        <p:txBody>
          <a:bodyPr/>
          <a:lstStyle/>
          <a:p>
            <a:pPr algn="ctr"/>
            <a:r>
              <a:rPr lang="nb-NO" dirty="0" smtClean="0"/>
              <a:t>Itu inDoor path loss model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To predict propagation path loss inside buildings</a:t>
            </a:r>
            <a:endParaRPr lang="nb-NO" dirty="0"/>
          </a:p>
          <a:p>
            <a:r>
              <a:rPr lang="nb-NO" dirty="0" smtClean="0"/>
              <a:t>The average path loss in dB 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dirty="0" smtClean="0"/>
              <a:t>  </a:t>
            </a:r>
          </a:p>
          <a:p>
            <a:pPr marL="914400" lvl="2" indent="0">
              <a:buNone/>
            </a:pPr>
            <a:endParaRPr lang="nb-NO" dirty="0"/>
          </a:p>
          <a:p>
            <a:pPr marL="914400" lvl="2" indent="0">
              <a:buNone/>
            </a:pPr>
            <a:r>
              <a:rPr lang="nb-NO" sz="2000" dirty="0" smtClean="0"/>
              <a:t>Where</a:t>
            </a:r>
          </a:p>
          <a:p>
            <a:pPr marL="914400" lvl="2" indent="0">
              <a:buNone/>
            </a:pPr>
            <a:endParaRPr lang="nb-NO" sz="2000" dirty="0"/>
          </a:p>
          <a:p>
            <a:pPr marL="914400" lvl="2" indent="0">
              <a:buNone/>
            </a:pPr>
            <a:r>
              <a:rPr lang="nb-NO" sz="2000" dirty="0" smtClean="0"/>
              <a:t>N is the distance power loss coefficient</a:t>
            </a:r>
          </a:p>
          <a:p>
            <a:pPr marL="914400" lvl="2" indent="0">
              <a:buNone/>
            </a:pPr>
            <a:r>
              <a:rPr lang="nb-NO" sz="2000" dirty="0" smtClean="0"/>
              <a:t>(f) is the frequency in MHz</a:t>
            </a:r>
          </a:p>
          <a:p>
            <a:pPr marL="914400" lvl="2" indent="0">
              <a:buNone/>
            </a:pPr>
            <a:r>
              <a:rPr lang="nb-NO" sz="2000" dirty="0" smtClean="0"/>
              <a:t>(d) is the distance in meters (d &gt; 1m)</a:t>
            </a:r>
          </a:p>
          <a:p>
            <a:pPr marL="914400" lvl="2" indent="0">
              <a:buNone/>
            </a:pPr>
            <a:r>
              <a:rPr lang="nb-NO" sz="2000" dirty="0" smtClean="0"/>
              <a:t>Lf(n) is the floor penetration loss factor</a:t>
            </a:r>
          </a:p>
          <a:p>
            <a:pPr marL="914400" lvl="2" indent="0">
              <a:buNone/>
            </a:pPr>
            <a:r>
              <a:rPr lang="nb-NO" sz="2000" i="1" dirty="0" smtClean="0"/>
              <a:t>(n)Iis the number of floors between the transmitter and the receiver</a:t>
            </a:r>
            <a:endParaRPr lang="nb-N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60" y="3046215"/>
            <a:ext cx="69913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Log-distance path loss model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This particular model is based on the assumption that path loss varies exponentially with distance</a:t>
            </a:r>
          </a:p>
          <a:p>
            <a:r>
              <a:rPr lang="nb-NO" dirty="0" smtClean="0"/>
              <a:t>The model is described by the following formula: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b-NO" dirty="0"/>
              <a:t> </a:t>
            </a:r>
            <a:endParaRPr lang="nb-NO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nb-NO" dirty="0"/>
          </a:p>
          <a:p>
            <a:pPr marL="914400" lvl="2" indent="0">
              <a:buNone/>
            </a:pPr>
            <a:r>
              <a:rPr lang="nb-NO" dirty="0" smtClean="0"/>
              <a:t>Where</a:t>
            </a:r>
          </a:p>
          <a:p>
            <a:pPr marL="914400" lvl="2" indent="0">
              <a:buNone/>
            </a:pPr>
            <a:r>
              <a:rPr lang="nb-NO" dirty="0" smtClean="0"/>
              <a:t>PL(</a:t>
            </a:r>
            <a:r>
              <a:rPr lang="nb-NO" i="1" dirty="0" smtClean="0"/>
              <a:t>d</a:t>
            </a:r>
            <a:r>
              <a:rPr lang="nb-NO" sz="1400" dirty="0" smtClean="0"/>
              <a:t>0</a:t>
            </a:r>
            <a:r>
              <a:rPr lang="nb-NO" dirty="0" smtClean="0"/>
              <a:t>)is the path loss at the reference distance, usually taken as (theoretical) free-space loss at 1 m</a:t>
            </a:r>
          </a:p>
          <a:p>
            <a:pPr marL="914400" lvl="2" indent="0">
              <a:buNone/>
            </a:pPr>
            <a:r>
              <a:rPr lang="nb-NO" dirty="0" smtClean="0"/>
              <a:t>Xs is a Gaussian random variable with zero mean and standard deviation </a:t>
            </a:r>
          </a:p>
          <a:p>
            <a:pPr marL="914400" lvl="2" indent="0">
              <a:buNone/>
            </a:pPr>
            <a:r>
              <a:rPr lang="nb-NO" dirty="0" smtClean="0"/>
              <a:t>10N is the path loss distance exponent</a:t>
            </a:r>
          </a:p>
          <a:p>
            <a:pPr marL="914400" lvl="2" indent="0">
              <a:buNone/>
            </a:pP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75" y="3353292"/>
            <a:ext cx="59436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5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35" y="297154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nb-NO" sz="7200" b="1" dirty="0" smtClean="0"/>
              <a:t>Thanks!</a:t>
            </a:r>
            <a:endParaRPr lang="nb-NO" sz="7200" b="1" dirty="0"/>
          </a:p>
        </p:txBody>
      </p:sp>
    </p:spTree>
    <p:extLst>
      <p:ext uri="{BB962C8B-B14F-4D97-AF65-F5344CB8AC3E}">
        <p14:creationId xmlns:p14="http://schemas.microsoft.com/office/powerpoint/2010/main" val="2371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27891"/>
            <a:ext cx="8610600" cy="1293028"/>
          </a:xfrm>
        </p:spPr>
        <p:txBody>
          <a:bodyPr/>
          <a:lstStyle/>
          <a:p>
            <a:pPr algn="ctr"/>
            <a:r>
              <a:rPr lang="nb-NO" dirty="0" smtClean="0"/>
              <a:t>WHAT IS A PROPAGATION MODEL?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1146"/>
            <a:ext cx="10820400" cy="4824248"/>
          </a:xfrm>
        </p:spPr>
        <p:txBody>
          <a:bodyPr>
            <a:noAutofit/>
          </a:bodyPr>
          <a:lstStyle/>
          <a:p>
            <a:r>
              <a:rPr lang="nb-NO" sz="2800" dirty="0" smtClean="0"/>
              <a:t>Characterisation of the wireless channel, describes how the characteristics of the sent signal can be affected or how conditions of environment are, i.e., frequencies, obstacles</a:t>
            </a:r>
            <a:endParaRPr lang="nb-NO" sz="2800" dirty="0" smtClean="0"/>
          </a:p>
          <a:p>
            <a:r>
              <a:rPr lang="nb-NO" sz="2800" dirty="0" smtClean="0"/>
              <a:t>Different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800" dirty="0" smtClean="0"/>
              <a:t>Various characteristics of propagation mechanisms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2800" dirty="0" smtClean="0"/>
              <a:t>Different environmental characteristics (Outdoor/indoor/land/sea/space...)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2800" dirty="0" smtClean="0"/>
              <a:t>Different applications area (point-to-point/point-to-area...)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2800" dirty="0" smtClean="0"/>
              <a:t>Different frequency ranges</a:t>
            </a:r>
          </a:p>
          <a:p>
            <a:r>
              <a:rPr lang="nb-NO" sz="2800" dirty="0" smtClean="0"/>
              <a:t>Some models include random variability</a:t>
            </a:r>
          </a:p>
        </p:txBody>
      </p:sp>
    </p:spTree>
    <p:extLst>
      <p:ext uri="{BB962C8B-B14F-4D97-AF65-F5344CB8AC3E}">
        <p14:creationId xmlns:p14="http://schemas.microsoft.com/office/powerpoint/2010/main" val="272336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49518"/>
            <a:ext cx="8610600" cy="1293028"/>
          </a:xfrm>
        </p:spPr>
        <p:txBody>
          <a:bodyPr/>
          <a:lstStyle/>
          <a:p>
            <a:pPr algn="ctr"/>
            <a:r>
              <a:rPr lang="nb-NO" dirty="0" smtClean="0"/>
              <a:t>Basic radio propagation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2546"/>
            <a:ext cx="10820400" cy="4776139"/>
          </a:xfrm>
        </p:spPr>
        <p:txBody>
          <a:bodyPr>
            <a:normAutofit/>
          </a:bodyPr>
          <a:lstStyle/>
          <a:p>
            <a:r>
              <a:rPr lang="nb-NO" dirty="0" smtClean="0"/>
              <a:t>The radio channel places fundamental limitations on the performance of wireless communication systems</a:t>
            </a:r>
          </a:p>
          <a:p>
            <a:endParaRPr lang="nb-NO" dirty="0" smtClean="0"/>
          </a:p>
          <a:p>
            <a:pPr lvl="1"/>
            <a:r>
              <a:rPr lang="nb-NO" dirty="0" smtClean="0"/>
              <a:t>Three basic mechanisms of radio propagation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nb-NO" dirty="0" smtClean="0"/>
              <a:t>Reflection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nb-NO" dirty="0" smtClean="0"/>
              <a:t>Diffraction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nb-NO" dirty="0" smtClean="0"/>
              <a:t>Scattering</a:t>
            </a:r>
          </a:p>
          <a:p>
            <a:pPr marL="1257300" lvl="2" indent="-342900">
              <a:buFont typeface="+mj-lt"/>
              <a:buAutoNum type="arabicPeriod"/>
            </a:pPr>
            <a:endParaRPr lang="nb-NO" dirty="0"/>
          </a:p>
          <a:p>
            <a:pPr lvl="1"/>
            <a:r>
              <a:rPr lang="nb-NO" dirty="0" smtClean="0"/>
              <a:t>All these three phenomenon cause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dirty="0" smtClean="0"/>
              <a:t>Radio signal distortion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dirty="0" smtClean="0"/>
              <a:t>Give rise to fades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dirty="0" smtClean="0"/>
              <a:t>Plus additional propagation losses</a:t>
            </a:r>
          </a:p>
          <a:p>
            <a:pPr marL="914400" lvl="2" indent="0">
              <a:buNone/>
            </a:pPr>
            <a:endParaRPr lang="nb-NO" dirty="0" smtClean="0"/>
          </a:p>
          <a:p>
            <a:r>
              <a:rPr lang="nb-NO" dirty="0" smtClean="0"/>
              <a:t>Radio channels are extremely random and do not offer easy analysis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08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249" y="2498580"/>
            <a:ext cx="8610600" cy="1293028"/>
          </a:xfrm>
        </p:spPr>
        <p:txBody>
          <a:bodyPr/>
          <a:lstStyle/>
          <a:p>
            <a:pPr algn="ctr"/>
            <a:r>
              <a:rPr lang="nb-NO" dirty="0"/>
              <a:t>Various propagation landscape</a:t>
            </a:r>
          </a:p>
        </p:txBody>
      </p:sp>
    </p:spTree>
    <p:extLst>
      <p:ext uri="{BB962C8B-B14F-4D97-AF65-F5344CB8AC3E}">
        <p14:creationId xmlns:p14="http://schemas.microsoft.com/office/powerpoint/2010/main" val="362448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49" y="149518"/>
            <a:ext cx="8610600" cy="1293028"/>
          </a:xfrm>
        </p:spPr>
        <p:txBody>
          <a:bodyPr/>
          <a:lstStyle/>
          <a:p>
            <a:pPr algn="ctr"/>
            <a:r>
              <a:rPr lang="nb-NO" dirty="0" smtClean="0"/>
              <a:t>outdoor propagation landscape in urban area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049" y="1442546"/>
            <a:ext cx="8186400" cy="51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4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49" y="149518"/>
            <a:ext cx="8610600" cy="1293028"/>
          </a:xfrm>
        </p:spPr>
        <p:txBody>
          <a:bodyPr/>
          <a:lstStyle/>
          <a:p>
            <a:pPr algn="ctr"/>
            <a:r>
              <a:rPr lang="nb-NO" dirty="0" smtClean="0"/>
              <a:t>indoor propagation landscape 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8" y="1302430"/>
            <a:ext cx="9002110" cy="50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49063"/>
            <a:ext cx="8610600" cy="1293028"/>
          </a:xfrm>
        </p:spPr>
        <p:txBody>
          <a:bodyPr/>
          <a:lstStyle/>
          <a:p>
            <a:pPr algn="l"/>
            <a:r>
              <a:rPr lang="nb-NO" dirty="0" smtClean="0"/>
              <a:t>utility of propagation model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Modelling radio channel is important for:</a:t>
            </a:r>
          </a:p>
          <a:p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800" dirty="0" smtClean="0"/>
              <a:t> Determining the coverage area of a transmitter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800" dirty="0"/>
              <a:t> </a:t>
            </a:r>
            <a:r>
              <a:rPr lang="nb-NO" sz="2800" dirty="0" smtClean="0"/>
              <a:t>Finding modulation and coding schemes to improve the channel quality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53412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527890"/>
            <a:ext cx="8610600" cy="1293028"/>
          </a:xfrm>
        </p:spPr>
        <p:txBody>
          <a:bodyPr/>
          <a:lstStyle/>
          <a:p>
            <a:pPr algn="ctr"/>
            <a:r>
              <a:rPr lang="nb-NO" dirty="0" smtClean="0"/>
              <a:t>Primary division of propagation models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Different models have been developed to meet the needs of simulating propagation behavior in different conditions</a:t>
            </a:r>
          </a:p>
          <a:p>
            <a:endParaRPr lang="nb-NO" sz="2800" dirty="0"/>
          </a:p>
          <a:p>
            <a:r>
              <a:rPr lang="nb-NO" sz="2800" dirty="0" smtClean="0"/>
              <a:t>Type odf models for radio propagation include:</a:t>
            </a:r>
          </a:p>
          <a:p>
            <a:pPr marL="0" indent="0">
              <a:buNone/>
            </a:pPr>
            <a:endParaRPr lang="nb-NO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800" dirty="0" smtClean="0"/>
              <a:t> Models for Output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800" dirty="0"/>
              <a:t> </a:t>
            </a:r>
            <a:r>
              <a:rPr lang="nb-NO" sz="2800" dirty="0" smtClean="0"/>
              <a:t>Models for Indoor Applications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706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717" y="2498580"/>
            <a:ext cx="8610600" cy="1293028"/>
          </a:xfrm>
        </p:spPr>
        <p:txBody>
          <a:bodyPr/>
          <a:lstStyle/>
          <a:p>
            <a:r>
              <a:rPr lang="nb-NO" dirty="0"/>
              <a:t>Indoor propagation model</a:t>
            </a:r>
          </a:p>
        </p:txBody>
      </p:sp>
    </p:spTree>
    <p:extLst>
      <p:ext uri="{BB962C8B-B14F-4D97-AF65-F5344CB8AC3E}">
        <p14:creationId xmlns:p14="http://schemas.microsoft.com/office/powerpoint/2010/main" val="148042637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533</TotalTime>
  <Words>388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Vapor Trail</vt:lpstr>
      <vt:lpstr>Modeling wireless propagation</vt:lpstr>
      <vt:lpstr>WHAT IS A PROPAGATION MODEL?</vt:lpstr>
      <vt:lpstr>Basic radio propagation</vt:lpstr>
      <vt:lpstr>Various propagation landscape</vt:lpstr>
      <vt:lpstr>outdoor propagation landscape in urban area</vt:lpstr>
      <vt:lpstr>indoor propagation landscape </vt:lpstr>
      <vt:lpstr>utility of propagation model </vt:lpstr>
      <vt:lpstr>Primary division of propagation models</vt:lpstr>
      <vt:lpstr>Indoor propagation model</vt:lpstr>
      <vt:lpstr>Characteristics of indoor propagation models</vt:lpstr>
      <vt:lpstr>Indoor modeling techniques</vt:lpstr>
      <vt:lpstr>Itu inDoor path loss model</vt:lpstr>
      <vt:lpstr>Log-distance path loss model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wireless propagation</dc:title>
  <dc:creator>Freddy Maxwell</dc:creator>
  <cp:lastModifiedBy>Freddy Maxwell</cp:lastModifiedBy>
  <cp:revision>40</cp:revision>
  <dcterms:created xsi:type="dcterms:W3CDTF">2017-09-24T23:01:49Z</dcterms:created>
  <dcterms:modified xsi:type="dcterms:W3CDTF">2017-09-26T04:31:30Z</dcterms:modified>
</cp:coreProperties>
</file>