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100" d="100"/>
          <a:sy n="100" d="100"/>
        </p:scale>
        <p:origin x="-1880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D4E95-C5AD-4697-84E1-B5253D3982A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3E090-FE2F-47D4-A8B4-A2035E1D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E090-FE2F-47D4-A8B4-A2035E1D2B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E090-FE2F-47D4-A8B4-A2035E1D2B2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A2F8CA-993A-48EA-B4A2-B260CFC35EA8}" type="datetimeFigureOut">
              <a:rPr lang="en-US" smtClean="0"/>
              <a:t>5/18/20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B26A53-EDB4-4B05-857C-E1DA3261D5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72560" cy="92869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DIGI PROJECT </a:t>
            </a:r>
          </a:p>
          <a:p>
            <a:pPr algn="ctr"/>
            <a:r>
              <a:rPr lang="en-GB" dirty="0" smtClean="0"/>
              <a:t> </a:t>
            </a:r>
          </a:p>
          <a:p>
            <a:pPr algn="ctr"/>
            <a:r>
              <a:rPr lang="en-GB" sz="2800" dirty="0" smtClean="0"/>
              <a:t>Migoli-Izazi-Idodi-Kimande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42908" y="3929066"/>
            <a:ext cx="8572560" cy="928694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May, 2020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COVID 19</a:t>
            </a:r>
          </a:p>
          <a:p>
            <a:r>
              <a:rPr lang="en-GB" dirty="0" smtClean="0"/>
              <a:t>Procurement and clearance bureaucracy</a:t>
            </a:r>
          </a:p>
          <a:p>
            <a:r>
              <a:rPr lang="en-GB" smtClean="0"/>
              <a:t>Sustainability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16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sz="2800" dirty="0" smtClean="0"/>
          </a:p>
          <a:p>
            <a:pPr lvl="8" algn="just">
              <a:buNone/>
            </a:pPr>
            <a:r>
              <a:rPr lang="en-GB" sz="2400" dirty="0" smtClean="0"/>
              <a:t>		 Thank you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pPr>
              <a:buNone/>
            </a:pPr>
            <a:r>
              <a:rPr lang="en-GB" u="sng" dirty="0" smtClean="0"/>
              <a:t>Content</a:t>
            </a:r>
          </a:p>
          <a:p>
            <a:pPr>
              <a:buNone/>
            </a:pPr>
            <a:endParaRPr lang="en-GB" sz="105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Scope of the project.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Hotspot Centers Establishment and Implementation.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Data Collection.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Achievements 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Challenges and Recommendations.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58246" cy="868346"/>
          </a:xfrm>
        </p:spPr>
        <p:txBody>
          <a:bodyPr>
            <a:no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u="sng" dirty="0" smtClean="0"/>
              <a:t>Scope of the project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 smtClean="0"/>
              <a:t>This study is a part of the project for non discriminating access for Digital Inclusion.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 smtClean="0"/>
              <a:t>The purpose of the study is to investigate peoples perception on the digital and provision of free digital health education with regards HIV, TB, TSCT.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/>
              <a:t>Study sites; four villages,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/>
              <a:t>two intervention villages (Migoli and Izazi)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/>
              <a:t>two control villages (</a:t>
            </a:r>
            <a:r>
              <a:rPr lang="en-GB" sz="2000" dirty="0" err="1" smtClean="0"/>
              <a:t>Idodi</a:t>
            </a:r>
            <a:r>
              <a:rPr lang="en-GB" sz="2000" dirty="0" smtClean="0"/>
              <a:t> and </a:t>
            </a:r>
            <a:r>
              <a:rPr lang="en-GB" sz="2000" dirty="0" err="1" smtClean="0"/>
              <a:t>Kimande</a:t>
            </a:r>
            <a:r>
              <a:rPr lang="en-GB" sz="2000" dirty="0" smtClean="0"/>
              <a:t>)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b="1" u="sng" dirty="0" smtClean="0"/>
              <a:t>Hotspot Centers Establishment and Implementation.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To provide access to digital health information we have established hotspot centers in both intervation villages.</a:t>
            </a:r>
          </a:p>
          <a:p>
            <a:pPr>
              <a:buNone/>
            </a:pPr>
            <a:r>
              <a:rPr lang="en-GB" sz="1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1800" b="1" dirty="0" smtClean="0"/>
              <a:t>At Migoli Village</a:t>
            </a:r>
          </a:p>
          <a:p>
            <a:pPr>
              <a:buNone/>
            </a:pPr>
            <a:r>
              <a:rPr lang="en-GB" sz="1800" dirty="0" smtClean="0"/>
              <a:t>	We have established hotspot centers at Nyerere High school, Migoli Dispensary, Migoli Village office. </a:t>
            </a:r>
          </a:p>
          <a:p>
            <a:pPr>
              <a:buNone/>
            </a:pPr>
            <a:endParaRPr lang="en-GB" sz="1800" dirty="0" smtClean="0"/>
          </a:p>
          <a:p>
            <a:pPr>
              <a:buFont typeface="Wingdings" pitchFamily="2" charset="2"/>
              <a:buChar char="§"/>
            </a:pPr>
            <a:r>
              <a:rPr lang="en-GB" sz="1800" b="1" dirty="0" smtClean="0"/>
              <a:t>At Izazi Village </a:t>
            </a:r>
          </a:p>
          <a:p>
            <a:pPr>
              <a:buNone/>
            </a:pPr>
            <a:r>
              <a:rPr lang="en-GB" sz="1800" dirty="0" smtClean="0"/>
              <a:t>	We have established Hotspot Centers at Izazi Village Office, and Izazi Dispensary. 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1800" dirty="0" smtClean="0"/>
              <a:t>Intervention villages  Migoli Dispensary and Izazi Dispensary we have Fixed television screens to display offline animations contents with health massages.</a:t>
            </a:r>
          </a:p>
          <a:p>
            <a:pPr>
              <a:buNone/>
            </a:pPr>
            <a:endParaRPr lang="en-GB" sz="1800" dirty="0" smtClean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Control Villages we have not yet installed hotspot centers, the intention is to limit them with access for health massages for assessment.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>
              <a:buNone/>
            </a:pPr>
            <a:r>
              <a:rPr lang="en-GB" sz="2800" u="sng" dirty="0" smtClean="0"/>
              <a:t>Scope of Data Collection.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600 Participants, 300 participants from intervention villages  and 300 participants from Control villages. 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Study visits and data collection exercises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20113"/>
              </p:ext>
            </p:extLst>
          </p:nvPr>
        </p:nvGraphicFramePr>
        <p:xfrm>
          <a:off x="755576" y="3479005"/>
          <a:ext cx="7929618" cy="3378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500330"/>
                <a:gridCol w="3643338"/>
              </a:tblGrid>
              <a:tr h="675799">
                <a:tc>
                  <a:txBody>
                    <a:bodyPr/>
                    <a:lstStyle/>
                    <a:p>
                      <a:r>
                        <a:rPr lang="en-GB" dirty="0" smtClean="0"/>
                        <a:t>No. Of Visits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 of Visits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r>
                        <a:rPr lang="en-GB" baseline="0" dirty="0" smtClean="0"/>
                        <a:t> Of participants interviewed</a:t>
                      </a:r>
                      <a:endParaRPr lang="en-US" dirty="0"/>
                    </a:p>
                  </a:txBody>
                  <a:tcPr/>
                </a:tc>
              </a:tr>
              <a:tr h="67579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April-May</a:t>
                      </a:r>
                      <a:r>
                        <a:rPr lang="en-GB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600 Participants were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interviewed</a:t>
                      </a:r>
                      <a:endParaRPr lang="en-US" dirty="0"/>
                    </a:p>
                  </a:txBody>
                  <a:tcPr/>
                </a:tc>
              </a:tr>
              <a:tr h="67579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August</a:t>
                      </a:r>
                      <a:r>
                        <a:rPr lang="en-GB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561 Participants were interviewed.</a:t>
                      </a:r>
                      <a:r>
                        <a:rPr lang="en-GB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7579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baseline="0" dirty="0" smtClean="0"/>
                        <a:t>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February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In-Depth interview</a:t>
                      </a:r>
                      <a:r>
                        <a:rPr lang="en-GB" baseline="0" dirty="0" smtClean="0"/>
                        <a:t> (34 Participants were interviewed)</a:t>
                      </a:r>
                      <a:endParaRPr lang="en-US" dirty="0"/>
                    </a:p>
                  </a:txBody>
                  <a:tcPr/>
                </a:tc>
              </a:tr>
              <a:tr h="675799">
                <a:tc>
                  <a:txBody>
                    <a:bodyPr/>
                    <a:lstStyle/>
                    <a:p>
                      <a:r>
                        <a:rPr lang="en-GB" baseline="30000" dirty="0" smtClean="0"/>
                        <a:t>4th</a:t>
                      </a:r>
                      <a:r>
                        <a:rPr lang="en-GB" dirty="0" smtClean="0"/>
                        <a:t> Visit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Will</a:t>
                      </a:r>
                      <a:r>
                        <a:rPr lang="en-GB" baseline="0" dirty="0" smtClean="0"/>
                        <a:t> be done in June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 expect to interview</a:t>
                      </a:r>
                      <a:r>
                        <a:rPr lang="en-GB" baseline="0" dirty="0" smtClean="0"/>
                        <a:t> 561 or less participants in June 2020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Achievements and Lesson learned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400" dirty="0" smtClean="0"/>
              <a:t>We brought free digital health information to communities at </a:t>
            </a:r>
            <a:r>
              <a:rPr lang="en-GB" sz="2400" dirty="0" err="1" smtClean="0"/>
              <a:t>Migoli</a:t>
            </a:r>
            <a:r>
              <a:rPr lang="en-GB" sz="2400" dirty="0" smtClean="0"/>
              <a:t> and Izazi.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400" dirty="0" smtClean="0"/>
              <a:t>Communities in the intervention village accepted and uses the hot sport to get  free digital health information.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400" dirty="0" smtClean="0"/>
              <a:t> Increase HIV, </a:t>
            </a:r>
            <a:r>
              <a:rPr lang="en-GB" sz="2400" dirty="0"/>
              <a:t>TB, </a:t>
            </a:r>
            <a:r>
              <a:rPr lang="en-GB" sz="2400" dirty="0" smtClean="0"/>
              <a:t>TSCT awareness in the intervention  villages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Recommendations and Future work.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Developing sustainability model, for after study hotspot </a:t>
            </a:r>
            <a:r>
              <a:rPr lang="en-GB" sz="2000" dirty="0" err="1" smtClean="0"/>
              <a:t>centers</a:t>
            </a:r>
            <a:r>
              <a:rPr lang="en-GB" sz="2000" dirty="0" smtClean="0"/>
              <a:t> sustainability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Connecting the Control villages after last visit of data collection is vital to open access to free health information to the communities.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Progressive community engagement and senthesazation to ensure effective utilisation of health massages contents in the platform.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1800" dirty="0" smtClean="0"/>
              <a:t>Summary-List of activity already implemented at site.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48220"/>
              </p:ext>
            </p:extLst>
          </p:nvPr>
        </p:nvGraphicFramePr>
        <p:xfrm>
          <a:off x="785786" y="1500174"/>
          <a:ext cx="7715304" cy="401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51"/>
                <a:gridCol w="7138753"/>
              </a:tblGrid>
              <a:tr h="4816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S/n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Activity</a:t>
                      </a:r>
                      <a:endParaRPr lang="en-US" sz="14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Established 5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hotspot centers for intervation villages</a:t>
                      </a:r>
                      <a:endParaRPr lang="en-US" sz="16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Connecting</a:t>
                      </a:r>
                      <a:r>
                        <a:rPr lang="en-GB" sz="1600" baseline="0" dirty="0" smtClean="0"/>
                        <a:t> all 5 Hotspots centers with internet</a:t>
                      </a:r>
                      <a:endParaRPr lang="en-US" sz="16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Training Local</a:t>
                      </a:r>
                      <a:r>
                        <a:rPr lang="en-GB" sz="1600" baseline="0" dirty="0" smtClean="0"/>
                        <a:t> Hotsport runners in each center</a:t>
                      </a:r>
                      <a:endParaRPr lang="en-US" sz="1600" dirty="0"/>
                    </a:p>
                  </a:txBody>
                  <a:tcPr/>
                </a:tc>
              </a:tr>
              <a:tr h="64498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Advocating to the Local Village leaders on the uses of the DIGI Hotsport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platform.  </a:t>
                      </a:r>
                      <a:endParaRPr lang="en-US" sz="16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r>
                        <a:rPr lang="en-GB" sz="1600" baseline="30000" dirty="0" smtClean="0"/>
                        <a:t>ST</a:t>
                      </a:r>
                      <a:r>
                        <a:rPr lang="en-GB" sz="1600" dirty="0" smtClean="0"/>
                        <a:t> Field</a:t>
                      </a:r>
                      <a:r>
                        <a:rPr lang="en-GB" sz="1600" baseline="0" dirty="0" smtClean="0"/>
                        <a:t> data collection exercise</a:t>
                      </a:r>
                      <a:endParaRPr lang="en-US" sz="16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r>
                        <a:rPr lang="en-GB" sz="1600" baseline="30000" dirty="0" smtClean="0"/>
                        <a:t>ND</a:t>
                      </a:r>
                      <a:r>
                        <a:rPr lang="en-GB" sz="1600" baseline="0" dirty="0" smtClean="0"/>
                        <a:t> Field data collection exercise</a:t>
                      </a:r>
                      <a:endParaRPr lang="en-US" sz="1600" dirty="0"/>
                    </a:p>
                  </a:txBody>
                  <a:tcPr/>
                </a:tc>
              </a:tr>
              <a:tr h="48169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In-depth</a:t>
                      </a:r>
                      <a:r>
                        <a:rPr lang="en-GB" sz="1600" baseline="0" dirty="0" smtClean="0"/>
                        <a:t> Interview data collection exercise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Summary-List of activities not yet implemented at site. </a:t>
            </a:r>
          </a:p>
          <a:p>
            <a:pPr>
              <a:buNone/>
            </a:pPr>
            <a:endParaRPr lang="en-GB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FREE ACCESS TO DIGITAL HEALTH INFORMATION IN TANZANIA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9282"/>
              </p:ext>
            </p:extLst>
          </p:nvPr>
        </p:nvGraphicFramePr>
        <p:xfrm>
          <a:off x="714348" y="1785926"/>
          <a:ext cx="7643868" cy="335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42"/>
                <a:gridCol w="7069526"/>
              </a:tblGrid>
              <a:tr h="5375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S/n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Activity</a:t>
                      </a:r>
                      <a:endParaRPr lang="en-US" sz="1400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Follow up to be done in June 2020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Connecting the control Villages, Post</a:t>
                      </a:r>
                      <a:r>
                        <a:rPr lang="en-GB" baseline="0" dirty="0" smtClean="0"/>
                        <a:t> June 2020 follow up</a:t>
                      </a:r>
                      <a:endParaRPr lang="en-US" dirty="0"/>
                    </a:p>
                  </a:txBody>
                  <a:tcPr/>
                </a:tc>
              </a:tr>
              <a:tr h="1038971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 senthesazation</a:t>
                      </a:r>
                      <a:r>
                        <a:rPr lang="en-GB" baseline="0" dirty="0" smtClean="0"/>
                        <a:t> on use of both DIGI Hotspot platforms both Intervation and Control Villages</a:t>
                      </a:r>
                      <a:endParaRPr lang="en-US" dirty="0"/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Developing post June, hotspot centers sustainability plan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</TotalTime>
  <Words>542</Words>
  <Application>Microsoft Macintosh PowerPoint</Application>
  <PresentationFormat>On-screen Show (4:3)</PresentationFormat>
  <Paragraphs>105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FREE ACCESS TO DIGITAL HEALTH INFORMATION IN TANZANIA</vt:lpstr>
      <vt:lpstr>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ACCESS TO DIGITAL HEALTH INFORMATION IN TANZANIA</dc:title>
  <dc:creator>Windows User</dc:creator>
  <cp:lastModifiedBy>Bernard Ngowi</cp:lastModifiedBy>
  <cp:revision>8</cp:revision>
  <dcterms:created xsi:type="dcterms:W3CDTF">2020-05-15T14:45:32Z</dcterms:created>
  <dcterms:modified xsi:type="dcterms:W3CDTF">2020-05-18T08:43:27Z</dcterms:modified>
</cp:coreProperties>
</file>