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1pPr>
    <a:lvl2pPr marL="0" marR="0" indent="4572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2pPr>
    <a:lvl3pPr marL="0" marR="0" indent="9144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3pPr>
    <a:lvl4pPr marL="0" marR="0" indent="13716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4pPr>
    <a:lvl5pPr marL="0" marR="0" indent="18288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5pPr>
    <a:lvl6pPr marL="0" marR="0" indent="22860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6pPr>
    <a:lvl7pPr marL="0" marR="0" indent="27432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7pPr>
    <a:lvl8pPr marL="0" marR="0" indent="32004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8pPr>
    <a:lvl9pPr marL="0" marR="0" indent="365760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D2CC"/>
          </a:solidFill>
        </a:fill>
      </a:tcStyle>
    </a:wholeTbl>
    <a:band2H>
      <a:tcTxStyle/>
      <a:tcStyle>
        <a:tcBdr/>
        <a:fill>
          <a:solidFill>
            <a:srgbClr val="E6EAE7"/>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BCE"/>
          </a:solidFill>
        </a:fill>
      </a:tcStyle>
    </a:wholeTbl>
    <a:band2H>
      <a:tcTxStyle/>
      <a:tcStyle>
        <a:tcBdr/>
        <a:fill>
          <a:solidFill>
            <a:srgbClr val="E6E7E8"/>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BCBCA"/>
          </a:solidFill>
        </a:fill>
      </a:tcStyle>
    </a:wholeTbl>
    <a:band2H>
      <a:tcTxStyle/>
      <a:tcStyle>
        <a:tcBdr/>
        <a:fill>
          <a:solidFill>
            <a:srgbClr val="E7E7E7"/>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88"/>
    <p:restoredTop sz="94656"/>
  </p:normalViewPr>
  <p:slideViewPr>
    <p:cSldViewPr snapToGrid="0" snapToObjects="1">
      <p:cViewPr varScale="1">
        <p:scale>
          <a:sx n="33" d="100"/>
          <a:sy n="33" d="100"/>
        </p:scale>
        <p:origin x="280" y="1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spcBef>
        <a:spcPts val="800"/>
      </a:spcBef>
      <a:defRPr sz="2400">
        <a:solidFill>
          <a:schemeClr val="accent3"/>
        </a:solidFill>
        <a:latin typeface="+mn-lt"/>
        <a:ea typeface="+mn-ea"/>
        <a:cs typeface="+mn-cs"/>
        <a:sym typeface="Verdana"/>
      </a:defRPr>
    </a:lvl1pPr>
    <a:lvl2pPr indent="228600" defTabSz="1828800" latinLnBrk="0">
      <a:spcBef>
        <a:spcPts val="800"/>
      </a:spcBef>
      <a:defRPr sz="2400">
        <a:solidFill>
          <a:schemeClr val="accent3"/>
        </a:solidFill>
        <a:latin typeface="+mn-lt"/>
        <a:ea typeface="+mn-ea"/>
        <a:cs typeface="+mn-cs"/>
        <a:sym typeface="Verdana"/>
      </a:defRPr>
    </a:lvl2pPr>
    <a:lvl3pPr indent="457200" defTabSz="1828800" latinLnBrk="0">
      <a:spcBef>
        <a:spcPts val="800"/>
      </a:spcBef>
      <a:defRPr sz="2400">
        <a:solidFill>
          <a:schemeClr val="accent3"/>
        </a:solidFill>
        <a:latin typeface="+mn-lt"/>
        <a:ea typeface="+mn-ea"/>
        <a:cs typeface="+mn-cs"/>
        <a:sym typeface="Verdana"/>
      </a:defRPr>
    </a:lvl3pPr>
    <a:lvl4pPr indent="685800" defTabSz="1828800" latinLnBrk="0">
      <a:spcBef>
        <a:spcPts val="800"/>
      </a:spcBef>
      <a:defRPr sz="2400">
        <a:solidFill>
          <a:schemeClr val="accent3"/>
        </a:solidFill>
        <a:latin typeface="+mn-lt"/>
        <a:ea typeface="+mn-ea"/>
        <a:cs typeface="+mn-cs"/>
        <a:sym typeface="Verdana"/>
      </a:defRPr>
    </a:lvl4pPr>
    <a:lvl5pPr indent="914400" defTabSz="1828800" latinLnBrk="0">
      <a:spcBef>
        <a:spcPts val="800"/>
      </a:spcBef>
      <a:defRPr sz="2400">
        <a:solidFill>
          <a:schemeClr val="accent3"/>
        </a:solidFill>
        <a:latin typeface="+mn-lt"/>
        <a:ea typeface="+mn-ea"/>
        <a:cs typeface="+mn-cs"/>
        <a:sym typeface="Verdana"/>
      </a:defRPr>
    </a:lvl5pPr>
    <a:lvl6pPr indent="1143000" defTabSz="1828800" latinLnBrk="0">
      <a:spcBef>
        <a:spcPts val="800"/>
      </a:spcBef>
      <a:defRPr sz="2400">
        <a:solidFill>
          <a:schemeClr val="accent3"/>
        </a:solidFill>
        <a:latin typeface="+mn-lt"/>
        <a:ea typeface="+mn-ea"/>
        <a:cs typeface="+mn-cs"/>
        <a:sym typeface="Verdana"/>
      </a:defRPr>
    </a:lvl6pPr>
    <a:lvl7pPr indent="1371600" defTabSz="1828800" latinLnBrk="0">
      <a:spcBef>
        <a:spcPts val="800"/>
      </a:spcBef>
      <a:defRPr sz="2400">
        <a:solidFill>
          <a:schemeClr val="accent3"/>
        </a:solidFill>
        <a:latin typeface="+mn-lt"/>
        <a:ea typeface="+mn-ea"/>
        <a:cs typeface="+mn-cs"/>
        <a:sym typeface="Verdana"/>
      </a:defRPr>
    </a:lvl7pPr>
    <a:lvl8pPr indent="1600200" defTabSz="1828800" latinLnBrk="0">
      <a:spcBef>
        <a:spcPts val="800"/>
      </a:spcBef>
      <a:defRPr sz="2400">
        <a:solidFill>
          <a:schemeClr val="accent3"/>
        </a:solidFill>
        <a:latin typeface="+mn-lt"/>
        <a:ea typeface="+mn-ea"/>
        <a:cs typeface="+mn-cs"/>
        <a:sym typeface="Verdana"/>
      </a:defRPr>
    </a:lvl8pPr>
    <a:lvl9pPr indent="1828800" defTabSz="1828800" latinLnBrk="0">
      <a:spcBef>
        <a:spcPts val="800"/>
      </a:spcBef>
      <a:defRPr sz="2400">
        <a:solidFill>
          <a:schemeClr val="accent3"/>
        </a:solidFill>
        <a:latin typeface="+mn-lt"/>
        <a:ea typeface="+mn-ea"/>
        <a:cs typeface="+mn-cs"/>
        <a:sym typeface="Verdana"/>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Presentation title">
    <p:spTree>
      <p:nvGrpSpPr>
        <p:cNvPr id="1" name=""/>
        <p:cNvGrpSpPr/>
        <p:nvPr/>
      </p:nvGrpSpPr>
      <p:grpSpPr>
        <a:xfrm>
          <a:off x="0" y="0"/>
          <a:ext cx="0" cy="0"/>
          <a:chOff x="0" y="0"/>
          <a:chExt cx="0" cy="0"/>
        </a:xfrm>
      </p:grpSpPr>
      <p:sp>
        <p:nvSpPr>
          <p:cNvPr id="13" name="Rectangle 30"/>
          <p:cNvSpPr/>
          <p:nvPr/>
        </p:nvSpPr>
        <p:spPr>
          <a:xfrm>
            <a:off x="0" y="1835150"/>
            <a:ext cx="24384000" cy="203200"/>
          </a:xfrm>
          <a:prstGeom prst="rect">
            <a:avLst/>
          </a:prstGeom>
          <a:solidFill>
            <a:srgbClr val="00466B"/>
          </a:solidFill>
          <a:ln w="12700">
            <a:miter lim="400000"/>
          </a:ln>
        </p:spPr>
        <p:txBody>
          <a:bodyPr lIns="144000" tIns="144000" rIns="144000" bIns="144000" anchor="ctr"/>
          <a:lstStyle/>
          <a:p>
            <a:pPr>
              <a:defRPr>
                <a:solidFill>
                  <a:srgbClr val="005DA9"/>
                </a:solidFill>
                <a:latin typeface="Arial"/>
                <a:ea typeface="Arial"/>
                <a:cs typeface="Arial"/>
                <a:sym typeface="Arial"/>
              </a:defRPr>
            </a:pPr>
            <a:endParaRPr/>
          </a:p>
        </p:txBody>
      </p:sp>
      <p:pic>
        <p:nvPicPr>
          <p:cNvPr id="14" name="Grafik 3" descr="Grafik 3"/>
          <p:cNvPicPr>
            <a:picLocks noChangeAspect="1"/>
          </p:cNvPicPr>
          <p:nvPr/>
        </p:nvPicPr>
        <p:blipFill>
          <a:blip r:embed="rId2"/>
          <a:stretch>
            <a:fillRect/>
          </a:stretch>
        </p:blipFill>
        <p:spPr>
          <a:xfrm>
            <a:off x="20812128" y="233264"/>
            <a:ext cx="3477217" cy="1510721"/>
          </a:xfrm>
          <a:prstGeom prst="rect">
            <a:avLst/>
          </a:prstGeom>
          <a:ln w="12700">
            <a:miter lim="400000"/>
          </a:ln>
        </p:spPr>
      </p:pic>
      <p:grpSp>
        <p:nvGrpSpPr>
          <p:cNvPr id="17" name="Rectangle 76"/>
          <p:cNvGrpSpPr/>
          <p:nvPr/>
        </p:nvGrpSpPr>
        <p:grpSpPr>
          <a:xfrm>
            <a:off x="0" y="9756775"/>
            <a:ext cx="24384000" cy="990601"/>
            <a:chOff x="0" y="0"/>
            <a:chExt cx="24384000" cy="990600"/>
          </a:xfrm>
        </p:grpSpPr>
        <p:sp>
          <p:nvSpPr>
            <p:cNvPr id="15" name="Rectangle"/>
            <p:cNvSpPr/>
            <p:nvPr/>
          </p:nvSpPr>
          <p:spPr>
            <a:xfrm>
              <a:off x="0" y="0"/>
              <a:ext cx="24384000" cy="990600"/>
            </a:xfrm>
            <a:prstGeom prst="rect">
              <a:avLst/>
            </a:prstGeom>
            <a:solidFill>
              <a:srgbClr val="004668"/>
            </a:solidFill>
            <a:ln w="12700" cap="flat">
              <a:noFill/>
              <a:miter lim="400000"/>
            </a:ln>
            <a:effectLst/>
          </p:spPr>
          <p:txBody>
            <a:bodyPr wrap="square" lIns="144000" tIns="144000" rIns="144000" bIns="144000" numCol="1" anchor="ctr">
              <a:noAutofit/>
            </a:bodyPr>
            <a:lstStyle/>
            <a:p>
              <a:pPr algn="ctr">
                <a:defRPr>
                  <a:latin typeface="Arial"/>
                  <a:ea typeface="Arial"/>
                  <a:cs typeface="Arial"/>
                  <a:sym typeface="Arial"/>
                </a:defRPr>
              </a:pPr>
              <a:endParaRPr/>
            </a:p>
          </p:txBody>
        </p:sp>
        <p:sp>
          <p:nvSpPr>
            <p:cNvPr id="16" name="secure connected trustable things"/>
            <p:cNvSpPr txBox="1"/>
            <p:nvPr/>
          </p:nvSpPr>
          <p:spPr>
            <a:xfrm>
              <a:off x="8207437" y="154050"/>
              <a:ext cx="7969126" cy="68250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3599" tIns="93599" rIns="93599" bIns="93599" numCol="1" anchor="ctr">
              <a:spAutoFit/>
            </a:bodyPr>
            <a:lstStyle>
              <a:lvl1pPr algn="ctr">
                <a:defRPr sz="3200" b="1">
                  <a:solidFill>
                    <a:srgbClr val="FFFFFF"/>
                  </a:solidFill>
                </a:defRPr>
              </a:lvl1pPr>
            </a:lstStyle>
            <a:p>
              <a:r>
                <a:t>secure connected trustable things</a:t>
              </a:r>
            </a:p>
          </p:txBody>
        </p:sp>
      </p:grpSp>
      <p:sp>
        <p:nvSpPr>
          <p:cNvPr id="18" name="TextBox 5"/>
          <p:cNvSpPr txBox="1"/>
          <p:nvPr/>
        </p:nvSpPr>
        <p:spPr>
          <a:xfrm>
            <a:off x="1966863" y="11375904"/>
            <a:ext cx="19730194" cy="109872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4000" tIns="144000" rIns="144000" bIns="144000">
            <a:normAutofit/>
          </a:bodyPr>
          <a:lstStyle>
            <a:lvl1pPr marL="546100" indent="-546100" algn="ctr">
              <a:lnSpc>
                <a:spcPct val="80000"/>
              </a:lnSpc>
              <a:defRPr sz="1800" i="1">
                <a:solidFill>
                  <a:schemeClr val="accent3"/>
                </a:solidFill>
              </a:defRPr>
            </a:lvl1pPr>
          </a:lstStyle>
          <a:p>
            <a:r>
              <a:t>SCOTT has received funding from the Electronic Component Systems for European Leadership Joint Undertaking under grant agreement No 737422. This Joint Undertaking receives support from the European Union’s Horizon 2020 research and innovation programme and Austria, Spain, Finland, Ireland, Sweden, Germany, Poland, Portugal, Netherlands, Belgium, Norway.</a:t>
            </a:r>
          </a:p>
        </p:txBody>
      </p:sp>
      <p:pic>
        <p:nvPicPr>
          <p:cNvPr id="19" name="Picture 3" descr="Picture 3"/>
          <p:cNvPicPr>
            <a:picLocks noChangeAspect="1"/>
          </p:cNvPicPr>
          <p:nvPr/>
        </p:nvPicPr>
        <p:blipFill>
          <a:blip r:embed="rId3"/>
          <a:stretch>
            <a:fillRect/>
          </a:stretch>
        </p:blipFill>
        <p:spPr>
          <a:xfrm>
            <a:off x="22059047" y="11350625"/>
            <a:ext cx="1654233" cy="1122219"/>
          </a:xfrm>
          <a:prstGeom prst="rect">
            <a:avLst/>
          </a:prstGeom>
          <a:ln w="12700">
            <a:miter lim="400000"/>
          </a:ln>
        </p:spPr>
      </p:pic>
      <p:sp>
        <p:nvSpPr>
          <p:cNvPr id="20" name="Title Text"/>
          <p:cNvSpPr txBox="1">
            <a:spLocks noGrp="1"/>
          </p:cNvSpPr>
          <p:nvPr>
            <p:ph type="title"/>
          </p:nvPr>
        </p:nvSpPr>
        <p:spPr>
          <a:xfrm>
            <a:off x="666832" y="2249488"/>
            <a:ext cx="23040000" cy="2736001"/>
          </a:xfrm>
          <a:prstGeom prst="rect">
            <a:avLst/>
          </a:prstGeom>
        </p:spPr>
        <p:txBody>
          <a:bodyPr/>
          <a:lstStyle>
            <a:lvl1pPr>
              <a:defRPr sz="9600"/>
            </a:lvl1pPr>
          </a:lstStyle>
          <a:p>
            <a:r>
              <a:t>Title Text</a:t>
            </a:r>
          </a:p>
        </p:txBody>
      </p:sp>
      <p:sp>
        <p:nvSpPr>
          <p:cNvPr id="21" name="Body Level One…"/>
          <p:cNvSpPr txBox="1">
            <a:spLocks noGrp="1"/>
          </p:cNvSpPr>
          <p:nvPr>
            <p:ph type="body" sz="quarter" idx="1"/>
          </p:nvPr>
        </p:nvSpPr>
        <p:spPr>
          <a:xfrm>
            <a:off x="666834" y="5417839"/>
            <a:ext cx="23042034" cy="1386017"/>
          </a:xfrm>
          <a:prstGeom prst="rect">
            <a:avLst/>
          </a:prstGeom>
        </p:spPr>
        <p:txBody>
          <a:bodyPr/>
          <a:lstStyle>
            <a:lvl1pPr>
              <a:buClrTx/>
              <a:buSzTx/>
              <a:buNone/>
              <a:defRPr sz="5600">
                <a:solidFill>
                  <a:srgbClr val="00466B"/>
                </a:solidFill>
              </a:defRPr>
            </a:lvl1pPr>
            <a:lvl2pPr marL="1107899" indent="-839611">
              <a:buClrTx/>
              <a:defRPr sz="5600">
                <a:solidFill>
                  <a:srgbClr val="00466B"/>
                </a:solidFill>
              </a:defRPr>
            </a:lvl2pPr>
            <a:lvl3pPr marL="1480345" indent="-939007">
              <a:buClrTx/>
              <a:buChar char="o"/>
              <a:defRPr sz="5600">
                <a:solidFill>
                  <a:srgbClr val="00466B"/>
                </a:solidFill>
              </a:defRPr>
            </a:lvl3pPr>
            <a:lvl4pPr marL="1889125" indent="-1079500">
              <a:buClrTx/>
              <a:defRPr sz="5600">
                <a:solidFill>
                  <a:srgbClr val="00466B"/>
                </a:solidFill>
              </a:defRPr>
            </a:lvl4pPr>
            <a:lvl5pPr marL="2338916" indent="-1259416">
              <a:buClrTx/>
              <a:defRPr sz="5600">
                <a:solidFill>
                  <a:srgbClr val="00466B"/>
                </a:solidFill>
              </a:defRPr>
            </a:lvl5pPr>
          </a:lstStyle>
          <a:p>
            <a:r>
              <a:t>Body Level One</a:t>
            </a:r>
          </a:p>
          <a:p>
            <a:pPr lvl="1"/>
            <a:r>
              <a:t>Body Level Two</a:t>
            </a:r>
          </a:p>
          <a:p>
            <a:pPr lvl="2"/>
            <a:r>
              <a:t>Body Level Three</a:t>
            </a:r>
          </a:p>
          <a:p>
            <a:pPr lvl="3"/>
            <a:r>
              <a:t>Body Level Four</a:t>
            </a:r>
          </a:p>
          <a:p>
            <a:pPr lvl="4"/>
            <a:r>
              <a:t>Body Level Five</a:t>
            </a:r>
          </a:p>
        </p:txBody>
      </p:sp>
      <p:pic>
        <p:nvPicPr>
          <p:cNvPr id="22" name="Grafik 10" descr="Grafik 10"/>
          <p:cNvPicPr>
            <a:picLocks noChangeAspect="1"/>
          </p:cNvPicPr>
          <p:nvPr/>
        </p:nvPicPr>
        <p:blipFill>
          <a:blip r:embed="rId2"/>
          <a:stretch>
            <a:fillRect/>
          </a:stretch>
        </p:blipFill>
        <p:spPr>
          <a:xfrm>
            <a:off x="9391461" y="7236207"/>
            <a:ext cx="5601079" cy="2433459"/>
          </a:xfrm>
          <a:prstGeom prst="rect">
            <a:avLst/>
          </a:prstGeom>
          <a:ln w="12700">
            <a:miter lim="400000"/>
          </a:ln>
        </p:spPr>
      </p:pic>
      <p:pic>
        <p:nvPicPr>
          <p:cNvPr id="23" name="Grafik 11" descr="Grafik 11"/>
          <p:cNvPicPr>
            <a:picLocks noChangeAspect="1"/>
          </p:cNvPicPr>
          <p:nvPr/>
        </p:nvPicPr>
        <p:blipFill>
          <a:blip r:embed="rId4"/>
          <a:stretch>
            <a:fillRect/>
          </a:stretch>
        </p:blipFill>
        <p:spPr>
          <a:xfrm>
            <a:off x="670720" y="11312207"/>
            <a:ext cx="1030828" cy="1105647"/>
          </a:xfrm>
          <a:prstGeom prst="rect">
            <a:avLst/>
          </a:prstGeom>
          <a:ln w="12700">
            <a:miter lim="400000"/>
          </a:ln>
        </p:spPr>
      </p:pic>
      <p:sp>
        <p:nvSpPr>
          <p:cNvPr id="24" name="Slide Number"/>
          <p:cNvSpPr txBox="1">
            <a:spLocks noGrp="1"/>
          </p:cNvSpPr>
          <p:nvPr>
            <p:ph type="sldNum" sz="quarter" idx="2"/>
          </p:nvPr>
        </p:nvSpPr>
        <p:spPr>
          <a:xfrm>
            <a:off x="11785600" y="12344400"/>
            <a:ext cx="5689600"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wo columns">
    <p:spTree>
      <p:nvGrpSpPr>
        <p:cNvPr id="1" name=""/>
        <p:cNvGrpSpPr/>
        <p:nvPr/>
      </p:nvGrpSpPr>
      <p:grpSpPr>
        <a:xfrm>
          <a:off x="0" y="0"/>
          <a:ext cx="0" cy="0"/>
          <a:chOff x="0" y="0"/>
          <a:chExt cx="0" cy="0"/>
        </a:xfrm>
      </p:grpSpPr>
      <p:sp>
        <p:nvSpPr>
          <p:cNvPr id="31" name="Rectangle 30"/>
          <p:cNvSpPr/>
          <p:nvPr/>
        </p:nvSpPr>
        <p:spPr>
          <a:xfrm>
            <a:off x="0" y="1835150"/>
            <a:ext cx="24384000" cy="203200"/>
          </a:xfrm>
          <a:prstGeom prst="rect">
            <a:avLst/>
          </a:prstGeom>
          <a:solidFill>
            <a:srgbClr val="00466B"/>
          </a:solidFill>
          <a:ln w="12700">
            <a:miter lim="400000"/>
          </a:ln>
        </p:spPr>
        <p:txBody>
          <a:bodyPr lIns="144000" tIns="144000" rIns="144000" bIns="144000" anchor="ctr"/>
          <a:lstStyle/>
          <a:p>
            <a:pPr>
              <a:defRPr>
                <a:solidFill>
                  <a:srgbClr val="005DA9"/>
                </a:solidFill>
                <a:latin typeface="Arial"/>
                <a:ea typeface="Arial"/>
                <a:cs typeface="Arial"/>
                <a:sym typeface="Arial"/>
              </a:defRPr>
            </a:pPr>
            <a:endParaRPr/>
          </a:p>
        </p:txBody>
      </p:sp>
      <p:pic>
        <p:nvPicPr>
          <p:cNvPr id="32" name="Grafik 3" descr="Grafik 3"/>
          <p:cNvPicPr>
            <a:picLocks noChangeAspect="1"/>
          </p:cNvPicPr>
          <p:nvPr/>
        </p:nvPicPr>
        <p:blipFill>
          <a:blip r:embed="rId2"/>
          <a:stretch>
            <a:fillRect/>
          </a:stretch>
        </p:blipFill>
        <p:spPr>
          <a:xfrm>
            <a:off x="20812128" y="233264"/>
            <a:ext cx="3477217" cy="1510721"/>
          </a:xfrm>
          <a:prstGeom prst="rect">
            <a:avLst/>
          </a:prstGeom>
          <a:ln w="12700">
            <a:miter lim="400000"/>
          </a:ln>
        </p:spPr>
      </p:pic>
      <p:sp>
        <p:nvSpPr>
          <p:cNvPr id="33" name="Title Text"/>
          <p:cNvSpPr txBox="1">
            <a:spLocks noGrp="1"/>
          </p:cNvSpPr>
          <p:nvPr>
            <p:ph type="title"/>
          </p:nvPr>
        </p:nvSpPr>
        <p:spPr>
          <a:xfrm>
            <a:off x="673104" y="85727"/>
            <a:ext cx="17564099" cy="1539876"/>
          </a:xfrm>
          <a:prstGeom prst="rect">
            <a:avLst/>
          </a:prstGeom>
        </p:spPr>
        <p:txBody>
          <a:bodyPr/>
          <a:lstStyle/>
          <a:p>
            <a:r>
              <a:t>Title Text</a:t>
            </a:r>
          </a:p>
        </p:txBody>
      </p:sp>
      <p:sp>
        <p:nvSpPr>
          <p:cNvPr id="34" name="Body Level One…"/>
          <p:cNvSpPr txBox="1">
            <a:spLocks noGrp="1"/>
          </p:cNvSpPr>
          <p:nvPr>
            <p:ph type="body" idx="1"/>
          </p:nvPr>
        </p:nvSpPr>
        <p:spPr>
          <a:xfrm>
            <a:off x="668869" y="2625725"/>
            <a:ext cx="15843614" cy="10423526"/>
          </a:xfrm>
          <a:prstGeom prst="rect">
            <a:avLst/>
          </a:prstGeom>
        </p:spPr>
        <p:txBody>
          <a:bodyPr/>
          <a:lstStyle>
            <a:lvl1pPr marL="563404" indent="-563404"/>
            <a:lvl2pPr marL="897996" indent="-629708"/>
            <a:lvl3pPr marL="1265714" indent="-724377">
              <a:buChar char="•"/>
              <a:defRPr sz="3600"/>
            </a:lvl3pPr>
            <a:lvl4pPr marL="1619250" indent="-809625">
              <a:defRPr sz="3500"/>
            </a:lvl4pPr>
            <a:lvl5pPr marL="2024062" indent="-944562">
              <a:defRPr sz="3500"/>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SCOTT WP22 Technologies - Josef Noll, Sep2020"/>
          <p:cNvSpPr txBox="1"/>
          <p:nvPr/>
        </p:nvSpPr>
        <p:spPr>
          <a:xfrm>
            <a:off x="12629040" y="13127502"/>
            <a:ext cx="5331390" cy="7706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4000" tIns="144000" rIns="144000" bIns="144000">
            <a:spAutoFit/>
          </a:bodyPr>
          <a:lstStyle>
            <a:lvl1pPr>
              <a:defRPr sz="1600">
                <a:solidFill>
                  <a:schemeClr val="accent3">
                    <a:satOff val="-69672"/>
                    <a:lumOff val="21372"/>
                  </a:schemeClr>
                </a:solidFill>
              </a:defRPr>
            </a:lvl1pPr>
          </a:lstStyle>
          <a:p>
            <a:r>
              <a:t>SCOTT WP22 Technologies - Josef Noll, Sep2020</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tle with content">
    <p:spTree>
      <p:nvGrpSpPr>
        <p:cNvPr id="1" name=""/>
        <p:cNvGrpSpPr/>
        <p:nvPr/>
      </p:nvGrpSpPr>
      <p:grpSpPr>
        <a:xfrm>
          <a:off x="0" y="0"/>
          <a:ext cx="0" cy="0"/>
          <a:chOff x="0" y="0"/>
          <a:chExt cx="0" cy="0"/>
        </a:xfrm>
      </p:grpSpPr>
      <p:sp>
        <p:nvSpPr>
          <p:cNvPr id="43" name="Title Text"/>
          <p:cNvSpPr txBox="1">
            <a:spLocks noGrp="1"/>
          </p:cNvSpPr>
          <p:nvPr>
            <p:ph type="title"/>
          </p:nvPr>
        </p:nvSpPr>
        <p:spPr>
          <a:prstGeom prst="rect">
            <a:avLst/>
          </a:prstGeom>
        </p:spPr>
        <p:txBody>
          <a:bodyPr/>
          <a:lstStyle/>
          <a:p>
            <a:r>
              <a:t>Title Text</a:t>
            </a:r>
          </a:p>
        </p:txBody>
      </p:sp>
      <p:sp>
        <p:nvSpPr>
          <p:cNvPr id="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30"/>
          <p:cNvSpPr/>
          <p:nvPr/>
        </p:nvSpPr>
        <p:spPr>
          <a:xfrm>
            <a:off x="0" y="1835150"/>
            <a:ext cx="24384000" cy="203200"/>
          </a:xfrm>
          <a:prstGeom prst="rect">
            <a:avLst/>
          </a:prstGeom>
          <a:solidFill>
            <a:srgbClr val="00466B"/>
          </a:solidFill>
          <a:ln w="12700">
            <a:miter lim="400000"/>
          </a:ln>
        </p:spPr>
        <p:txBody>
          <a:bodyPr lIns="144000" tIns="144000" rIns="144000" bIns="144000" anchor="ctr"/>
          <a:lstStyle/>
          <a:p>
            <a:pPr>
              <a:defRPr>
                <a:solidFill>
                  <a:srgbClr val="005DA9"/>
                </a:solidFill>
                <a:latin typeface="Arial"/>
                <a:ea typeface="Arial"/>
                <a:cs typeface="Arial"/>
                <a:sym typeface="Arial"/>
              </a:defRPr>
            </a:pPr>
            <a:endParaRPr/>
          </a:p>
        </p:txBody>
      </p:sp>
      <p:pic>
        <p:nvPicPr>
          <p:cNvPr id="3" name="Grafik 3" descr="Grafik 3"/>
          <p:cNvPicPr>
            <a:picLocks noChangeAspect="1"/>
          </p:cNvPicPr>
          <p:nvPr/>
        </p:nvPicPr>
        <p:blipFill>
          <a:blip r:embed="rId5"/>
          <a:stretch>
            <a:fillRect/>
          </a:stretch>
        </p:blipFill>
        <p:spPr>
          <a:xfrm>
            <a:off x="20812128" y="233264"/>
            <a:ext cx="3477217" cy="1510721"/>
          </a:xfrm>
          <a:prstGeom prst="rect">
            <a:avLst/>
          </a:prstGeom>
          <a:ln w="12700">
            <a:miter lim="400000"/>
          </a:ln>
        </p:spPr>
      </p:pic>
      <p:sp>
        <p:nvSpPr>
          <p:cNvPr id="4" name="Title Text"/>
          <p:cNvSpPr txBox="1">
            <a:spLocks noGrp="1"/>
          </p:cNvSpPr>
          <p:nvPr>
            <p:ph type="title"/>
          </p:nvPr>
        </p:nvSpPr>
        <p:spPr>
          <a:xfrm>
            <a:off x="673104" y="85726"/>
            <a:ext cx="17564099" cy="1539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t>Title Text</a:t>
            </a:r>
          </a:p>
        </p:txBody>
      </p:sp>
      <p:sp>
        <p:nvSpPr>
          <p:cNvPr id="5" name="Body Level One…"/>
          <p:cNvSpPr txBox="1">
            <a:spLocks noGrp="1"/>
          </p:cNvSpPr>
          <p:nvPr>
            <p:ph type="body" idx="1"/>
          </p:nvPr>
        </p:nvSpPr>
        <p:spPr>
          <a:xfrm>
            <a:off x="668867" y="2625725"/>
            <a:ext cx="23042036" cy="10423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23456769" y="13271503"/>
            <a:ext cx="271067" cy="241301"/>
          </a:xfrm>
          <a:prstGeom prst="rect">
            <a:avLst/>
          </a:prstGeom>
          <a:ln w="12700">
            <a:miter lim="400000"/>
          </a:ln>
        </p:spPr>
        <p:txBody>
          <a:bodyPr wrap="none" lIns="0" tIns="0" rIns="0" bIns="0" anchor="ctr">
            <a:spAutoFit/>
          </a:bodyPr>
          <a:lstStyle>
            <a:lvl1pPr algn="r">
              <a:defRPr sz="1600">
                <a:solidFill>
                  <a:srgbClr val="96969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1pPr>
      <a:lvl2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2pPr>
      <a:lvl3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3pPr>
      <a:lvl4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4pPr>
      <a:lvl5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5pPr>
      <a:lvl6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6pPr>
      <a:lvl7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7pPr>
      <a:lvl8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8pPr>
      <a:lvl9pPr marL="0" marR="0" indent="0" algn="l" defTabSz="1828800" latinLnBrk="0">
        <a:lnSpc>
          <a:spcPct val="100000"/>
        </a:lnSpc>
        <a:spcBef>
          <a:spcPts val="0"/>
        </a:spcBef>
        <a:spcAft>
          <a:spcPts val="0"/>
        </a:spcAft>
        <a:buClrTx/>
        <a:buSzTx/>
        <a:buFontTx/>
        <a:buNone/>
        <a:tabLst/>
        <a:defRPr sz="4800" b="0" i="0" u="none" strike="noStrike" cap="none" spc="0" baseline="0">
          <a:solidFill>
            <a:srgbClr val="00466B"/>
          </a:solidFill>
          <a:uFillTx/>
          <a:latin typeface="+mn-lt"/>
          <a:ea typeface="+mn-ea"/>
          <a:cs typeface="+mn-cs"/>
          <a:sym typeface="Verdana"/>
        </a:defRPr>
      </a:lvl9pPr>
    </p:titleStyle>
    <p:bodyStyle>
      <a:lvl1pPr marL="536576" marR="0" indent="-536576"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1pPr>
      <a:lvl2pPr marL="931138" marR="0" indent="-662850"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2pPr>
      <a:lvl3pPr marL="1323843" marR="0" indent="-782506"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3pPr>
      <a:lvl4pPr marL="1709207" marR="0" indent="-899582"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4pPr>
      <a:lvl5pPr marL="2129013" marR="0" indent="-1049513"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5pPr>
      <a:lvl6pPr marL="0" marR="0" indent="0" algn="l" defTabSz="1828800" latinLnBrk="0">
        <a:lnSpc>
          <a:spcPct val="100000"/>
        </a:lnSpc>
        <a:spcBef>
          <a:spcPts val="1200"/>
        </a:spcBef>
        <a:spcAft>
          <a:spcPts val="0"/>
        </a:spcAft>
        <a:buClr>
          <a:srgbClr val="004668"/>
        </a:buClr>
        <a:buSzTx/>
        <a:buFontTx/>
        <a:buNone/>
        <a:tabLst/>
        <a:defRPr sz="4200" b="0" i="0" u="none" strike="noStrike" cap="none" spc="0" baseline="0">
          <a:solidFill>
            <a:schemeClr val="accent3"/>
          </a:solidFill>
          <a:uFillTx/>
          <a:latin typeface="+mn-lt"/>
          <a:ea typeface="+mn-ea"/>
          <a:cs typeface="+mn-cs"/>
          <a:sym typeface="Verdana"/>
        </a:defRPr>
      </a:lvl6pPr>
      <a:lvl7pPr marL="2766060" marR="0" indent="-480060"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7pPr>
      <a:lvl8pPr marL="3223260" marR="0" indent="-480060"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8pPr>
      <a:lvl9pPr marL="3680459" marR="0" indent="-480059" algn="l" defTabSz="1828800" latinLnBrk="0">
        <a:lnSpc>
          <a:spcPct val="100000"/>
        </a:lnSpc>
        <a:spcBef>
          <a:spcPts val="1200"/>
        </a:spcBef>
        <a:spcAft>
          <a:spcPts val="0"/>
        </a:spcAft>
        <a:buClr>
          <a:srgbClr val="004668"/>
        </a:buClr>
        <a:buSzPct val="100000"/>
        <a:buFontTx/>
        <a:buChar char="–"/>
        <a:tabLst/>
        <a:defRPr sz="4200" b="0" i="0" u="none" strike="noStrike" cap="none" spc="0" baseline="0">
          <a:solidFill>
            <a:schemeClr val="accent3"/>
          </a:solidFill>
          <a:uFillTx/>
          <a:latin typeface="+mn-lt"/>
          <a:ea typeface="+mn-ea"/>
          <a:cs typeface="+mn-cs"/>
          <a:sym typeface="Verdana"/>
        </a:defRPr>
      </a:lvl9pPr>
    </p:bodyStyle>
    <p:otherStyle>
      <a:lvl1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1pPr>
      <a:lvl2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2pPr>
      <a:lvl3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3pPr>
      <a:lvl4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4pPr>
      <a:lvl5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5pPr>
      <a:lvl6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6pPr>
      <a:lvl7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7pPr>
      <a:lvl8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8pPr>
      <a:lvl9pPr marL="0" marR="0" indent="0" algn="r" defTabSz="18288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el 1"/>
          <p:cNvSpPr txBox="1">
            <a:spLocks noGrp="1"/>
          </p:cNvSpPr>
          <p:nvPr>
            <p:ph type="title"/>
          </p:nvPr>
        </p:nvSpPr>
        <p:spPr>
          <a:xfrm>
            <a:off x="670719" y="871181"/>
            <a:ext cx="23042562" cy="5191167"/>
          </a:xfrm>
          <a:prstGeom prst="rect">
            <a:avLst/>
          </a:prstGeom>
        </p:spPr>
        <p:txBody>
          <a:bodyPr anchor="ctr"/>
          <a:lstStyle/>
          <a:p>
            <a:pPr algn="ctr" defTabSz="1389888">
              <a:defRPr sz="4028"/>
            </a:pPr>
            <a:endParaRPr dirty="0"/>
          </a:p>
          <a:p>
            <a:pPr algn="ctr" defTabSz="1389888">
              <a:defRPr sz="5092"/>
            </a:pPr>
            <a:endParaRPr dirty="0"/>
          </a:p>
          <a:p>
            <a:pPr algn="ctr" defTabSz="1389888">
              <a:defRPr sz="5472" b="1"/>
            </a:pPr>
            <a:r>
              <a:rPr dirty="0"/>
              <a:t>SP3 - Technology Line</a:t>
            </a:r>
            <a:br>
              <a:rPr dirty="0"/>
            </a:br>
            <a:r>
              <a:rPr dirty="0"/>
              <a:t>WP22 - Development and Implementation of Technologies</a:t>
            </a:r>
          </a:p>
          <a:p>
            <a:pPr algn="ctr" defTabSz="1389888">
              <a:defRPr sz="5472" b="1"/>
            </a:pPr>
            <a:endParaRPr dirty="0"/>
          </a:p>
          <a:p>
            <a:pPr algn="ctr" defTabSz="1389888">
              <a:defRPr sz="5472" b="1"/>
            </a:pPr>
            <a:r>
              <a:rPr dirty="0"/>
              <a:t>Progress Summary M27-M42</a:t>
            </a:r>
          </a:p>
        </p:txBody>
      </p:sp>
      <p:sp>
        <p:nvSpPr>
          <p:cNvPr id="55" name="Textplatzhalter 2"/>
          <p:cNvSpPr txBox="1">
            <a:spLocks noGrp="1"/>
          </p:cNvSpPr>
          <p:nvPr>
            <p:ph type="body" sz="quarter" idx="1"/>
          </p:nvPr>
        </p:nvSpPr>
        <p:spPr>
          <a:xfrm>
            <a:off x="670719" y="6253595"/>
            <a:ext cx="23042562" cy="791365"/>
          </a:xfrm>
          <a:prstGeom prst="rect">
            <a:avLst/>
          </a:prstGeom>
        </p:spPr>
        <p:txBody>
          <a:bodyPr anchor="ctr"/>
          <a:lstStyle>
            <a:lvl1pPr marL="434626" indent="-434626" algn="ctr" defTabSz="1481327">
              <a:spcBef>
                <a:spcPts val="900"/>
              </a:spcBef>
              <a:defRPr sz="4374"/>
            </a:lvl1pPr>
          </a:lstStyle>
          <a:p>
            <a:r>
              <a:t>Josef Noll (UiO), Maunya D. Moghadam (UiO), Maghsoud Morshedi (EyeNetworks)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el 1"/>
          <p:cNvSpPr txBox="1">
            <a:spLocks noGrp="1"/>
          </p:cNvSpPr>
          <p:nvPr>
            <p:ph type="title"/>
          </p:nvPr>
        </p:nvSpPr>
        <p:spPr>
          <a:xfrm>
            <a:off x="673103" y="85727"/>
            <a:ext cx="17564100" cy="1539876"/>
          </a:xfrm>
          <a:prstGeom prst="rect">
            <a:avLst/>
          </a:prstGeom>
        </p:spPr>
        <p:txBody>
          <a:bodyPr/>
          <a:lstStyle/>
          <a:p>
            <a:r>
              <a:t>Main Objectives WP22</a:t>
            </a:r>
          </a:p>
        </p:txBody>
      </p:sp>
      <p:sp>
        <p:nvSpPr>
          <p:cNvPr id="58" name="Inhaltsplatzhalter 2"/>
          <p:cNvSpPr txBox="1">
            <a:spLocks noGrp="1"/>
          </p:cNvSpPr>
          <p:nvPr>
            <p:ph type="body" idx="1"/>
          </p:nvPr>
        </p:nvSpPr>
        <p:spPr>
          <a:xfrm>
            <a:off x="433683" y="2443164"/>
            <a:ext cx="15843614" cy="10423525"/>
          </a:xfrm>
          <a:prstGeom prst="rect">
            <a:avLst/>
          </a:prstGeom>
        </p:spPr>
        <p:txBody>
          <a:bodyPr/>
          <a:lstStyle/>
          <a:p>
            <a:r>
              <a:t>Overall</a:t>
            </a:r>
          </a:p>
          <a:p>
            <a:pPr marL="808037" lvl="1" indent="-539750">
              <a:buClr>
                <a:srgbClr val="054668"/>
              </a:buClr>
              <a:defRPr sz="3600"/>
            </a:pPr>
            <a:r>
              <a:rPr>
                <a:solidFill>
                  <a:srgbClr val="EA412C"/>
                </a:solidFill>
              </a:rPr>
              <a:t>Overview</a:t>
            </a:r>
            <a:r>
              <a:t> of developments in the technology lines</a:t>
            </a:r>
            <a:br/>
            <a:r>
              <a:t> (</a:t>
            </a:r>
            <a:r>
              <a:rPr>
                <a:solidFill>
                  <a:srgbClr val="EA412C"/>
                </a:solidFill>
              </a:rPr>
              <a:t>helicopter perspective</a:t>
            </a:r>
            <a:r>
              <a:t>)</a:t>
            </a:r>
          </a:p>
          <a:p>
            <a:pPr marL="808037" lvl="1" indent="-539750">
              <a:buClr>
                <a:srgbClr val="054668"/>
              </a:buClr>
              <a:defRPr sz="3600"/>
            </a:pPr>
            <a:r>
              <a:t>High level perspective</a:t>
            </a:r>
          </a:p>
          <a:p>
            <a:pPr marL="808037" lvl="1" indent="-539750">
              <a:buClr>
                <a:srgbClr val="054668"/>
              </a:buClr>
              <a:defRPr sz="3600"/>
            </a:pPr>
            <a:r>
              <a:rPr>
                <a:solidFill>
                  <a:srgbClr val="EA412C"/>
                </a:solidFill>
              </a:rPr>
              <a:t>Roadmap</a:t>
            </a:r>
            <a:r>
              <a:t> to Market Introduction - </a:t>
            </a:r>
            <a:br/>
            <a:r>
              <a:t>“Managed Wireless”</a:t>
            </a:r>
          </a:p>
          <a:p>
            <a:pPr marL="808037" lvl="1" indent="-539750">
              <a:buClr>
                <a:srgbClr val="054668"/>
              </a:buClr>
              <a:defRPr sz="3600"/>
            </a:pPr>
            <a:r>
              <a:t>Market </a:t>
            </a:r>
            <a:r>
              <a:rPr>
                <a:solidFill>
                  <a:srgbClr val="EA412C"/>
                </a:solidFill>
              </a:rPr>
              <a:t>Innovations</a:t>
            </a:r>
          </a:p>
          <a:p>
            <a:endParaRPr>
              <a:solidFill>
                <a:srgbClr val="EA412C"/>
              </a:solidFill>
            </a:endParaRPr>
          </a:p>
          <a:p>
            <a:r>
              <a:t>M27-M42 - Innovative Aspects &amp; Market perspective</a:t>
            </a:r>
          </a:p>
          <a:p>
            <a:pPr marL="808037" lvl="1" indent="-539750">
              <a:buClr>
                <a:srgbClr val="054668"/>
              </a:buClr>
              <a:defRPr sz="3600">
                <a:solidFill>
                  <a:srgbClr val="EA412C"/>
                </a:solidFill>
              </a:defRPr>
            </a:pPr>
            <a:r>
              <a:t>Market roadmap for selected products</a:t>
            </a:r>
          </a:p>
          <a:p>
            <a:pPr marL="1185228" lvl="2" indent="-643891">
              <a:buClr>
                <a:srgbClr val="002B60"/>
              </a:buClr>
              <a:buFont typeface="Courier New"/>
              <a:defRPr sz="3200"/>
            </a:pPr>
            <a:r>
              <a:t>Example: “Guarantee 500 Mbit/s everywhere” </a:t>
            </a:r>
          </a:p>
          <a:p>
            <a:pPr marL="808037" lvl="1" indent="-539750">
              <a:buClr>
                <a:srgbClr val="054668"/>
              </a:buClr>
              <a:defRPr sz="3600">
                <a:solidFill>
                  <a:srgbClr val="EA412C"/>
                </a:solidFill>
              </a:defRPr>
            </a:pPr>
            <a:r>
              <a:t>Innovative Aspects</a:t>
            </a:r>
          </a:p>
          <a:p>
            <a:pPr marL="1185228" lvl="2" indent="-643891">
              <a:buClr>
                <a:srgbClr val="002B60"/>
              </a:buClr>
              <a:buFont typeface="Courier New"/>
              <a:defRPr sz="3200"/>
            </a:pPr>
            <a:r>
              <a:t>identification from technology development </a:t>
            </a:r>
          </a:p>
          <a:p>
            <a:pPr marL="808037" lvl="1" indent="-539750">
              <a:buClr>
                <a:srgbClr val="054668"/>
              </a:buClr>
              <a:defRPr sz="3600"/>
            </a:pPr>
            <a:r>
              <a:t>Tangible innovations with clear market perspective </a:t>
            </a:r>
          </a:p>
        </p:txBody>
      </p:sp>
      <p:sp>
        <p:nvSpPr>
          <p:cNvPr id="59" name="Foliennummernplatzhalter 6"/>
          <p:cNvSpPr txBox="1">
            <a:spLocks noGrp="1"/>
          </p:cNvSpPr>
          <p:nvPr>
            <p:ph type="sldNum" sz="quarter" idx="2"/>
          </p:nvPr>
        </p:nvSpPr>
        <p:spPr>
          <a:xfrm>
            <a:off x="23585952" y="13271503"/>
            <a:ext cx="141884" cy="2413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60" name="Image" descr="Image"/>
          <p:cNvPicPr>
            <a:picLocks noChangeAspect="1"/>
          </p:cNvPicPr>
          <p:nvPr/>
        </p:nvPicPr>
        <p:blipFill>
          <a:blip r:embed="rId2"/>
          <a:stretch>
            <a:fillRect/>
          </a:stretch>
        </p:blipFill>
        <p:spPr>
          <a:xfrm>
            <a:off x="12909550" y="2025650"/>
            <a:ext cx="10375900" cy="57531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Image" descr="Image"/>
          <p:cNvPicPr>
            <a:picLocks noChangeAspect="1"/>
          </p:cNvPicPr>
          <p:nvPr/>
        </p:nvPicPr>
        <p:blipFill>
          <a:blip r:embed="rId2"/>
          <a:stretch>
            <a:fillRect/>
          </a:stretch>
        </p:blipFill>
        <p:spPr>
          <a:xfrm>
            <a:off x="17050655" y="5020768"/>
            <a:ext cx="4740663" cy="3290920"/>
          </a:xfrm>
          <a:prstGeom prst="rect">
            <a:avLst/>
          </a:prstGeom>
          <a:ln w="12700">
            <a:miter lim="400000"/>
          </a:ln>
        </p:spPr>
      </p:pic>
      <p:sp>
        <p:nvSpPr>
          <p:cNvPr id="63" name="Titel 1"/>
          <p:cNvSpPr txBox="1">
            <a:spLocks noGrp="1"/>
          </p:cNvSpPr>
          <p:nvPr>
            <p:ph type="title"/>
          </p:nvPr>
        </p:nvSpPr>
        <p:spPr>
          <a:xfrm>
            <a:off x="673103" y="85727"/>
            <a:ext cx="17564100" cy="1539876"/>
          </a:xfrm>
          <a:prstGeom prst="rect">
            <a:avLst/>
          </a:prstGeom>
        </p:spPr>
        <p:txBody>
          <a:bodyPr/>
          <a:lstStyle/>
          <a:p>
            <a:r>
              <a:t>WP22 Achievements and main results M27-M42</a:t>
            </a:r>
          </a:p>
        </p:txBody>
      </p:sp>
      <mc:AlternateContent xmlns:mc="http://schemas.openxmlformats.org/markup-compatibility/2006">
        <mc:Choice xmlns:a14="http://schemas.microsoft.com/office/drawing/2010/main" Requires="a14">
          <p:sp>
            <p:nvSpPr>
              <p:cNvPr id="64" name="Inhaltsplatzhalter 2"/>
              <p:cNvSpPr txBox="1">
                <a:spLocks noGrp="1"/>
              </p:cNvSpPr>
              <p:nvPr>
                <p:ph type="body" idx="1"/>
              </p:nvPr>
            </p:nvSpPr>
            <p:spPr>
              <a:xfrm>
                <a:off x="433683" y="2443164"/>
                <a:ext cx="15843614" cy="10423525"/>
              </a:xfrm>
              <a:prstGeom prst="rect">
                <a:avLst/>
              </a:prstGeom>
            </p:spPr>
            <p:txBody>
              <a:bodyPr/>
              <a:lstStyle/>
              <a:p>
                <a:r>
                  <a:t>Documentation</a:t>
                </a:r>
              </a:p>
              <a:p>
                <a:pPr marL="808037" lvl="1" indent="-539750">
                  <a:buClr>
                    <a:srgbClr val="054668"/>
                  </a:buClr>
                  <a:defRPr sz="3600"/>
                </a:pPr>
                <a:r>
                  <a:rPr>
                    <a:solidFill>
                      <a:srgbClr val="EA412C"/>
                    </a:solidFill>
                  </a:rPr>
                  <a:t>Roadmap</a:t>
                </a:r>
                <a:r>
                  <a:t> to Market Introduction - “Managed Wireless”</a:t>
                </a:r>
              </a:p>
              <a:p>
                <a:pPr marL="808037" lvl="1" indent="-539750">
                  <a:buClr>
                    <a:srgbClr val="054668"/>
                  </a:buClr>
                  <a:defRPr sz="3600"/>
                </a:pPr>
                <a:r>
                  <a:t>Market </a:t>
                </a:r>
                <a:r>
                  <a:rPr>
                    <a:solidFill>
                      <a:srgbClr val="EA412C"/>
                    </a:solidFill>
                  </a:rPr>
                  <a:t>Innovations</a:t>
                </a:r>
              </a:p>
              <a:p>
                <a:endParaRPr>
                  <a:solidFill>
                    <a:srgbClr val="EA412C"/>
                  </a:solidFill>
                </a:endParaRPr>
              </a:p>
              <a:p>
                <a:r>
                  <a:rPr>
                    <a:solidFill>
                      <a:srgbClr val="EA412C"/>
                    </a:solidFill>
                  </a:rPr>
                  <a:t>Innovations</a:t>
                </a:r>
                <a:r>
                  <a:t> and </a:t>
                </a:r>
                <a:r>
                  <a:rPr>
                    <a:solidFill>
                      <a:srgbClr val="EA412C"/>
                    </a:solidFill>
                  </a:rPr>
                  <a:t>market perspective</a:t>
                </a:r>
              </a:p>
              <a:p>
                <a:pPr marL="808037" lvl="1" indent="-539750">
                  <a:buClr>
                    <a:srgbClr val="054668"/>
                  </a:buClr>
                  <a:defRPr sz="3600"/>
                </a:pPr>
                <a:r>
                  <a:rPr>
                    <a:solidFill>
                      <a:srgbClr val="EA412C"/>
                    </a:solidFill>
                  </a:rPr>
                  <a:t>Managed &amp; </a:t>
                </a:r>
                <a:r>
                  <a:rPr>
                    <a:solidFill>
                      <a:schemeClr val="accent3">
                        <a:lumOff val="-2901"/>
                      </a:schemeClr>
                    </a:solidFill>
                  </a:rPr>
                  <a:t>(security)</a:t>
                </a:r>
                <a:r>
                  <a:rPr>
                    <a:solidFill>
                      <a:srgbClr val="EA412C"/>
                    </a:solidFill>
                  </a:rPr>
                  <a:t> monitored wireless</a:t>
                </a:r>
              </a:p>
              <a:p>
                <a:pPr marL="1185228" lvl="2" indent="-643891">
                  <a:buClr>
                    <a:srgbClr val="002B60"/>
                  </a:buClr>
                  <a:buFont typeface="Courier New"/>
                  <a:defRPr sz="3200"/>
                </a:pPr>
                <a:r>
                  <a:t>“Guarantee 500 Mbit/s everywhere”, AI-based analysis</a:t>
                </a:r>
              </a:p>
              <a:p>
                <a:pPr marL="1185228" lvl="2" indent="-643891">
                  <a:buClr>
                    <a:srgbClr val="002B60"/>
                  </a:buClr>
                  <a:buFont typeface="Courier New"/>
                  <a:defRPr sz="3200"/>
                </a:pPr>
                <a:r>
                  <a:t>Identify faulty IoT devices</a:t>
                </a:r>
              </a:p>
              <a:p>
                <a:pPr marL="808037" lvl="1" indent="-539750">
                  <a:buClr>
                    <a:srgbClr val="054668"/>
                  </a:buClr>
                  <a:defRPr sz="3600"/>
                </a:pPr>
                <a:r>
                  <a:rPr>
                    <a:solidFill>
                      <a:srgbClr val="EA412C"/>
                    </a:solidFill>
                  </a:rPr>
                  <a:t>X-burst</a:t>
                </a:r>
                <a:r>
                  <a:t> </a:t>
                </a:r>
                <a:r>
                  <a:rPr>
                    <a:solidFill>
                      <a:srgbClr val="061D79"/>
                    </a:solidFill>
                  </a:rPr>
                  <a:t>innovative </a:t>
                </a:r>
                <a:r>
                  <a:rPr>
                    <a:solidFill>
                      <a:srgbClr val="EA412C"/>
                    </a:solidFill>
                  </a:rPr>
                  <a:t>cross-technology communication </a:t>
                </a:r>
                <a:r>
                  <a:rPr>
                    <a:solidFill>
                      <a:srgbClr val="061D79"/>
                    </a:solidFill>
                  </a:rPr>
                  <a:t>(TUG)</a:t>
                </a:r>
              </a:p>
              <a:p>
                <a:pPr marL="1185228" lvl="2" indent="-643891">
                  <a:buClr>
                    <a:srgbClr val="002B60"/>
                  </a:buClr>
                  <a:buFont typeface="Courier New"/>
                  <a:defRPr sz="3200"/>
                </a:pPr>
                <a:r>
                  <a:t>heterogeneous wireless environments </a:t>
                </a:r>
              </a:p>
              <a:p>
                <a:pPr marL="808037" lvl="1" indent="-539750">
                  <a:buClr>
                    <a:srgbClr val="054668"/>
                  </a:buClr>
                  <a:defRPr sz="3600"/>
                </a:pPr>
                <a:r>
                  <a:rPr>
                    <a:solidFill>
                      <a:srgbClr val="EA412C"/>
                    </a:solidFill>
                  </a:rPr>
                  <a:t>Multimodal positioning</a:t>
                </a:r>
                <a:r>
                  <a:t> system (GUT)</a:t>
                </a:r>
              </a:p>
              <a:p>
                <a:pPr marL="1185228" lvl="2" indent="-643891">
                  <a:buClr>
                    <a:srgbClr val="002B60"/>
                  </a:buClr>
                  <a:buFont typeface="Courier New"/>
                  <a:defRPr sz="3200"/>
                </a:pPr>
                <a:r>
                  <a:t>port of Gdansk, hospitals </a:t>
                </a:r>
              </a:p>
              <a:p>
                <a:pPr marL="808037" lvl="1" indent="-539750">
                  <a:buClr>
                    <a:srgbClr val="054668"/>
                  </a:buClr>
                  <a:defRPr sz="3600"/>
                </a:pPr>
                <a14:m>
                  <m:oMath xmlns:m="http://schemas.openxmlformats.org/officeDocument/2006/math">
                    <m:r>
                      <a:rPr sz="3650" i="1">
                        <a:solidFill>
                          <a:srgbClr val="00214A"/>
                        </a:solidFill>
                        <a:latin typeface="Cambria Math" panose="02040503050406030204" pitchFamily="18" charset="0"/>
                      </a:rPr>
                      <m:t>∑</m:t>
                    </m:r>
                  </m:oMath>
                </a14:m>
                <a:r>
                  <a:t>18 tangible innovations with clear market perspective </a:t>
                </a:r>
                <a:endParaRPr>
                  <a:solidFill>
                    <a:srgbClr val="00214A"/>
                  </a:solidFill>
                </a:endParaRPr>
              </a:p>
            </p:txBody>
          </p:sp>
        </mc:Choice>
        <mc:Fallback>
          <p:sp>
            <p:nvSpPr>
              <p:cNvPr id="64" name="Inhaltsplatzhalter 2"/>
              <p:cNvSpPr txBox="1">
                <a:spLocks noGrp="1" noRot="1" noChangeAspect="1" noMove="1" noResize="1" noEditPoints="1" noAdjustHandles="1" noChangeArrowheads="1" noChangeShapeType="1" noTextEdit="1"/>
              </p:cNvSpPr>
              <p:nvPr>
                <p:ph type="body" idx="1"/>
              </p:nvPr>
            </p:nvSpPr>
            <p:spPr>
              <a:xfrm>
                <a:off x="433683" y="2443164"/>
                <a:ext cx="15843614" cy="10423525"/>
              </a:xfrm>
              <a:prstGeom prst="rect">
                <a:avLst/>
              </a:prstGeom>
              <a:blipFill>
                <a:blip r:embed="rId3"/>
                <a:stretch>
                  <a:fillRect l="-1925" t="-1583"/>
                </a:stretch>
              </a:blipFill>
            </p:spPr>
            <p:txBody>
              <a:bodyPr/>
              <a:lstStyle/>
              <a:p>
                <a:r>
                  <a:rPr lang="en-GB">
                    <a:noFill/>
                  </a:rPr>
                  <a:t> </a:t>
                </a:r>
              </a:p>
            </p:txBody>
          </p:sp>
        </mc:Fallback>
      </mc:AlternateContent>
      <p:sp>
        <p:nvSpPr>
          <p:cNvPr id="65" name="Foliennummernplatzhalter 6"/>
          <p:cNvSpPr txBox="1">
            <a:spLocks noGrp="1"/>
          </p:cNvSpPr>
          <p:nvPr>
            <p:ph type="sldNum" sz="quarter" idx="2"/>
          </p:nvPr>
        </p:nvSpPr>
        <p:spPr>
          <a:xfrm>
            <a:off x="23585952" y="13271503"/>
            <a:ext cx="141884" cy="2413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66" name="Eye"/>
          <p:cNvSpPr/>
          <p:nvPr/>
        </p:nvSpPr>
        <p:spPr>
          <a:xfrm>
            <a:off x="20901866" y="8488997"/>
            <a:ext cx="2240848" cy="11683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399"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gradFill>
            <a:gsLst>
              <a:gs pos="0">
                <a:srgbClr val="131211"/>
              </a:gs>
              <a:gs pos="80000">
                <a:srgbClr val="1A1716"/>
              </a:gs>
              <a:gs pos="100000">
                <a:srgbClr val="1A1716"/>
              </a:gs>
            </a:gsLst>
            <a:lin ang="16200000"/>
          </a:gradFill>
          <a:ln w="25400">
            <a:miter lim="400000"/>
          </a:ln>
          <a:effectLst>
            <a:outerShdw blurRad="76200" dist="38100" dir="5400000" rotWithShape="0">
              <a:srgbClr val="000000">
                <a:alpha val="35000"/>
              </a:srgbClr>
            </a:outerShdw>
          </a:effectLst>
        </p:spPr>
        <p:txBody>
          <a:bodyPr lIns="144000" tIns="144000" rIns="144000" bIns="144000" anchor="ctr"/>
          <a:lstStyle/>
          <a:p>
            <a:pPr>
              <a:defRPr>
                <a:solidFill>
                  <a:srgbClr val="FFFFFF"/>
                </a:solidFill>
                <a:latin typeface="Arial"/>
                <a:ea typeface="Arial"/>
                <a:cs typeface="Arial"/>
                <a:sym typeface="Arial"/>
              </a:defRPr>
            </a:pPr>
            <a:endParaRPr/>
          </a:p>
        </p:txBody>
      </p:sp>
      <p:sp>
        <p:nvSpPr>
          <p:cNvPr id="67" name="Lock"/>
          <p:cNvSpPr/>
          <p:nvPr/>
        </p:nvSpPr>
        <p:spPr>
          <a:xfrm>
            <a:off x="21538338" y="11025678"/>
            <a:ext cx="967904" cy="14690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292" y="0"/>
                  <a:pt x="2626" y="2414"/>
                  <a:pt x="2626" y="5384"/>
                </a:cubicBezTo>
                <a:lnTo>
                  <a:pt x="2626" y="9831"/>
                </a:lnTo>
                <a:cubicBezTo>
                  <a:pt x="989" y="11082"/>
                  <a:pt x="0" y="12705"/>
                  <a:pt x="0" y="14484"/>
                </a:cubicBezTo>
                <a:cubicBezTo>
                  <a:pt x="0" y="18414"/>
                  <a:pt x="4835" y="21600"/>
                  <a:pt x="10800" y="21600"/>
                </a:cubicBezTo>
                <a:cubicBezTo>
                  <a:pt x="16765" y="21600"/>
                  <a:pt x="21600" y="18414"/>
                  <a:pt x="21600" y="14484"/>
                </a:cubicBezTo>
                <a:cubicBezTo>
                  <a:pt x="21600" y="12705"/>
                  <a:pt x="20611" y="11082"/>
                  <a:pt x="18974" y="9831"/>
                </a:cubicBezTo>
                <a:lnTo>
                  <a:pt x="18974" y="5384"/>
                </a:lnTo>
                <a:cubicBezTo>
                  <a:pt x="18974" y="2414"/>
                  <a:pt x="15308" y="0"/>
                  <a:pt x="10800" y="0"/>
                </a:cubicBezTo>
                <a:close/>
                <a:moveTo>
                  <a:pt x="10800" y="2700"/>
                </a:moveTo>
                <a:cubicBezTo>
                  <a:pt x="13050" y="2700"/>
                  <a:pt x="14883" y="3908"/>
                  <a:pt x="14883" y="5391"/>
                </a:cubicBezTo>
                <a:lnTo>
                  <a:pt x="14883" y="7897"/>
                </a:lnTo>
                <a:cubicBezTo>
                  <a:pt x="13623" y="7558"/>
                  <a:pt x="12248" y="7368"/>
                  <a:pt x="10800" y="7368"/>
                </a:cubicBezTo>
                <a:cubicBezTo>
                  <a:pt x="9352" y="7368"/>
                  <a:pt x="7977" y="7558"/>
                  <a:pt x="6717" y="7897"/>
                </a:cubicBezTo>
                <a:lnTo>
                  <a:pt x="6717" y="5391"/>
                </a:lnTo>
                <a:cubicBezTo>
                  <a:pt x="6717" y="3908"/>
                  <a:pt x="8550" y="2700"/>
                  <a:pt x="10800" y="2700"/>
                </a:cubicBezTo>
                <a:close/>
                <a:moveTo>
                  <a:pt x="10800" y="10711"/>
                </a:moveTo>
                <a:cubicBezTo>
                  <a:pt x="13966" y="10711"/>
                  <a:pt x="16527" y="12398"/>
                  <a:pt x="16527" y="14484"/>
                </a:cubicBezTo>
                <a:cubicBezTo>
                  <a:pt x="16527" y="16570"/>
                  <a:pt x="13966" y="18258"/>
                  <a:pt x="10800" y="18258"/>
                </a:cubicBezTo>
                <a:cubicBezTo>
                  <a:pt x="7634" y="18258"/>
                  <a:pt x="5073" y="16570"/>
                  <a:pt x="5073" y="14484"/>
                </a:cubicBezTo>
                <a:cubicBezTo>
                  <a:pt x="5073" y="12398"/>
                  <a:pt x="7634" y="10711"/>
                  <a:pt x="10800" y="10711"/>
                </a:cubicBezTo>
                <a:close/>
                <a:moveTo>
                  <a:pt x="10800" y="11336"/>
                </a:moveTo>
                <a:cubicBezTo>
                  <a:pt x="9577" y="11336"/>
                  <a:pt x="8355" y="11644"/>
                  <a:pt x="7422" y="12259"/>
                </a:cubicBezTo>
                <a:cubicBezTo>
                  <a:pt x="5556" y="13488"/>
                  <a:pt x="5556" y="15480"/>
                  <a:pt x="7422" y="16710"/>
                </a:cubicBezTo>
                <a:cubicBezTo>
                  <a:pt x="9288" y="17939"/>
                  <a:pt x="12312" y="17939"/>
                  <a:pt x="14178" y="16710"/>
                </a:cubicBezTo>
                <a:cubicBezTo>
                  <a:pt x="16044" y="15480"/>
                  <a:pt x="16044" y="13488"/>
                  <a:pt x="14178" y="12259"/>
                </a:cubicBezTo>
                <a:cubicBezTo>
                  <a:pt x="13245" y="11644"/>
                  <a:pt x="12023" y="11336"/>
                  <a:pt x="10800" y="11336"/>
                </a:cubicBezTo>
                <a:close/>
              </a:path>
            </a:pathLst>
          </a:custGeom>
          <a:gradFill>
            <a:gsLst>
              <a:gs pos="0">
                <a:srgbClr val="131211"/>
              </a:gs>
              <a:gs pos="80000">
                <a:srgbClr val="1A1716"/>
              </a:gs>
              <a:gs pos="100000">
                <a:srgbClr val="1A1716"/>
              </a:gs>
            </a:gsLst>
            <a:lin ang="16200000"/>
          </a:gradFill>
          <a:ln w="25400">
            <a:miter lim="400000"/>
          </a:ln>
          <a:effectLst>
            <a:outerShdw blurRad="76200" dist="38100" dir="5400000" rotWithShape="0">
              <a:srgbClr val="000000">
                <a:alpha val="35000"/>
              </a:srgbClr>
            </a:outerShdw>
          </a:effectLst>
        </p:spPr>
        <p:txBody>
          <a:bodyPr lIns="144000" tIns="144000" rIns="144000" bIns="144000" anchor="ctr"/>
          <a:lstStyle/>
          <a:p>
            <a:pPr>
              <a:defRPr>
                <a:solidFill>
                  <a:srgbClr val="FFFFFF"/>
                </a:solidFill>
                <a:latin typeface="Arial"/>
                <a:ea typeface="Arial"/>
                <a:cs typeface="Arial"/>
                <a:sym typeface="Arial"/>
              </a:defRPr>
            </a:pPr>
            <a:endParaRPr/>
          </a:p>
        </p:txBody>
      </p:sp>
      <p:sp>
        <p:nvSpPr>
          <p:cNvPr id="68" name="Key"/>
          <p:cNvSpPr/>
          <p:nvPr/>
        </p:nvSpPr>
        <p:spPr>
          <a:xfrm>
            <a:off x="18430937" y="9808630"/>
            <a:ext cx="659300" cy="15326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2080"/>
                  <a:pt x="0" y="4646"/>
                </a:cubicBezTo>
                <a:cubicBezTo>
                  <a:pt x="0" y="6406"/>
                  <a:pt x="2275" y="7936"/>
                  <a:pt x="5629" y="8724"/>
                </a:cubicBezTo>
                <a:lnTo>
                  <a:pt x="5629" y="10112"/>
                </a:lnTo>
                <a:lnTo>
                  <a:pt x="7250" y="10112"/>
                </a:lnTo>
                <a:lnTo>
                  <a:pt x="7250" y="20420"/>
                </a:lnTo>
                <a:lnTo>
                  <a:pt x="10804" y="21600"/>
                </a:lnTo>
                <a:lnTo>
                  <a:pt x="13009" y="20420"/>
                </a:lnTo>
                <a:lnTo>
                  <a:pt x="14362" y="19712"/>
                </a:lnTo>
                <a:lnTo>
                  <a:pt x="13009" y="19092"/>
                </a:lnTo>
                <a:lnTo>
                  <a:pt x="13013" y="18588"/>
                </a:lnTo>
                <a:lnTo>
                  <a:pt x="14397" y="17726"/>
                </a:lnTo>
                <a:lnTo>
                  <a:pt x="13016" y="16890"/>
                </a:lnTo>
                <a:lnTo>
                  <a:pt x="13016" y="16332"/>
                </a:lnTo>
                <a:lnTo>
                  <a:pt x="14397" y="15473"/>
                </a:lnTo>
                <a:lnTo>
                  <a:pt x="13013" y="14634"/>
                </a:lnTo>
                <a:lnTo>
                  <a:pt x="13013" y="14082"/>
                </a:lnTo>
                <a:lnTo>
                  <a:pt x="14397" y="13220"/>
                </a:lnTo>
                <a:lnTo>
                  <a:pt x="13009" y="12380"/>
                </a:lnTo>
                <a:lnTo>
                  <a:pt x="13009" y="11885"/>
                </a:lnTo>
                <a:lnTo>
                  <a:pt x="13064" y="11753"/>
                </a:lnTo>
                <a:lnTo>
                  <a:pt x="14566" y="10665"/>
                </a:lnTo>
                <a:lnTo>
                  <a:pt x="14566" y="10112"/>
                </a:lnTo>
                <a:lnTo>
                  <a:pt x="15970" y="10112"/>
                </a:lnTo>
                <a:lnTo>
                  <a:pt x="15970" y="8724"/>
                </a:lnTo>
                <a:cubicBezTo>
                  <a:pt x="19325" y="7936"/>
                  <a:pt x="21600" y="6406"/>
                  <a:pt x="21600" y="4646"/>
                </a:cubicBezTo>
                <a:cubicBezTo>
                  <a:pt x="21600" y="2080"/>
                  <a:pt x="16764" y="0"/>
                  <a:pt x="10800" y="0"/>
                </a:cubicBezTo>
                <a:close/>
                <a:moveTo>
                  <a:pt x="10800" y="1183"/>
                </a:moveTo>
                <a:cubicBezTo>
                  <a:pt x="12161" y="1183"/>
                  <a:pt x="13264" y="1657"/>
                  <a:pt x="13264" y="2243"/>
                </a:cubicBezTo>
                <a:cubicBezTo>
                  <a:pt x="13264" y="2828"/>
                  <a:pt x="12161" y="3302"/>
                  <a:pt x="10800" y="3302"/>
                </a:cubicBezTo>
                <a:cubicBezTo>
                  <a:pt x="9439" y="3302"/>
                  <a:pt x="8336" y="2828"/>
                  <a:pt x="8336" y="2243"/>
                </a:cubicBezTo>
                <a:cubicBezTo>
                  <a:pt x="8336" y="1657"/>
                  <a:pt x="9439" y="1183"/>
                  <a:pt x="10800" y="1183"/>
                </a:cubicBezTo>
                <a:close/>
              </a:path>
            </a:pathLst>
          </a:custGeom>
          <a:gradFill>
            <a:gsLst>
              <a:gs pos="0">
                <a:srgbClr val="00502A"/>
              </a:gs>
              <a:gs pos="80000">
                <a:srgbClr val="006937"/>
              </a:gs>
              <a:gs pos="100000">
                <a:srgbClr val="006A38"/>
              </a:gs>
            </a:gsLst>
            <a:lin ang="16200000"/>
          </a:gradFill>
          <a:ln w="12700">
            <a:solidFill>
              <a:srgbClr val="026838"/>
            </a:solidFill>
          </a:ln>
          <a:effectLst>
            <a:outerShdw blurRad="76200" dist="38100" dir="5400000" rotWithShape="0">
              <a:srgbClr val="000000">
                <a:alpha val="35000"/>
              </a:srgbClr>
            </a:outerShdw>
          </a:effectLst>
        </p:spPr>
        <p:txBody>
          <a:bodyPr lIns="144000" tIns="144000" rIns="144000" bIns="144000" anchor="ctr"/>
          <a:lstStyle/>
          <a:p>
            <a:pPr>
              <a:defRPr>
                <a:solidFill>
                  <a:srgbClr val="FFFFFF"/>
                </a:solidFill>
                <a:latin typeface="Arial"/>
                <a:ea typeface="Arial"/>
                <a:cs typeface="Arial"/>
                <a:sym typeface="Arial"/>
              </a:defRPr>
            </a:pPr>
            <a:endParaRPr/>
          </a:p>
        </p:txBody>
      </p:sp>
      <p:sp>
        <p:nvSpPr>
          <p:cNvPr id="69" name="monitoring"/>
          <p:cNvSpPr txBox="1"/>
          <p:nvPr/>
        </p:nvSpPr>
        <p:spPr>
          <a:xfrm>
            <a:off x="20710476" y="9338149"/>
            <a:ext cx="3274120" cy="9484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4000" tIns="144000" rIns="144000" bIns="144000">
            <a:spAutoFit/>
          </a:bodyPr>
          <a:lstStyle>
            <a:lvl1pPr>
              <a:defRPr sz="4300"/>
            </a:lvl1pPr>
          </a:lstStyle>
          <a:p>
            <a:r>
              <a:t>monitoring</a:t>
            </a:r>
          </a:p>
        </p:txBody>
      </p:sp>
      <p:sp>
        <p:nvSpPr>
          <p:cNvPr id="70" name="access"/>
          <p:cNvSpPr txBox="1"/>
          <p:nvPr/>
        </p:nvSpPr>
        <p:spPr>
          <a:xfrm>
            <a:off x="17714557" y="8947121"/>
            <a:ext cx="2092058" cy="9484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4000" tIns="144000" rIns="144000" bIns="144000">
            <a:spAutoFit/>
          </a:bodyPr>
          <a:lstStyle>
            <a:lvl1pPr>
              <a:defRPr sz="4300"/>
            </a:lvl1pPr>
          </a:lstStyle>
          <a:p>
            <a:r>
              <a:t>access</a:t>
            </a:r>
          </a:p>
        </p:txBody>
      </p:sp>
      <p:sp>
        <p:nvSpPr>
          <p:cNvPr id="71" name="SW update"/>
          <p:cNvSpPr txBox="1"/>
          <p:nvPr/>
        </p:nvSpPr>
        <p:spPr>
          <a:xfrm>
            <a:off x="18588093" y="3895059"/>
            <a:ext cx="3300518" cy="9484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4000" tIns="144000" rIns="144000" bIns="144000">
            <a:spAutoFit/>
          </a:bodyPr>
          <a:lstStyle>
            <a:lvl1pPr>
              <a:defRPr sz="4300"/>
            </a:lvl1pPr>
          </a:lstStyle>
          <a:p>
            <a:r>
              <a:t>SW update</a:t>
            </a:r>
          </a:p>
        </p:txBody>
      </p:sp>
      <p:sp>
        <p:nvSpPr>
          <p:cNvPr id="72" name="Example: Managed and Secured Wifi"/>
          <p:cNvSpPr txBox="1"/>
          <p:nvPr/>
        </p:nvSpPr>
        <p:spPr>
          <a:xfrm>
            <a:off x="17404374" y="2342283"/>
            <a:ext cx="5261738" cy="1365659"/>
          </a:xfrm>
          <a:prstGeom prst="rect">
            <a:avLst/>
          </a:prstGeom>
          <a:solidFill>
            <a:schemeClr val="accent5">
              <a:satOff val="-66829"/>
              <a:lumOff val="22007"/>
            </a:schemeClr>
          </a:solidFill>
          <a:ln w="76200">
            <a:solidFill>
              <a:srgbClr val="FFFFFF"/>
            </a:solidFill>
          </a:ln>
          <a:effectLst>
            <a:outerShdw blurRad="76200" dist="381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4000" tIns="144000" rIns="144000" bIns="144000" anchor="ctr">
            <a:spAutoFit/>
          </a:bodyPr>
          <a:lstStyle>
            <a:lvl1pPr algn="ctr">
              <a:defRPr sz="3500">
                <a:solidFill>
                  <a:srgbClr val="FFFFFF"/>
                </a:solidFill>
                <a:latin typeface="Arial"/>
                <a:ea typeface="Arial"/>
                <a:cs typeface="Arial"/>
                <a:sym typeface="Arial"/>
              </a:defRPr>
            </a:lvl1pPr>
          </a:lstStyle>
          <a:p>
            <a:r>
              <a:t>Example: Managed and Secured Wifi</a:t>
            </a:r>
          </a:p>
        </p:txBody>
      </p:sp>
      <p:sp>
        <p:nvSpPr>
          <p:cNvPr id="73" name="guaranteed…"/>
          <p:cNvSpPr txBox="1"/>
          <p:nvPr/>
        </p:nvSpPr>
        <p:spPr>
          <a:xfrm rot="18000000">
            <a:off x="14806861" y="4810147"/>
            <a:ext cx="4243127" cy="160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4000" tIns="144000" rIns="144000" bIns="144000">
            <a:spAutoFit/>
          </a:bodyPr>
          <a:lstStyle/>
          <a:p>
            <a:pPr algn="ctr">
              <a:defRPr sz="4300" b="1">
                <a:solidFill>
                  <a:schemeClr val="accent1"/>
                </a:solidFill>
              </a:defRPr>
            </a:pPr>
            <a:r>
              <a:t>guaranteed</a:t>
            </a:r>
          </a:p>
          <a:p>
            <a:pPr algn="ctr">
              <a:defRPr sz="4300" b="1">
                <a:solidFill>
                  <a:schemeClr val="accent1"/>
                </a:solidFill>
              </a:defRPr>
            </a:pPr>
            <a:r>
              <a:t>1 Gbit/s Wifi</a:t>
            </a:r>
          </a:p>
        </p:txBody>
      </p:sp>
      <p:pic>
        <p:nvPicPr>
          <p:cNvPr id="74" name="Image" descr="Image"/>
          <p:cNvPicPr>
            <a:picLocks noChangeAspect="1"/>
          </p:cNvPicPr>
          <p:nvPr/>
        </p:nvPicPr>
        <p:blipFill>
          <a:blip r:embed="rId4"/>
          <a:stretch>
            <a:fillRect/>
          </a:stretch>
        </p:blipFill>
        <p:spPr>
          <a:xfrm rot="4856365">
            <a:off x="17853181" y="5321282"/>
            <a:ext cx="1432512" cy="1394814"/>
          </a:xfrm>
          <a:prstGeom prst="rect">
            <a:avLst/>
          </a:prstGeom>
          <a:ln w="12700">
            <a:miter lim="400000"/>
          </a:ln>
        </p:spPr>
      </p:pic>
      <p:pic>
        <p:nvPicPr>
          <p:cNvPr id="75" name="Image" descr="Image"/>
          <p:cNvPicPr>
            <a:picLocks noChangeAspect="1"/>
          </p:cNvPicPr>
          <p:nvPr/>
        </p:nvPicPr>
        <p:blipFill>
          <a:blip r:embed="rId5"/>
          <a:stretch>
            <a:fillRect/>
          </a:stretch>
        </p:blipFill>
        <p:spPr>
          <a:xfrm>
            <a:off x="16863007" y="9802280"/>
            <a:ext cx="2092059" cy="268978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txBox="1">
            <a:spLocks noGrp="1"/>
          </p:cNvSpPr>
          <p:nvPr>
            <p:ph type="title"/>
          </p:nvPr>
        </p:nvSpPr>
        <p:spPr>
          <a:xfrm>
            <a:off x="673103" y="85726"/>
            <a:ext cx="17564100" cy="1539878"/>
          </a:xfrm>
          <a:prstGeom prst="rect">
            <a:avLst/>
          </a:prstGeom>
        </p:spPr>
        <p:txBody>
          <a:bodyPr/>
          <a:lstStyle/>
          <a:p>
            <a:r>
              <a:t>WP22 - Conclusion and Potential (M1-M42)</a:t>
            </a:r>
          </a:p>
        </p:txBody>
      </p:sp>
      <p:sp>
        <p:nvSpPr>
          <p:cNvPr id="78" name="Text Placeholder 2"/>
          <p:cNvSpPr txBox="1">
            <a:spLocks noGrp="1"/>
          </p:cNvSpPr>
          <p:nvPr>
            <p:ph type="body" sz="half" idx="1"/>
          </p:nvPr>
        </p:nvSpPr>
        <p:spPr>
          <a:xfrm>
            <a:off x="315381" y="2677600"/>
            <a:ext cx="12310736" cy="10423527"/>
          </a:xfrm>
          <a:prstGeom prst="rect">
            <a:avLst/>
          </a:prstGeom>
        </p:spPr>
        <p:txBody>
          <a:bodyPr/>
          <a:lstStyle/>
          <a:p>
            <a:pPr>
              <a:defRPr sz="4400">
                <a:solidFill>
                  <a:srgbClr val="000000"/>
                </a:solidFill>
              </a:defRPr>
            </a:pPr>
            <a:r>
              <a:t>Boosting </a:t>
            </a:r>
            <a:r>
              <a:rPr b="1">
                <a:solidFill>
                  <a:srgbClr val="FF0000"/>
                </a:solidFill>
              </a:rPr>
              <a:t>Security, Privacy, Safety</a:t>
            </a:r>
            <a:r>
              <a:t> </a:t>
            </a:r>
            <a:r>
              <a:rPr b="1">
                <a:solidFill>
                  <a:srgbClr val="FF0000"/>
                </a:solidFill>
              </a:rPr>
              <a:t>and Trust </a:t>
            </a:r>
            <a:r>
              <a:t>for IoT through 18+ tangible market innovations</a:t>
            </a:r>
          </a:p>
          <a:p>
            <a:pPr>
              <a:defRPr sz="4400">
                <a:solidFill>
                  <a:srgbClr val="000000"/>
                </a:solidFill>
              </a:defRPr>
            </a:pPr>
            <a:endParaRPr/>
          </a:p>
          <a:p>
            <a:pPr>
              <a:defRPr sz="4400">
                <a:solidFill>
                  <a:srgbClr val="000000"/>
                </a:solidFill>
              </a:defRPr>
            </a:pPr>
            <a:r>
              <a:t>Planned exploitation after SCOTT</a:t>
            </a:r>
          </a:p>
          <a:p>
            <a:pPr marL="808037" lvl="1" indent="-539750">
              <a:buClr>
                <a:srgbClr val="054668"/>
              </a:buClr>
              <a:defRPr sz="3600"/>
            </a:pPr>
            <a:r>
              <a:rPr>
                <a:solidFill>
                  <a:srgbClr val="FF2600"/>
                </a:solidFill>
              </a:rPr>
              <a:t>Managed &amp;</a:t>
            </a:r>
            <a:r>
              <a:rPr>
                <a:solidFill>
                  <a:srgbClr val="EA412C"/>
                </a:solidFill>
              </a:rPr>
              <a:t> </a:t>
            </a:r>
            <a:r>
              <a:rPr>
                <a:solidFill>
                  <a:schemeClr val="accent3">
                    <a:lumOff val="-2901"/>
                  </a:schemeClr>
                </a:solidFill>
              </a:rPr>
              <a:t>(security)</a:t>
            </a:r>
            <a:r>
              <a:rPr>
                <a:solidFill>
                  <a:srgbClr val="EA412C"/>
                </a:solidFill>
              </a:rPr>
              <a:t> </a:t>
            </a:r>
            <a:r>
              <a:rPr>
                <a:solidFill>
                  <a:srgbClr val="FF2600"/>
                </a:solidFill>
              </a:rPr>
              <a:t>monitored wireless</a:t>
            </a:r>
          </a:p>
          <a:p>
            <a:pPr marL="1185228" lvl="2" indent="-643891">
              <a:buClr>
                <a:srgbClr val="002B60"/>
              </a:buClr>
              <a:buFont typeface="Courier New"/>
              <a:buChar char="•"/>
              <a:defRPr sz="3200"/>
            </a:pPr>
            <a:r>
              <a:t>“Guarantee 1Gbit/s everywhere”</a:t>
            </a:r>
          </a:p>
          <a:p>
            <a:pPr marL="1185228" lvl="2" indent="-643891">
              <a:buClr>
                <a:srgbClr val="002B60"/>
              </a:buClr>
              <a:buFont typeface="Courier New"/>
              <a:buChar char="•"/>
              <a:defRPr sz="3200"/>
            </a:pPr>
            <a:endParaRPr/>
          </a:p>
          <a:p>
            <a:pPr marL="808037" lvl="1" indent="-539750">
              <a:buClr>
                <a:srgbClr val="054668"/>
              </a:buClr>
              <a:defRPr sz="3600"/>
            </a:pPr>
            <a:r>
              <a:t>Fault injection techniques</a:t>
            </a:r>
            <a:endParaRPr>
              <a:solidFill>
                <a:srgbClr val="FF2600"/>
              </a:solidFill>
            </a:endParaRPr>
          </a:p>
          <a:p>
            <a:pPr marL="1185228" lvl="2" indent="-643891">
              <a:buClr>
                <a:srgbClr val="002B60"/>
              </a:buClr>
              <a:buFont typeface="Courier New"/>
              <a:buChar char="•"/>
              <a:defRPr sz="3200"/>
            </a:pPr>
            <a:r>
              <a:rPr>
                <a:solidFill>
                  <a:srgbClr val="FF2600"/>
                </a:solidFill>
              </a:rPr>
              <a:t>Novel stress testing</a:t>
            </a:r>
          </a:p>
        </p:txBody>
      </p:sp>
      <p:pic>
        <p:nvPicPr>
          <p:cNvPr id="79" name="Image" descr="Image"/>
          <p:cNvPicPr>
            <a:picLocks noChangeAspect="1"/>
          </p:cNvPicPr>
          <p:nvPr/>
        </p:nvPicPr>
        <p:blipFill>
          <a:blip r:embed="rId2"/>
          <a:stretch>
            <a:fillRect/>
          </a:stretch>
        </p:blipFill>
        <p:spPr>
          <a:xfrm>
            <a:off x="12631568" y="1824715"/>
            <a:ext cx="8036874" cy="6660393"/>
          </a:xfrm>
          <a:prstGeom prst="rect">
            <a:avLst/>
          </a:prstGeom>
          <a:ln w="12700">
            <a:miter lim="400000"/>
          </a:ln>
        </p:spPr>
      </p:pic>
      <p:pic>
        <p:nvPicPr>
          <p:cNvPr id="80" name="Image" descr="Image"/>
          <p:cNvPicPr>
            <a:picLocks noChangeAspect="1"/>
          </p:cNvPicPr>
          <p:nvPr/>
        </p:nvPicPr>
        <p:blipFill>
          <a:blip r:embed="rId3"/>
          <a:stretch>
            <a:fillRect/>
          </a:stretch>
        </p:blipFill>
        <p:spPr>
          <a:xfrm>
            <a:off x="15761057" y="7793254"/>
            <a:ext cx="8036874" cy="6033231"/>
          </a:xfrm>
          <a:prstGeom prst="rect">
            <a:avLst/>
          </a:prstGeom>
          <a:ln w="12700">
            <a:miter lim="400000"/>
          </a:ln>
        </p:spPr>
      </p:pic>
      <p:pic>
        <p:nvPicPr>
          <p:cNvPr id="81" name="Image" descr="Image"/>
          <p:cNvPicPr>
            <a:picLocks noChangeAspect="1"/>
          </p:cNvPicPr>
          <p:nvPr/>
        </p:nvPicPr>
        <p:blipFill>
          <a:blip r:embed="rId4"/>
          <a:srcRect l="3362" t="2941" r="3092" b="3359"/>
          <a:stretch>
            <a:fillRect/>
          </a:stretch>
        </p:blipFill>
        <p:spPr>
          <a:xfrm>
            <a:off x="7046896" y="7970702"/>
            <a:ext cx="7022091" cy="5653088"/>
          </a:xfrm>
          <a:custGeom>
            <a:avLst/>
            <a:gdLst/>
            <a:ahLst/>
            <a:cxnLst>
              <a:cxn ang="0">
                <a:pos x="wd2" y="hd2"/>
              </a:cxn>
              <a:cxn ang="5400000">
                <a:pos x="wd2" y="hd2"/>
              </a:cxn>
              <a:cxn ang="10800000">
                <a:pos x="wd2" y="hd2"/>
              </a:cxn>
              <a:cxn ang="16200000">
                <a:pos x="wd2" y="hd2"/>
              </a:cxn>
            </a:cxnLst>
            <a:rect l="0" t="0" r="r" b="b"/>
            <a:pathLst>
              <a:path w="21588" h="21600" extrusionOk="0">
                <a:moveTo>
                  <a:pt x="10658" y="0"/>
                </a:moveTo>
                <a:cubicBezTo>
                  <a:pt x="6904" y="0"/>
                  <a:pt x="6718" y="8"/>
                  <a:pt x="6542" y="185"/>
                </a:cubicBezTo>
                <a:cubicBezTo>
                  <a:pt x="6362" y="366"/>
                  <a:pt x="6357" y="414"/>
                  <a:pt x="6319" y="2340"/>
                </a:cubicBezTo>
                <a:lnTo>
                  <a:pt x="6280" y="4310"/>
                </a:lnTo>
                <a:lnTo>
                  <a:pt x="5655" y="4701"/>
                </a:lnTo>
                <a:cubicBezTo>
                  <a:pt x="4827" y="5220"/>
                  <a:pt x="4347" y="5636"/>
                  <a:pt x="3798" y="6314"/>
                </a:cubicBezTo>
                <a:lnTo>
                  <a:pt x="3343" y="6877"/>
                </a:lnTo>
                <a:lnTo>
                  <a:pt x="1855" y="6877"/>
                </a:lnTo>
                <a:cubicBezTo>
                  <a:pt x="86" y="6877"/>
                  <a:pt x="-5" y="6687"/>
                  <a:pt x="0" y="8606"/>
                </a:cubicBezTo>
                <a:cubicBezTo>
                  <a:pt x="1" y="8880"/>
                  <a:pt x="4" y="9197"/>
                  <a:pt x="4" y="9564"/>
                </a:cubicBezTo>
                <a:cubicBezTo>
                  <a:pt x="4" y="10857"/>
                  <a:pt x="36" y="11906"/>
                  <a:pt x="79" y="12007"/>
                </a:cubicBezTo>
                <a:cubicBezTo>
                  <a:pt x="204" y="12296"/>
                  <a:pt x="595" y="12398"/>
                  <a:pt x="1573" y="12398"/>
                </a:cubicBezTo>
                <a:lnTo>
                  <a:pt x="2496" y="12398"/>
                </a:lnTo>
                <a:lnTo>
                  <a:pt x="2703" y="12906"/>
                </a:lnTo>
                <a:cubicBezTo>
                  <a:pt x="3037" y="13728"/>
                  <a:pt x="3419" y="14425"/>
                  <a:pt x="3840" y="14978"/>
                </a:cubicBezTo>
                <a:cubicBezTo>
                  <a:pt x="4264" y="15535"/>
                  <a:pt x="4261" y="15543"/>
                  <a:pt x="3668" y="15628"/>
                </a:cubicBezTo>
                <a:cubicBezTo>
                  <a:pt x="3418" y="15664"/>
                  <a:pt x="3267" y="15753"/>
                  <a:pt x="3142" y="15933"/>
                </a:cubicBezTo>
                <a:cubicBezTo>
                  <a:pt x="2970" y="16181"/>
                  <a:pt x="2966" y="16235"/>
                  <a:pt x="2966" y="18610"/>
                </a:cubicBezTo>
                <a:lnTo>
                  <a:pt x="2966" y="21033"/>
                </a:lnTo>
                <a:lnTo>
                  <a:pt x="3194" y="21316"/>
                </a:lnTo>
                <a:lnTo>
                  <a:pt x="3422" y="21600"/>
                </a:lnTo>
                <a:lnTo>
                  <a:pt x="9429" y="21600"/>
                </a:lnTo>
                <a:lnTo>
                  <a:pt x="9640" y="21373"/>
                </a:lnTo>
                <a:cubicBezTo>
                  <a:pt x="9789" y="21214"/>
                  <a:pt x="9867" y="21019"/>
                  <a:pt x="9899" y="20719"/>
                </a:cubicBezTo>
                <a:lnTo>
                  <a:pt x="9944" y="20291"/>
                </a:lnTo>
                <a:lnTo>
                  <a:pt x="10374" y="20263"/>
                </a:lnTo>
                <a:cubicBezTo>
                  <a:pt x="10609" y="20246"/>
                  <a:pt x="10833" y="20194"/>
                  <a:pt x="10871" y="20147"/>
                </a:cubicBezTo>
                <a:cubicBezTo>
                  <a:pt x="10911" y="20098"/>
                  <a:pt x="11038" y="20183"/>
                  <a:pt x="11172" y="20349"/>
                </a:cubicBezTo>
                <a:lnTo>
                  <a:pt x="11402" y="20636"/>
                </a:lnTo>
                <a:lnTo>
                  <a:pt x="15651" y="20610"/>
                </a:lnTo>
                <a:lnTo>
                  <a:pt x="19899" y="20582"/>
                </a:lnTo>
                <a:lnTo>
                  <a:pt x="20090" y="20306"/>
                </a:lnTo>
                <a:lnTo>
                  <a:pt x="20281" y="20029"/>
                </a:lnTo>
                <a:lnTo>
                  <a:pt x="20259" y="17701"/>
                </a:lnTo>
                <a:lnTo>
                  <a:pt x="20236" y="15374"/>
                </a:lnTo>
                <a:lnTo>
                  <a:pt x="20016" y="15169"/>
                </a:lnTo>
                <a:cubicBezTo>
                  <a:pt x="19821" y="14988"/>
                  <a:pt x="19660" y="14959"/>
                  <a:pt x="18574" y="14916"/>
                </a:cubicBezTo>
                <a:cubicBezTo>
                  <a:pt x="17548" y="14875"/>
                  <a:pt x="17354" y="14845"/>
                  <a:pt x="17366" y="14723"/>
                </a:cubicBezTo>
                <a:cubicBezTo>
                  <a:pt x="17374" y="14643"/>
                  <a:pt x="17503" y="14185"/>
                  <a:pt x="17653" y="13705"/>
                </a:cubicBezTo>
                <a:lnTo>
                  <a:pt x="17925" y="12834"/>
                </a:lnTo>
                <a:lnTo>
                  <a:pt x="19512" y="12785"/>
                </a:lnTo>
                <a:cubicBezTo>
                  <a:pt x="21225" y="12733"/>
                  <a:pt x="21467" y="12661"/>
                  <a:pt x="21562" y="12178"/>
                </a:cubicBezTo>
                <a:cubicBezTo>
                  <a:pt x="21586" y="12059"/>
                  <a:pt x="21595" y="10812"/>
                  <a:pt x="21583" y="9406"/>
                </a:cubicBezTo>
                <a:lnTo>
                  <a:pt x="21561" y="6850"/>
                </a:lnTo>
                <a:lnTo>
                  <a:pt x="21341" y="6645"/>
                </a:lnTo>
                <a:cubicBezTo>
                  <a:pt x="21132" y="6451"/>
                  <a:pt x="21017" y="6440"/>
                  <a:pt x="18955" y="6411"/>
                </a:cubicBezTo>
                <a:lnTo>
                  <a:pt x="16788" y="6381"/>
                </a:lnTo>
                <a:lnTo>
                  <a:pt x="16422" y="5853"/>
                </a:lnTo>
                <a:cubicBezTo>
                  <a:pt x="16220" y="5563"/>
                  <a:pt x="15811" y="5081"/>
                  <a:pt x="15514" y="4783"/>
                </a:cubicBezTo>
                <a:lnTo>
                  <a:pt x="14973" y="4240"/>
                </a:lnTo>
                <a:lnTo>
                  <a:pt x="14973" y="2358"/>
                </a:lnTo>
                <a:cubicBezTo>
                  <a:pt x="14973" y="489"/>
                  <a:pt x="14972" y="474"/>
                  <a:pt x="14782" y="238"/>
                </a:cubicBezTo>
                <a:lnTo>
                  <a:pt x="14590" y="0"/>
                </a:lnTo>
                <a:lnTo>
                  <a:pt x="10658" y="0"/>
                </a:lnTo>
                <a:close/>
              </a:path>
            </a:pathLst>
          </a:cu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Novel topic in the discussion"/>
          <p:cNvSpPr txBox="1">
            <a:spLocks noGrp="1"/>
          </p:cNvSpPr>
          <p:nvPr>
            <p:ph type="title"/>
          </p:nvPr>
        </p:nvSpPr>
        <p:spPr>
          <a:prstGeom prst="rect">
            <a:avLst/>
          </a:prstGeom>
        </p:spPr>
        <p:txBody>
          <a:bodyPr/>
          <a:lstStyle/>
          <a:p>
            <a:r>
              <a:t>Novel topic in the discussion</a:t>
            </a:r>
          </a:p>
        </p:txBody>
      </p:sp>
      <p:sp>
        <p:nvSpPr>
          <p:cNvPr id="84" name="Societal Security…"/>
          <p:cNvSpPr txBox="1">
            <a:spLocks noGrp="1"/>
          </p:cNvSpPr>
          <p:nvPr>
            <p:ph type="body" sz="half" idx="1"/>
          </p:nvPr>
        </p:nvSpPr>
        <p:spPr>
          <a:xfrm>
            <a:off x="668867" y="2625725"/>
            <a:ext cx="6898947" cy="10423526"/>
          </a:xfrm>
          <a:prstGeom prst="rect">
            <a:avLst/>
          </a:prstGeom>
        </p:spPr>
        <p:txBody>
          <a:bodyPr/>
          <a:lstStyle/>
          <a:p>
            <a:r>
              <a:t>Societal Security</a:t>
            </a:r>
          </a:p>
          <a:p>
            <a:endParaRPr/>
          </a:p>
          <a:p>
            <a:r>
              <a:t>Trust in Society</a:t>
            </a:r>
          </a:p>
          <a:p>
            <a:endParaRPr/>
          </a:p>
          <a:p>
            <a:r>
              <a:t>6G and SDGs</a:t>
            </a:r>
          </a:p>
        </p:txBody>
      </p:sp>
      <p:pic>
        <p:nvPicPr>
          <p:cNvPr id="85" name="Image" descr="Image"/>
          <p:cNvPicPr>
            <a:picLocks noChangeAspect="1"/>
          </p:cNvPicPr>
          <p:nvPr/>
        </p:nvPicPr>
        <p:blipFill>
          <a:blip r:embed="rId2"/>
          <a:stretch>
            <a:fillRect/>
          </a:stretch>
        </p:blipFill>
        <p:spPr>
          <a:xfrm>
            <a:off x="14598650" y="3755115"/>
            <a:ext cx="8218783" cy="8521935"/>
          </a:xfrm>
          <a:prstGeom prst="rect">
            <a:avLst/>
          </a:prstGeom>
          <a:ln w="12700">
            <a:miter lim="400000"/>
          </a:ln>
        </p:spPr>
      </p:pic>
      <p:sp>
        <p:nvSpPr>
          <p:cNvPr id="86" name="Norway 2040"/>
          <p:cNvSpPr txBox="1"/>
          <p:nvPr/>
        </p:nvSpPr>
        <p:spPr>
          <a:xfrm>
            <a:off x="13404766" y="2254247"/>
            <a:ext cx="2379731" cy="1677758"/>
          </a:xfrm>
          <a:prstGeom prst="rect">
            <a:avLst/>
          </a:prstGeom>
          <a:gradFill>
            <a:gsLst>
              <a:gs pos="0">
                <a:srgbClr val="00502A"/>
              </a:gs>
              <a:gs pos="80000">
                <a:srgbClr val="006937"/>
              </a:gs>
              <a:gs pos="100000">
                <a:srgbClr val="006A38"/>
              </a:gs>
            </a:gsLst>
            <a:lin ang="16200000"/>
          </a:gradFill>
          <a:ln w="12700">
            <a:solidFill>
              <a:srgbClr val="026838"/>
            </a:solidFill>
          </a:ln>
          <a:effectLst>
            <a:outerShdw blurRad="76200" dist="381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4000" tIns="144000" rIns="144000" bIns="144000">
            <a:spAutoFit/>
          </a:bodyPr>
          <a:lstStyle/>
          <a:p>
            <a:pPr algn="ctr">
              <a:defRPr>
                <a:solidFill>
                  <a:srgbClr val="FFFFFF"/>
                </a:solidFill>
                <a:latin typeface="Arial"/>
                <a:ea typeface="Arial"/>
                <a:cs typeface="Arial"/>
                <a:sym typeface="Arial"/>
              </a:defRPr>
            </a:pPr>
            <a:r>
              <a:t>Norway</a:t>
            </a:r>
            <a:br/>
            <a:r>
              <a:t>2040</a:t>
            </a:r>
          </a:p>
        </p:txBody>
      </p:sp>
      <p:pic>
        <p:nvPicPr>
          <p:cNvPr id="87" name="Image" descr="Image"/>
          <p:cNvPicPr>
            <a:picLocks noChangeAspect="1"/>
          </p:cNvPicPr>
          <p:nvPr/>
        </p:nvPicPr>
        <p:blipFill>
          <a:blip r:embed="rId3"/>
          <a:stretch>
            <a:fillRect/>
          </a:stretch>
        </p:blipFill>
        <p:spPr>
          <a:xfrm>
            <a:off x="203200" y="7245350"/>
            <a:ext cx="12103100" cy="6337300"/>
          </a:xfrm>
          <a:prstGeom prst="rect">
            <a:avLst/>
          </a:prstGeom>
          <a:ln w="12700">
            <a:miter lim="400000"/>
          </a:ln>
        </p:spPr>
      </p:pic>
      <p:pic>
        <p:nvPicPr>
          <p:cNvPr id="88" name="Image" descr="Image"/>
          <p:cNvPicPr>
            <a:picLocks noChangeAspect="1"/>
          </p:cNvPicPr>
          <p:nvPr/>
        </p:nvPicPr>
        <p:blipFill>
          <a:blip r:embed="rId4"/>
          <a:srcRect l="1273" t="8341" r="2662" b="6217"/>
          <a:stretch>
            <a:fillRect/>
          </a:stretch>
        </p:blipFill>
        <p:spPr>
          <a:xfrm>
            <a:off x="984250" y="8219189"/>
            <a:ext cx="10541000" cy="1844676"/>
          </a:xfrm>
          <a:custGeom>
            <a:avLst/>
            <a:gdLst/>
            <a:ahLst/>
            <a:cxnLst>
              <a:cxn ang="0">
                <a:pos x="wd2" y="hd2"/>
              </a:cxn>
              <a:cxn ang="5400000">
                <a:pos x="wd2" y="hd2"/>
              </a:cxn>
              <a:cxn ang="10800000">
                <a:pos x="wd2" y="hd2"/>
              </a:cxn>
              <a:cxn ang="16200000">
                <a:pos x="wd2" y="hd2"/>
              </a:cxn>
            </a:cxnLst>
            <a:rect l="0" t="0" r="r" b="b"/>
            <a:pathLst>
              <a:path w="21600" h="20630" extrusionOk="0">
                <a:moveTo>
                  <a:pt x="15070" y="30"/>
                </a:moveTo>
                <a:cubicBezTo>
                  <a:pt x="14740" y="154"/>
                  <a:pt x="14477" y="668"/>
                  <a:pt x="14186" y="1695"/>
                </a:cubicBezTo>
                <a:cubicBezTo>
                  <a:pt x="13241" y="5026"/>
                  <a:pt x="13076" y="12624"/>
                  <a:pt x="13847" y="17282"/>
                </a:cubicBezTo>
                <a:cubicBezTo>
                  <a:pt x="14088" y="18738"/>
                  <a:pt x="14381" y="19699"/>
                  <a:pt x="14757" y="20274"/>
                </a:cubicBezTo>
                <a:cubicBezTo>
                  <a:pt x="15472" y="21366"/>
                  <a:pt x="16405" y="19646"/>
                  <a:pt x="16804" y="16506"/>
                </a:cubicBezTo>
                <a:cubicBezTo>
                  <a:pt x="17153" y="13762"/>
                  <a:pt x="17254" y="9468"/>
                  <a:pt x="17043" y="6390"/>
                </a:cubicBezTo>
                <a:cubicBezTo>
                  <a:pt x="16902" y="4333"/>
                  <a:pt x="16557" y="2284"/>
                  <a:pt x="16153" y="1109"/>
                </a:cubicBezTo>
                <a:cubicBezTo>
                  <a:pt x="15885" y="331"/>
                  <a:pt x="15752" y="133"/>
                  <a:pt x="15426" y="30"/>
                </a:cubicBezTo>
                <a:cubicBezTo>
                  <a:pt x="15298" y="-10"/>
                  <a:pt x="15180" y="-11"/>
                  <a:pt x="15070" y="30"/>
                </a:cubicBezTo>
                <a:close/>
                <a:moveTo>
                  <a:pt x="1900" y="115"/>
                </a:moveTo>
                <a:cubicBezTo>
                  <a:pt x="1417" y="115"/>
                  <a:pt x="1320" y="202"/>
                  <a:pt x="1067" y="860"/>
                </a:cubicBezTo>
                <a:cubicBezTo>
                  <a:pt x="642" y="1966"/>
                  <a:pt x="367" y="3424"/>
                  <a:pt x="172" y="5592"/>
                </a:cubicBezTo>
                <a:cubicBezTo>
                  <a:pt x="14" y="7336"/>
                  <a:pt x="0" y="7710"/>
                  <a:pt x="0" y="10194"/>
                </a:cubicBezTo>
                <a:cubicBezTo>
                  <a:pt x="0" y="12575"/>
                  <a:pt x="18" y="13109"/>
                  <a:pt x="150" y="14668"/>
                </a:cubicBezTo>
                <a:cubicBezTo>
                  <a:pt x="305" y="16505"/>
                  <a:pt x="654" y="18558"/>
                  <a:pt x="954" y="19404"/>
                </a:cubicBezTo>
                <a:cubicBezTo>
                  <a:pt x="1044" y="19657"/>
                  <a:pt x="1241" y="20056"/>
                  <a:pt x="1391" y="20287"/>
                </a:cubicBezTo>
                <a:cubicBezTo>
                  <a:pt x="2115" y="21397"/>
                  <a:pt x="3034" y="19588"/>
                  <a:pt x="3447" y="16244"/>
                </a:cubicBezTo>
                <a:cubicBezTo>
                  <a:pt x="3689" y="14276"/>
                  <a:pt x="3773" y="12716"/>
                  <a:pt x="3773" y="10176"/>
                </a:cubicBezTo>
                <a:cubicBezTo>
                  <a:pt x="3773" y="6100"/>
                  <a:pt x="3439" y="3051"/>
                  <a:pt x="2775" y="1087"/>
                </a:cubicBezTo>
                <a:cubicBezTo>
                  <a:pt x="2460" y="155"/>
                  <a:pt x="2423" y="115"/>
                  <a:pt x="1900" y="115"/>
                </a:cubicBezTo>
                <a:close/>
                <a:moveTo>
                  <a:pt x="10800" y="115"/>
                </a:moveTo>
                <a:cubicBezTo>
                  <a:pt x="10287" y="115"/>
                  <a:pt x="10234" y="173"/>
                  <a:pt x="9936" y="1024"/>
                </a:cubicBezTo>
                <a:cubicBezTo>
                  <a:pt x="8827" y="4187"/>
                  <a:pt x="8551" y="12012"/>
                  <a:pt x="9365" y="17202"/>
                </a:cubicBezTo>
                <a:cubicBezTo>
                  <a:pt x="9568" y="18501"/>
                  <a:pt x="10070" y="20056"/>
                  <a:pt x="10396" y="20407"/>
                </a:cubicBezTo>
                <a:cubicBezTo>
                  <a:pt x="11066" y="21128"/>
                  <a:pt x="11699" y="20083"/>
                  <a:pt x="12184" y="17447"/>
                </a:cubicBezTo>
                <a:cubicBezTo>
                  <a:pt x="12549" y="15465"/>
                  <a:pt x="12692" y="13424"/>
                  <a:pt x="12694" y="10168"/>
                </a:cubicBezTo>
                <a:cubicBezTo>
                  <a:pt x="12695" y="7963"/>
                  <a:pt x="12678" y="7535"/>
                  <a:pt x="12522" y="5805"/>
                </a:cubicBezTo>
                <a:cubicBezTo>
                  <a:pt x="12314" y="3505"/>
                  <a:pt x="12039" y="1972"/>
                  <a:pt x="11641" y="905"/>
                </a:cubicBezTo>
                <a:cubicBezTo>
                  <a:pt x="11376" y="194"/>
                  <a:pt x="11292" y="115"/>
                  <a:pt x="10800" y="115"/>
                </a:cubicBezTo>
                <a:close/>
                <a:moveTo>
                  <a:pt x="19726" y="115"/>
                </a:moveTo>
                <a:cubicBezTo>
                  <a:pt x="19271" y="115"/>
                  <a:pt x="19169" y="213"/>
                  <a:pt x="18911" y="874"/>
                </a:cubicBezTo>
                <a:cubicBezTo>
                  <a:pt x="18516" y="1882"/>
                  <a:pt x="18191" y="3570"/>
                  <a:pt x="18005" y="5574"/>
                </a:cubicBezTo>
                <a:cubicBezTo>
                  <a:pt x="17865" y="7082"/>
                  <a:pt x="17853" y="7463"/>
                  <a:pt x="17853" y="10199"/>
                </a:cubicBezTo>
                <a:cubicBezTo>
                  <a:pt x="17853" y="12664"/>
                  <a:pt x="17872" y="13414"/>
                  <a:pt x="17966" y="14522"/>
                </a:cubicBezTo>
                <a:cubicBezTo>
                  <a:pt x="18205" y="17347"/>
                  <a:pt x="18770" y="19772"/>
                  <a:pt x="19338" y="20416"/>
                </a:cubicBezTo>
                <a:cubicBezTo>
                  <a:pt x="20160" y="21346"/>
                  <a:pt x="21065" y="18953"/>
                  <a:pt x="21446" y="14841"/>
                </a:cubicBezTo>
                <a:cubicBezTo>
                  <a:pt x="21586" y="13333"/>
                  <a:pt x="21600" y="12926"/>
                  <a:pt x="21600" y="10336"/>
                </a:cubicBezTo>
                <a:cubicBezTo>
                  <a:pt x="21600" y="7697"/>
                  <a:pt x="21587" y="7353"/>
                  <a:pt x="21430" y="5609"/>
                </a:cubicBezTo>
                <a:cubicBezTo>
                  <a:pt x="21233" y="3420"/>
                  <a:pt x="20951" y="1918"/>
                  <a:pt x="20540" y="865"/>
                </a:cubicBezTo>
                <a:cubicBezTo>
                  <a:pt x="20285" y="212"/>
                  <a:pt x="20180" y="115"/>
                  <a:pt x="19726" y="115"/>
                </a:cubicBezTo>
                <a:close/>
                <a:moveTo>
                  <a:pt x="6349" y="119"/>
                </a:moveTo>
                <a:cubicBezTo>
                  <a:pt x="5867" y="115"/>
                  <a:pt x="5802" y="185"/>
                  <a:pt x="5490" y="1024"/>
                </a:cubicBezTo>
                <a:cubicBezTo>
                  <a:pt x="5117" y="2027"/>
                  <a:pt x="4865" y="3461"/>
                  <a:pt x="4626" y="5951"/>
                </a:cubicBezTo>
                <a:cubicBezTo>
                  <a:pt x="4492" y="7339"/>
                  <a:pt x="4476" y="7780"/>
                  <a:pt x="4476" y="10199"/>
                </a:cubicBezTo>
                <a:cubicBezTo>
                  <a:pt x="4476" y="12643"/>
                  <a:pt x="4492" y="13071"/>
                  <a:pt x="4640" y="14744"/>
                </a:cubicBezTo>
                <a:cubicBezTo>
                  <a:pt x="4905" y="17739"/>
                  <a:pt x="5262" y="19365"/>
                  <a:pt x="5857" y="20274"/>
                </a:cubicBezTo>
                <a:cubicBezTo>
                  <a:pt x="6718" y="21589"/>
                  <a:pt x="7698" y="19116"/>
                  <a:pt x="8072" y="14686"/>
                </a:cubicBezTo>
                <a:cubicBezTo>
                  <a:pt x="8206" y="13110"/>
                  <a:pt x="8224" y="12578"/>
                  <a:pt x="8224" y="10199"/>
                </a:cubicBezTo>
                <a:cubicBezTo>
                  <a:pt x="8224" y="6876"/>
                  <a:pt x="8125" y="5536"/>
                  <a:pt x="7702" y="3119"/>
                </a:cubicBezTo>
                <a:cubicBezTo>
                  <a:pt x="7285" y="734"/>
                  <a:pt x="7012" y="125"/>
                  <a:pt x="6349" y="119"/>
                </a:cubicBezTo>
                <a:close/>
              </a:path>
            </a:pathLst>
          </a:cu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Double-click to edit"/>
          <p:cNvSpPr txBox="1">
            <a:spLocks noGrp="1"/>
          </p:cNvSpPr>
          <p:nvPr>
            <p:ph type="title"/>
          </p:nvPr>
        </p:nvSpPr>
        <p:spPr>
          <a:prstGeom prst="rect">
            <a:avLst/>
          </a:prstGeom>
        </p:spPr>
        <p:txBody>
          <a:bodyPr/>
          <a:lstStyle/>
          <a:p>
            <a:endParaRPr/>
          </a:p>
        </p:txBody>
      </p:sp>
      <p:sp>
        <p:nvSpPr>
          <p:cNvPr id="91" name="Double-click to edit"/>
          <p:cNvSpPr txBox="1">
            <a:spLocks noGrp="1"/>
          </p:cNvSpPr>
          <p:nvPr>
            <p:ph type="body" sz="quarter" idx="1"/>
          </p:nvPr>
        </p:nvSpPr>
        <p:spPr>
          <a:prstGeom prst="rect">
            <a:avLst/>
          </a:prstGeom>
        </p:spPr>
        <p:txBody>
          <a:bodyPr/>
          <a:lstStyle/>
          <a:p>
            <a:endParaRPr/>
          </a:p>
        </p:txBody>
      </p:sp>
      <p:pic>
        <p:nvPicPr>
          <p:cNvPr id="92" name="Grafik 1043" descr="Grafik 1043"/>
          <p:cNvPicPr>
            <a:picLocks noChangeAspect="1"/>
          </p:cNvPicPr>
          <p:nvPr/>
        </p:nvPicPr>
        <p:blipFill>
          <a:blip r:embed="rId2"/>
          <a:srcRect l="174"/>
          <a:stretch>
            <a:fillRect/>
          </a:stretch>
        </p:blipFill>
        <p:spPr>
          <a:xfrm>
            <a:off x="13293466" y="2369666"/>
            <a:ext cx="9793059" cy="11124645"/>
          </a:xfrm>
          <a:prstGeom prst="rect">
            <a:avLst/>
          </a:prstGeom>
          <a:ln w="12700">
            <a:miter lim="400000"/>
          </a:ln>
        </p:spPr>
      </p:pic>
      <p:pic>
        <p:nvPicPr>
          <p:cNvPr id="93" name="Picture 3" descr="Picture 3"/>
          <p:cNvPicPr>
            <a:picLocks noChangeAspect="1"/>
          </p:cNvPicPr>
          <p:nvPr/>
        </p:nvPicPr>
        <p:blipFill>
          <a:blip r:embed="rId3"/>
          <a:stretch>
            <a:fillRect/>
          </a:stretch>
        </p:blipFill>
        <p:spPr>
          <a:xfrm>
            <a:off x="9753206" y="7628383"/>
            <a:ext cx="1654233" cy="1122220"/>
          </a:xfrm>
          <a:prstGeom prst="rect">
            <a:avLst/>
          </a:prstGeom>
          <a:ln w="12700">
            <a:miter lim="400000"/>
          </a:ln>
        </p:spPr>
      </p:pic>
      <p:pic>
        <p:nvPicPr>
          <p:cNvPr id="94" name="Grafik 7" descr="Grafik 7"/>
          <p:cNvPicPr>
            <a:picLocks noChangeAspect="1"/>
          </p:cNvPicPr>
          <p:nvPr/>
        </p:nvPicPr>
        <p:blipFill>
          <a:blip r:embed="rId4"/>
          <a:stretch>
            <a:fillRect/>
          </a:stretch>
        </p:blipFill>
        <p:spPr>
          <a:xfrm>
            <a:off x="9391461" y="4553744"/>
            <a:ext cx="5601079" cy="2433459"/>
          </a:xfrm>
          <a:prstGeom prst="rect">
            <a:avLst/>
          </a:prstGeom>
          <a:ln w="12700">
            <a:miter lim="400000"/>
          </a:ln>
        </p:spPr>
      </p:pic>
      <p:pic>
        <p:nvPicPr>
          <p:cNvPr id="95" name="Grafik 8" descr="Grafik 8"/>
          <p:cNvPicPr>
            <a:picLocks noChangeAspect="1"/>
          </p:cNvPicPr>
          <p:nvPr/>
        </p:nvPicPr>
        <p:blipFill>
          <a:blip r:embed="rId5"/>
          <a:stretch>
            <a:fillRect/>
          </a:stretch>
        </p:blipFill>
        <p:spPr>
          <a:xfrm>
            <a:off x="13024065" y="7636667"/>
            <a:ext cx="1030829" cy="1105647"/>
          </a:xfrm>
          <a:prstGeom prst="rect">
            <a:avLst/>
          </a:prstGeom>
          <a:ln w="12700">
            <a:miter lim="400000"/>
          </a:ln>
        </p:spPr>
      </p:pic>
      <p:sp>
        <p:nvSpPr>
          <p:cNvPr id="96" name="Textfeld 4"/>
          <p:cNvSpPr txBox="1"/>
          <p:nvPr/>
        </p:nvSpPr>
        <p:spPr>
          <a:xfrm>
            <a:off x="9743727" y="6713983"/>
            <a:ext cx="4673668" cy="7833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4000" tIns="144000" rIns="144000" bIns="144000">
            <a:spAutoFit/>
          </a:bodyPr>
          <a:lstStyle>
            <a:lvl1pPr marL="546100" indent="-546100">
              <a:defRPr sz="3200">
                <a:solidFill>
                  <a:schemeClr val="accent3"/>
                </a:solidFill>
              </a:defRPr>
            </a:lvl1pPr>
          </a:lstStyle>
          <a:p>
            <a:r>
              <a:t>www.scott-project.eu</a:t>
            </a:r>
          </a:p>
        </p:txBody>
      </p:sp>
      <p:pic>
        <p:nvPicPr>
          <p:cNvPr id="97" name="Grafik 1" descr="Grafik 1"/>
          <p:cNvPicPr>
            <a:picLocks noChangeAspect="1"/>
          </p:cNvPicPr>
          <p:nvPr/>
        </p:nvPicPr>
        <p:blipFill>
          <a:blip r:embed="rId6"/>
          <a:srcRect t="17772" b="5913"/>
          <a:stretch>
            <a:fillRect/>
          </a:stretch>
        </p:blipFill>
        <p:spPr>
          <a:xfrm>
            <a:off x="1051770" y="2249485"/>
            <a:ext cx="5523606" cy="1124482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0140228_DEWI_Presentation_Template_v6">
  <a:themeElements>
    <a:clrScheme name="20140228_DEWI_Presentation_Template_v6">
      <a:dk1>
        <a:srgbClr val="000000"/>
      </a:dk1>
      <a:lt1>
        <a:srgbClr val="FFFFFF"/>
      </a:lt1>
      <a:dk2>
        <a:srgbClr val="A7A7A7"/>
      </a:dk2>
      <a:lt2>
        <a:srgbClr val="535353"/>
      </a:lt2>
      <a:accent1>
        <a:srgbClr val="056839"/>
      </a:accent1>
      <a:accent2>
        <a:srgbClr val="E6EFF5"/>
      </a:accent2>
      <a:accent3>
        <a:srgbClr val="00214A"/>
      </a:accent3>
      <a:accent4>
        <a:srgbClr val="C0C0C0"/>
      </a:accent4>
      <a:accent5>
        <a:srgbClr val="033A20"/>
      </a:accent5>
      <a:accent6>
        <a:srgbClr val="1A1817"/>
      </a:accent6>
      <a:hlink>
        <a:srgbClr val="0000FF"/>
      </a:hlink>
      <a:folHlink>
        <a:srgbClr val="FF00FF"/>
      </a:folHlink>
    </a:clrScheme>
    <a:fontScheme name="20140228_DEWI_Presentation_Template_v6">
      <a:majorFont>
        <a:latin typeface="Helvetica"/>
        <a:ea typeface="Helvetica"/>
        <a:cs typeface="Helvetica"/>
      </a:majorFont>
      <a:minorFont>
        <a:latin typeface="Verdana"/>
        <a:ea typeface="Verdana"/>
        <a:cs typeface="Verdana"/>
      </a:minorFont>
    </a:fontScheme>
    <a:fmtScheme name="20140228_DEWI_Presentation_Template_v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144000" tIns="144000" rIns="144000" bIns="144000"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44000" tIns="144000" rIns="144000" bIns="144000"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140228_DEWI_Presentation_Template_v6">
  <a:themeElements>
    <a:clrScheme name="20140228_DEWI_Presentation_Template_v6">
      <a:dk1>
        <a:srgbClr val="00214A"/>
      </a:dk1>
      <a:lt1>
        <a:srgbClr val="4A4A4A"/>
      </a:lt1>
      <a:dk2>
        <a:srgbClr val="A7A7A7"/>
      </a:dk2>
      <a:lt2>
        <a:srgbClr val="535353"/>
      </a:lt2>
      <a:accent1>
        <a:srgbClr val="056839"/>
      </a:accent1>
      <a:accent2>
        <a:srgbClr val="E6EFF5"/>
      </a:accent2>
      <a:accent3>
        <a:srgbClr val="00214A"/>
      </a:accent3>
      <a:accent4>
        <a:srgbClr val="C0C0C0"/>
      </a:accent4>
      <a:accent5>
        <a:srgbClr val="033A20"/>
      </a:accent5>
      <a:accent6>
        <a:srgbClr val="1A1817"/>
      </a:accent6>
      <a:hlink>
        <a:srgbClr val="0000FF"/>
      </a:hlink>
      <a:folHlink>
        <a:srgbClr val="FF00FF"/>
      </a:folHlink>
    </a:clrScheme>
    <a:fontScheme name="20140228_DEWI_Presentation_Template_v6">
      <a:majorFont>
        <a:latin typeface="Helvetica"/>
        <a:ea typeface="Helvetica"/>
        <a:cs typeface="Helvetica"/>
      </a:majorFont>
      <a:minorFont>
        <a:latin typeface="Verdana"/>
        <a:ea typeface="Verdana"/>
        <a:cs typeface="Verdana"/>
      </a:minorFont>
    </a:fontScheme>
    <a:fmtScheme name="20140228_DEWI_Presentation_Template_v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144000" tIns="144000" rIns="144000" bIns="144000"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44000" tIns="144000" rIns="144000" bIns="144000"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257</Words>
  <Application>Microsoft Macintosh PowerPoint</Application>
  <PresentationFormat>Custom</PresentationFormat>
  <Paragraphs>58</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Cambria Math</vt:lpstr>
      <vt:lpstr>Courier New</vt:lpstr>
      <vt:lpstr>Verdana</vt:lpstr>
      <vt:lpstr>20140228_DEWI_Presentation_Template_v6</vt:lpstr>
      <vt:lpstr>  SP3 - Technology Line WP22 - Development and Implementation of Technologies  Progress Summary M27-M42</vt:lpstr>
      <vt:lpstr>Main Objectives WP22</vt:lpstr>
      <vt:lpstr>WP22 Achievements and main results M27-M42</vt:lpstr>
      <vt:lpstr>WP22 - Conclusion and Potential (M1-M42)</vt:lpstr>
      <vt:lpstr>Novel topic in the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SP3 - Technology Line WP22 - Development and Implementation of Technologies  Progress Summary M27-M42</dc:title>
  <cp:lastModifiedBy>Microsoft Office User</cp:lastModifiedBy>
  <cp:revision>1</cp:revision>
  <dcterms:modified xsi:type="dcterms:W3CDTF">2020-09-24T03:08:49Z</dcterms:modified>
</cp:coreProperties>
</file>