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5" r:id="rId19"/>
    <p:sldId id="284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625"/>
    <a:srgbClr val="398E8C"/>
    <a:srgbClr val="CCAF14"/>
    <a:srgbClr val="B29809"/>
    <a:srgbClr val="CCAF18"/>
    <a:srgbClr val="F4782D"/>
    <a:srgbClr val="6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350E-4806-4B48-AA7C-7D712A85B896}" type="datetimeFigureOut">
              <a:rPr lang="nb-NO" smtClean="0"/>
              <a:t>11.10.2018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F8434-BE75-405B-9F95-4B36260B6A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8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E5331-2C1A-4981-9DC6-C2CA58A5FBD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.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1" r="32980" b="10589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" y="813149"/>
            <a:ext cx="2295151" cy="1234016"/>
          </a:xfrm>
          <a:prstGeom prst="rect">
            <a:avLst/>
          </a:prstGeom>
        </p:spPr>
      </p:pic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072" y="2839991"/>
            <a:ext cx="5478961" cy="298994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69C9C9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FIRSTNAME SURNAME</a:t>
            </a:r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071" y="3770688"/>
            <a:ext cx="5478961" cy="828206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john.doe@smartinnovationnorway.com</a:t>
            </a:r>
            <a:br>
              <a:rPr lang="nb-NO" dirty="0"/>
            </a:br>
            <a:r>
              <a:rPr lang="nb-NO" dirty="0"/>
              <a:t>+47 999 99 999</a:t>
            </a:r>
          </a:p>
          <a:p>
            <a:pPr lvl="0"/>
            <a:r>
              <a:rPr lang="nb-NO" dirty="0"/>
              <a:t>www.smartinnovationnorway.com</a:t>
            </a:r>
          </a:p>
        </p:txBody>
      </p:sp>
      <p:sp>
        <p:nvSpPr>
          <p:cNvPr id="10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072" y="3222742"/>
            <a:ext cx="5478961" cy="23014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nb-NO" dirty="0" err="1"/>
              <a:t>Title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31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nb-NO" dirty="0"/>
              <a:t>CLICK TO EDIT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Click to edit </a:t>
            </a:r>
            <a:r>
              <a:rPr lang="nb-NO" dirty="0" err="1"/>
              <a:t>subtitle</a:t>
            </a:r>
            <a:r>
              <a:rPr lang="nb-NO" dirty="0"/>
              <a:t> style in template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314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320" y="6278762"/>
            <a:ext cx="305371" cy="3260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9691" y="6327814"/>
            <a:ext cx="279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B14625"/>
                </a:solidFill>
              </a:rPr>
              <a:t>RESEARCH AND INNOVATION </a:t>
            </a:r>
          </a:p>
        </p:txBody>
      </p:sp>
    </p:spTree>
    <p:extLst>
      <p:ext uri="{BB962C8B-B14F-4D97-AF65-F5344CB8AC3E}">
        <p14:creationId xmlns:p14="http://schemas.microsoft.com/office/powerpoint/2010/main" val="284268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3810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Edit text style in template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0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314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314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Edit text style in template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654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Edit text style in template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654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6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Edit text style in template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Picture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Edit text style in template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 rot="5400000">
            <a:off x="-2060019" y="2060017"/>
            <a:ext cx="6654690" cy="25346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 rot="5400000">
            <a:off x="-2060019" y="2060017"/>
            <a:ext cx="6654690" cy="2534653"/>
          </a:xfrm>
          <a:prstGeom prst="rect">
            <a:avLst/>
          </a:prstGeom>
        </p:spPr>
      </p:pic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Edit text style in template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199" y="2546852"/>
            <a:ext cx="105156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 dirty="0"/>
              <a:t>CLICK TO EDIT TITLE STYLE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0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Colour">
    <p:bg>
      <p:bgPr>
        <a:solidFill>
          <a:srgbClr val="6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199" y="2546852"/>
            <a:ext cx="10515600" cy="1325563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EDIT TITLE STYLE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b="57916"/>
          <a:stretch/>
        </p:blipFill>
        <p:spPr>
          <a:xfrm>
            <a:off x="0" y="3971865"/>
            <a:ext cx="7577500" cy="28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Colour Photo">
    <p:bg>
      <p:bgPr>
        <a:solidFill>
          <a:srgbClr val="6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1" r="32980" b="10589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3" name="Rektangel 2"/>
          <p:cNvSpPr/>
          <p:nvPr userDrawn="1"/>
        </p:nvSpPr>
        <p:spPr>
          <a:xfrm>
            <a:off x="0" y="-1"/>
            <a:ext cx="12192001" cy="6858001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199" y="2546852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2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E_cluster front">
    <p:bg>
      <p:bgPr>
        <a:solidFill>
          <a:srgbClr val="B298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98" y="4293365"/>
            <a:ext cx="7187592" cy="1661453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5" y="805803"/>
            <a:ext cx="3241509" cy="3013793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9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ubator front">
    <p:bg>
      <p:bgPr>
        <a:solidFill>
          <a:srgbClr val="CCA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94" y="4240773"/>
            <a:ext cx="7567443" cy="174925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07" y="807366"/>
            <a:ext cx="3477921" cy="30122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2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Viz front">
    <p:bg>
      <p:bgPr>
        <a:solidFill>
          <a:srgbClr val="F47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38" y="4233754"/>
            <a:ext cx="7435807" cy="17188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56" y="805803"/>
            <a:ext cx="1015535" cy="3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9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I front">
    <p:bg>
      <p:bgPr>
        <a:solidFill>
          <a:srgbClr val="B14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30" y="4232487"/>
            <a:ext cx="7307973" cy="168928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5" y="805802"/>
            <a:ext cx="2815014" cy="30137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14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City front">
    <p:bg>
      <p:bgPr>
        <a:solidFill>
          <a:srgbClr val="398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77" y="4246117"/>
            <a:ext cx="7328835" cy="169410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88" y="805802"/>
            <a:ext cx="3899124" cy="30137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3" y="6018987"/>
            <a:ext cx="1089579" cy="58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4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CLICK TO EDIT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Edit </a:t>
            </a:r>
            <a:r>
              <a:rPr lang="nb-NO" dirty="0" err="1"/>
              <a:t>textstyle</a:t>
            </a:r>
            <a:r>
              <a:rPr lang="nb-NO" dirty="0"/>
              <a:t> in </a:t>
            </a:r>
            <a:r>
              <a:rPr lang="nb-NO" dirty="0" err="1"/>
              <a:t>template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54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6" r:id="rId3"/>
    <p:sldLayoutId id="2147483667" r:id="rId4"/>
    <p:sldLayoutId id="2147483661" r:id="rId5"/>
    <p:sldLayoutId id="2147483663" r:id="rId6"/>
    <p:sldLayoutId id="2147483662" r:id="rId7"/>
    <p:sldLayoutId id="2147483664" r:id="rId8"/>
    <p:sldLayoutId id="2147483665" r:id="rId9"/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69C9C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9C9C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9C9C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9C9CA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ne.winther@multiconsult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ivind.berg@smartinnovationnorway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545933" y="5071428"/>
            <a:ext cx="5478962" cy="371071"/>
          </a:xfrm>
        </p:spPr>
        <p:txBody>
          <a:bodyPr/>
          <a:lstStyle/>
          <a:p>
            <a:r>
              <a:rPr lang="nb-NO" dirty="0" smtClean="0"/>
              <a:t>Rune Winther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545933" y="5829621"/>
            <a:ext cx="5478961" cy="828206"/>
          </a:xfrm>
        </p:spPr>
        <p:txBody>
          <a:bodyPr/>
          <a:lstStyle/>
          <a:p>
            <a:r>
              <a:rPr lang="nb-NO" dirty="0">
                <a:hlinkClick r:id="rId3"/>
              </a:rPr>
              <a:t>r</a:t>
            </a:r>
            <a:r>
              <a:rPr lang="nb-NO" dirty="0" smtClean="0">
                <a:hlinkClick r:id="rId3"/>
              </a:rPr>
              <a:t>une.winther@multiconsult.no</a:t>
            </a:r>
            <a:endParaRPr lang="nb-NO" dirty="0"/>
          </a:p>
          <a:p>
            <a:r>
              <a:rPr lang="nb-NO" dirty="0"/>
              <a:t>+47 </a:t>
            </a:r>
            <a:r>
              <a:rPr lang="nb-NO" dirty="0" smtClean="0"/>
              <a:t>91665762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545932" y="5401642"/>
            <a:ext cx="5478961" cy="230140"/>
          </a:xfrm>
        </p:spPr>
        <p:txBody>
          <a:bodyPr/>
          <a:lstStyle/>
          <a:p>
            <a:r>
              <a:rPr lang="nb-NO" dirty="0" smtClean="0"/>
              <a:t>Multiconsult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tekst 1">
            <a:extLst>
              <a:ext uri="{FF2B5EF4-FFF2-40B4-BE49-F238E27FC236}">
                <a16:creationId xmlns:a16="http://schemas.microsoft.com/office/drawing/2014/main" xmlns="" id="{F25F2A41-1939-488C-8565-FB84F2814A5F}"/>
              </a:ext>
            </a:extLst>
          </p:cNvPr>
          <p:cNvSpPr txBox="1">
            <a:spLocks/>
          </p:cNvSpPr>
          <p:nvPr/>
        </p:nvSpPr>
        <p:spPr>
          <a:xfrm>
            <a:off x="545933" y="2225929"/>
            <a:ext cx="6268524" cy="56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9C9CA"/>
              </a:buClr>
              <a:buFont typeface="Arial" panose="020B0604020202020204" pitchFamily="34" charset="0"/>
              <a:buNone/>
              <a:defRPr sz="1800" kern="1200" baseline="0">
                <a:solidFill>
                  <a:srgbClr val="69C9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dirty="0"/>
              <a:t>A</a:t>
            </a:r>
            <a:r>
              <a:rPr lang="nb-NO" sz="3600" dirty="0" smtClean="0"/>
              <a:t>rgument </a:t>
            </a:r>
            <a:r>
              <a:rPr lang="nb-NO" sz="3600" dirty="0" err="1"/>
              <a:t>structure</a:t>
            </a:r>
            <a:r>
              <a:rPr lang="nb-NO" sz="3600" dirty="0"/>
              <a:t> for </a:t>
            </a:r>
            <a:r>
              <a:rPr lang="nb-NO" sz="3600" dirty="0" err="1"/>
              <a:t>the</a:t>
            </a:r>
            <a:r>
              <a:rPr lang="nb-NO" sz="3600" dirty="0"/>
              <a:t> SPD trust case </a:t>
            </a:r>
            <a:endParaRPr lang="nb-NO" sz="3600" b="1" dirty="0"/>
          </a:p>
        </p:txBody>
      </p:sp>
      <p:sp>
        <p:nvSpPr>
          <p:cNvPr id="6" name="Plassholder for tekst 1">
            <a:extLst>
              <a:ext uri="{FF2B5EF4-FFF2-40B4-BE49-F238E27FC236}">
                <a16:creationId xmlns:a16="http://schemas.microsoft.com/office/drawing/2014/main" xmlns="" id="{478FC69F-C9F0-4323-8C2A-8537ACF30D56}"/>
              </a:ext>
            </a:extLst>
          </p:cNvPr>
          <p:cNvSpPr txBox="1">
            <a:spLocks/>
          </p:cNvSpPr>
          <p:nvPr/>
        </p:nvSpPr>
        <p:spPr>
          <a:xfrm>
            <a:off x="545933" y="3428963"/>
            <a:ext cx="5478962" cy="1256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9C9CA"/>
              </a:buClr>
              <a:buFont typeface="Arial" panose="020B0604020202020204" pitchFamily="34" charset="0"/>
              <a:buNone/>
              <a:defRPr sz="1800" kern="1200" baseline="0">
                <a:solidFill>
                  <a:srgbClr val="69C9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 smtClean="0"/>
              <a:t>IoTSec</a:t>
            </a:r>
            <a:endParaRPr lang="nb-NO" dirty="0"/>
          </a:p>
          <a:p>
            <a:r>
              <a:rPr lang="nb-NO" dirty="0" err="1" smtClean="0"/>
              <a:t>Consortium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endParaRPr lang="nb-NO" dirty="0"/>
          </a:p>
          <a:p>
            <a:r>
              <a:rPr lang="nb-NO" dirty="0" smtClean="0"/>
              <a:t>11. </a:t>
            </a:r>
            <a:r>
              <a:rPr lang="nb-NO" dirty="0" err="1" smtClean="0"/>
              <a:t>October</a:t>
            </a:r>
            <a:r>
              <a:rPr lang="nb-NO" dirty="0" smtClean="0"/>
              <a:t> </a:t>
            </a:r>
            <a:r>
              <a:rPr lang="nb-NO" dirty="0"/>
              <a:t>2018</a:t>
            </a:r>
          </a:p>
        </p:txBody>
      </p:sp>
      <p:sp>
        <p:nvSpPr>
          <p:cNvPr id="7" name="Plassholder for tekst 1">
            <a:extLst>
              <a:ext uri="{FF2B5EF4-FFF2-40B4-BE49-F238E27FC236}">
                <a16:creationId xmlns:a16="http://schemas.microsoft.com/office/drawing/2014/main" xmlns="" id="{08F2403C-41B0-407F-954C-156BA1917553}"/>
              </a:ext>
            </a:extLst>
          </p:cNvPr>
          <p:cNvSpPr txBox="1">
            <a:spLocks/>
          </p:cNvSpPr>
          <p:nvPr/>
        </p:nvSpPr>
        <p:spPr>
          <a:xfrm>
            <a:off x="4621250" y="5080765"/>
            <a:ext cx="5478962" cy="371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9C9CA"/>
              </a:buClr>
              <a:buFont typeface="Arial" panose="020B0604020202020204" pitchFamily="34" charset="0"/>
              <a:buNone/>
              <a:defRPr sz="1800" kern="1200" baseline="0">
                <a:solidFill>
                  <a:srgbClr val="69C9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Øivind Berg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5A9A9BD9-1E5F-4EE2-8D79-189E377EA904}"/>
              </a:ext>
            </a:extLst>
          </p:cNvPr>
          <p:cNvSpPr txBox="1">
            <a:spLocks/>
          </p:cNvSpPr>
          <p:nvPr/>
        </p:nvSpPr>
        <p:spPr>
          <a:xfrm>
            <a:off x="4621249" y="5824360"/>
            <a:ext cx="5478961" cy="828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9C9CA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hlinkClick r:id="rId4"/>
              </a:rPr>
              <a:t>Oivind.berg@smartinnovationnorway.com</a:t>
            </a:r>
            <a:endParaRPr lang="nb-NO" dirty="0"/>
          </a:p>
          <a:p>
            <a:r>
              <a:rPr lang="nb-NO" dirty="0"/>
              <a:t>+47 995 21 </a:t>
            </a:r>
            <a:r>
              <a:rPr lang="nb-NO" dirty="0" smtClean="0"/>
              <a:t>679</a:t>
            </a:r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xmlns="" id="{A98BD0A3-88AB-4FBA-BFDF-FB06E1C54620}"/>
              </a:ext>
            </a:extLst>
          </p:cNvPr>
          <p:cNvSpPr txBox="1">
            <a:spLocks/>
          </p:cNvSpPr>
          <p:nvPr/>
        </p:nvSpPr>
        <p:spPr>
          <a:xfrm>
            <a:off x="4621250" y="5406903"/>
            <a:ext cx="5478961" cy="23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9C9CA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9C9C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Senior Researcher Energy </a:t>
            </a:r>
            <a:r>
              <a:rPr lang="nb-NO" dirty="0" err="1"/>
              <a:t>Economics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12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Security </a:t>
            </a:r>
            <a:r>
              <a:rPr lang="nb-NO" dirty="0" err="1" smtClean="0"/>
              <a:t>of</a:t>
            </a:r>
            <a:r>
              <a:rPr lang="nb-NO" dirty="0" smtClean="0"/>
              <a:t> design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663" y="744583"/>
            <a:ext cx="9353248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 shows acceptable risk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67" y="1223851"/>
            <a:ext cx="9405256" cy="55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#2: Company X’s AMS system is </a:t>
            </a:r>
            <a:r>
              <a:rPr lang="nb-NO" dirty="0" err="1"/>
              <a:t>adequately</a:t>
            </a:r>
            <a:r>
              <a:rPr lang="nb-NO" dirty="0"/>
              <a:t> </a:t>
            </a:r>
            <a:r>
              <a:rPr lang="nb-NO" dirty="0" smtClean="0"/>
              <a:t>SPD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Originally, the goal was a compliance case, i.e. an </a:t>
            </a:r>
            <a:r>
              <a:rPr lang="en-GB" dirty="0" err="1" smtClean="0"/>
              <a:t>argu</a:t>
            </a:r>
            <a:r>
              <a:rPr lang="en-GB" dirty="0" smtClean="0"/>
              <a:t>-mentation structure proving a specific guideline had been followed</a:t>
            </a:r>
          </a:p>
          <a:p>
            <a:endParaRPr lang="en-GB" dirty="0" smtClean="0"/>
          </a:p>
          <a:p>
            <a:r>
              <a:rPr lang="en-GB" dirty="0" smtClean="0"/>
              <a:t>Goal changed, because it wasn’t apparent that following the guideline would be adequate to «claim SPD»</a:t>
            </a:r>
          </a:p>
          <a:p>
            <a:endParaRPr lang="en-GB" dirty="0" smtClean="0"/>
          </a:p>
          <a:p>
            <a:r>
              <a:rPr lang="en-GB" dirty="0" smtClean="0"/>
              <a:t>Question: Can we use a trust case to evaluate whether following the guideline is adequate?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top level claim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664" y="653143"/>
            <a:ext cx="11103509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compliance case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4034"/>
            <a:ext cx="12174117" cy="51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the adequacy of the guideline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Strategy: Establish an argumentation for adequacy, and check whether following the guideline will provide all necessary evidence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Argumentation levels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Each of S, P and 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Each attribute in S,P and 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Each part of the system, for each attribute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This work is not finished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Claiming adequacy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3171" y="938889"/>
            <a:ext cx="8300629" cy="5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42" y="0"/>
            <a:ext cx="314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9139" y="23798"/>
            <a:ext cx="7811855" cy="67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Constructing explicit arguments is demanding</a:t>
            </a:r>
          </a:p>
          <a:p>
            <a:r>
              <a:rPr lang="en-GB" dirty="0" smtClean="0"/>
              <a:t>The number of nodes will easily reach “hundreds”</a:t>
            </a:r>
          </a:p>
          <a:p>
            <a:r>
              <a:rPr lang="en-GB" dirty="0" smtClean="0"/>
              <a:t>Explicit arguments support completeness, and identifies weaknesses</a:t>
            </a:r>
          </a:p>
          <a:p>
            <a:r>
              <a:rPr lang="en-GB" dirty="0" smtClean="0"/>
              <a:t>Structures should be </a:t>
            </a:r>
            <a:r>
              <a:rPr lang="en-GB" dirty="0" smtClean="0"/>
              <a:t>(relatively) easy to convert </a:t>
            </a:r>
            <a:r>
              <a:rPr lang="en-GB" dirty="0" smtClean="0"/>
              <a:t>to patterns, </a:t>
            </a:r>
            <a:r>
              <a:rPr lang="en-GB" dirty="0" smtClean="0"/>
              <a:t>for </a:t>
            </a:r>
            <a:r>
              <a:rPr lang="en-GB" dirty="0" smtClean="0"/>
              <a:t>reuse in SPD trust cases</a:t>
            </a:r>
            <a:endParaRPr lang="en-GB" dirty="0"/>
          </a:p>
          <a:p>
            <a:r>
              <a:rPr lang="en-GB" dirty="0" smtClean="0"/>
              <a:t>Basic system models are necessary for constructing trust cases</a:t>
            </a:r>
          </a:p>
          <a:p>
            <a:r>
              <a:rPr lang="en-GB" dirty="0" smtClean="0"/>
              <a:t>Need to be conscious about the use of compliance </a:t>
            </a:r>
            <a:r>
              <a:rPr lang="en-GB" dirty="0" smtClean="0"/>
              <a:t>cases</a:t>
            </a:r>
          </a:p>
          <a:p>
            <a:pPr lvl="1"/>
            <a:r>
              <a:rPr lang="en-GB" dirty="0" smtClean="0"/>
              <a:t>Is compliance adequate for </a:t>
            </a:r>
            <a:r>
              <a:rPr lang="en-GB" smtClean="0"/>
              <a:t>having trust?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1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 trust case is, and is not</a:t>
            </a:r>
          </a:p>
          <a:p>
            <a:r>
              <a:rPr lang="en-GB" dirty="0" smtClean="0"/>
              <a:t>Two trust cases under development</a:t>
            </a:r>
          </a:p>
          <a:p>
            <a:r>
              <a:rPr lang="en-GB" dirty="0" smtClean="0"/>
              <a:t>Structuring the argument</a:t>
            </a:r>
          </a:p>
          <a:p>
            <a:r>
              <a:rPr lang="en-GB" dirty="0" smtClean="0"/>
              <a:t>Implementation in NOR-STA</a:t>
            </a:r>
          </a:p>
        </p:txBody>
      </p:sp>
    </p:spTree>
    <p:extLst>
      <p:ext uri="{BB962C8B-B14F-4D97-AF65-F5344CB8AC3E}">
        <p14:creationId xmlns:p14="http://schemas.microsoft.com/office/powerpoint/2010/main" val="26002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 trust case is, and is 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trust case </a:t>
            </a:r>
            <a:r>
              <a:rPr lang="en-US" sz="2400" dirty="0" smtClean="0"/>
              <a:t>can be defined as: A </a:t>
            </a:r>
            <a:r>
              <a:rPr lang="en-US" sz="2400" dirty="0"/>
              <a:t>structured </a:t>
            </a:r>
            <a:r>
              <a:rPr lang="en-US" sz="2400" i="1" dirty="0"/>
              <a:t>argument</a:t>
            </a:r>
            <a:r>
              <a:rPr lang="en-US" sz="2400" dirty="0"/>
              <a:t>, supported by </a:t>
            </a:r>
            <a:r>
              <a:rPr lang="en-US" sz="2400" i="1" dirty="0"/>
              <a:t>evidence</a:t>
            </a:r>
            <a:r>
              <a:rPr lang="en-US" sz="2400" dirty="0"/>
              <a:t>, intended to </a:t>
            </a:r>
            <a:r>
              <a:rPr lang="en-US" sz="2400" i="1" dirty="0"/>
              <a:t>justify</a:t>
            </a:r>
            <a:r>
              <a:rPr lang="en-US" sz="2400" dirty="0"/>
              <a:t> that a system is acceptably </a:t>
            </a:r>
            <a:r>
              <a:rPr lang="en-US" sz="2400" dirty="0" smtClean="0"/>
              <a:t>trustworthy for </a:t>
            </a:r>
            <a:r>
              <a:rPr lang="en-US" sz="2400" dirty="0"/>
              <a:t>a specific application in a specific operating </a:t>
            </a:r>
            <a:r>
              <a:rPr lang="en-US" sz="2400" dirty="0" smtClean="0"/>
              <a:t>environment</a:t>
            </a:r>
          </a:p>
          <a:p>
            <a:pPr lvl="1"/>
            <a:r>
              <a:rPr lang="en-US" sz="2000" dirty="0" smtClean="0"/>
              <a:t>Modification o</a:t>
            </a:r>
            <a:r>
              <a:rPr lang="en-US" sz="2000" dirty="0"/>
              <a:t>f</a:t>
            </a:r>
            <a:r>
              <a:rPr lang="en-US" sz="2000" dirty="0" smtClean="0"/>
              <a:t> def. of safety case in </a:t>
            </a:r>
            <a:r>
              <a:rPr lang="en-US" sz="2000" dirty="0" err="1" smtClean="0"/>
              <a:t>def-stan</a:t>
            </a:r>
            <a:r>
              <a:rPr lang="en-US" sz="2000" dirty="0" smtClean="0"/>
              <a:t> 00-56</a:t>
            </a:r>
          </a:p>
          <a:p>
            <a:endParaRPr lang="en-US" sz="2400" dirty="0" smtClean="0"/>
          </a:p>
          <a:p>
            <a:r>
              <a:rPr lang="en-US" sz="2400" dirty="0" smtClean="0"/>
              <a:t>A trust case is NOT a formal proof that the system has certain characteristics</a:t>
            </a:r>
          </a:p>
          <a:p>
            <a:pPr lvl="1"/>
            <a:r>
              <a:rPr lang="en-US" sz="2000" dirty="0" smtClean="0"/>
              <a:t>There </a:t>
            </a:r>
            <a:r>
              <a:rPr lang="en-US" sz="2000" i="1" dirty="0" smtClean="0"/>
              <a:t>are</a:t>
            </a:r>
            <a:r>
              <a:rPr lang="en-US" sz="2000" dirty="0" smtClean="0"/>
              <a:t> methods for making trust cases “more formal”, and to assess confidence</a:t>
            </a:r>
          </a:p>
          <a:p>
            <a:r>
              <a:rPr lang="en-US" sz="2400" dirty="0" smtClean="0"/>
              <a:t>The main benefit of a trust case is that the argumentation becomes explicit and available for scrutiny and evaluation</a:t>
            </a:r>
          </a:p>
          <a:p>
            <a:pPr lvl="1"/>
            <a:r>
              <a:rPr lang="en-US" sz="2000" dirty="0" smtClean="0"/>
              <a:t>It should be convincing, not an absolute proof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95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Two trust cases under development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#1: Smart grid is </a:t>
            </a:r>
            <a:r>
              <a:rPr lang="nb-NO" dirty="0" err="1" smtClean="0"/>
              <a:t>adequately</a:t>
            </a:r>
            <a:r>
              <a:rPr lang="nb-NO" dirty="0" smtClean="0"/>
              <a:t> </a:t>
            </a:r>
            <a:r>
              <a:rPr lang="nb-NO" dirty="0" err="1" smtClean="0"/>
              <a:t>secure</a:t>
            </a:r>
            <a:r>
              <a:rPr lang="nb-NO" dirty="0" smtClean="0"/>
              <a:t>, private and </a:t>
            </a:r>
            <a:r>
              <a:rPr lang="nb-NO" dirty="0" err="1" smtClean="0"/>
              <a:t>dependable</a:t>
            </a:r>
            <a:endParaRPr lang="nb-NO" dirty="0" smtClean="0"/>
          </a:p>
          <a:p>
            <a:pPr lvl="1"/>
            <a:r>
              <a:rPr lang="nb-NO" dirty="0" smtClean="0"/>
              <a:t>A </a:t>
            </a:r>
            <a:r>
              <a:rPr lang="nb-NO" dirty="0" err="1" smtClean="0"/>
              <a:t>very</a:t>
            </a:r>
            <a:r>
              <a:rPr lang="nb-NO" dirty="0" smtClean="0"/>
              <a:t> general case</a:t>
            </a:r>
          </a:p>
          <a:p>
            <a:endParaRPr lang="nb-NO" dirty="0" smtClean="0"/>
          </a:p>
          <a:p>
            <a:r>
              <a:rPr lang="nb-NO" dirty="0" smtClean="0"/>
              <a:t>#2: Company X’s AMS system is </a:t>
            </a:r>
            <a:r>
              <a:rPr lang="nb-NO" dirty="0" err="1" smtClean="0"/>
              <a:t>adequately</a:t>
            </a:r>
            <a:r>
              <a:rPr lang="nb-NO" dirty="0" smtClean="0"/>
              <a:t> </a:t>
            </a:r>
            <a:r>
              <a:rPr lang="nb-NO" dirty="0" err="1" smtClean="0"/>
              <a:t>secure</a:t>
            </a:r>
            <a:r>
              <a:rPr lang="nb-NO" dirty="0" smtClean="0"/>
              <a:t>, private and </a:t>
            </a:r>
            <a:r>
              <a:rPr lang="nb-NO" dirty="0" err="1" smtClean="0"/>
              <a:t>dependable</a:t>
            </a:r>
            <a:endParaRPr lang="nb-NO" dirty="0" smtClean="0"/>
          </a:p>
          <a:p>
            <a:pPr lvl="1"/>
            <a:r>
              <a:rPr lang="nb-NO" dirty="0" err="1" smtClean="0"/>
              <a:t>Focus</a:t>
            </a:r>
            <a:r>
              <a:rPr lang="nb-NO" dirty="0" smtClean="0"/>
              <a:t> is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NVE guideline: «Veileder til sikkerhet i avanserte måle- og styringssystem»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#1: Smart grid is adequately SPD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A </a:t>
            </a:r>
            <a:r>
              <a:rPr lang="nb-NO" dirty="0" err="1" smtClean="0"/>
              <a:t>very</a:t>
            </a:r>
            <a:r>
              <a:rPr lang="nb-NO" dirty="0" smtClean="0"/>
              <a:t> simple system </a:t>
            </a:r>
            <a:r>
              <a:rPr lang="nb-NO" dirty="0" err="1" smtClean="0"/>
              <a:t>model</a:t>
            </a:r>
            <a:r>
              <a:rPr lang="nb-NO" dirty="0" smtClean="0"/>
              <a:t>: Smart grid = Power grid + </a:t>
            </a:r>
            <a:r>
              <a:rPr lang="nb-NO" dirty="0" err="1" smtClean="0"/>
              <a:t>IoT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The </a:t>
            </a:r>
            <a:r>
              <a:rPr lang="nb-NO" b="1" dirty="0" err="1" smtClean="0"/>
              <a:t>structure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trust case argument: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Argue</a:t>
            </a:r>
            <a:r>
              <a:rPr lang="nb-NO" dirty="0" smtClean="0"/>
              <a:t> over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subsystem</a:t>
            </a:r>
            <a:r>
              <a:rPr lang="nb-NO" dirty="0" smtClean="0"/>
              <a:t> and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interaction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subsystem</a:t>
            </a:r>
            <a:r>
              <a:rPr lang="nb-NO" dirty="0" smtClean="0"/>
              <a:t>, </a:t>
            </a:r>
            <a:r>
              <a:rPr lang="nb-NO" dirty="0" err="1" smtClean="0"/>
              <a:t>argue</a:t>
            </a:r>
            <a:r>
              <a:rPr lang="nb-NO" dirty="0" smtClean="0"/>
              <a:t> over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elements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subsystem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elements, </a:t>
            </a:r>
            <a:r>
              <a:rPr lang="nb-NO" dirty="0" err="1" smtClean="0"/>
              <a:t>argue</a:t>
            </a:r>
            <a:r>
              <a:rPr lang="nb-NO" dirty="0" smtClean="0"/>
              <a:t> over S, P and D </a:t>
            </a:r>
            <a:r>
              <a:rPr lang="nb-NO" dirty="0" err="1" smtClean="0"/>
              <a:t>separately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S, P and D, </a:t>
            </a:r>
            <a:r>
              <a:rPr lang="nb-NO" dirty="0" err="1" smtClean="0"/>
              <a:t>argue</a:t>
            </a:r>
            <a:r>
              <a:rPr lang="nb-NO" dirty="0" smtClean="0"/>
              <a:t> over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cycle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r>
              <a:rPr lang="nb-NO" dirty="0" smtClean="0"/>
              <a:t> </a:t>
            </a:r>
            <a:r>
              <a:rPr lang="nb-NO" dirty="0" err="1" smtClean="0"/>
              <a:t>separately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44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Top-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claim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9" y="1338946"/>
            <a:ext cx="11505546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Power grid </a:t>
            </a:r>
            <a:r>
              <a:rPr lang="nb-NO" dirty="0" err="1" smtClean="0"/>
              <a:t>level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71" y="1240972"/>
            <a:ext cx="10968529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PG elements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5" y="1469571"/>
            <a:ext cx="10498218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Security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basic</a:t>
            </a:r>
            <a:r>
              <a:rPr lang="nb-NO" dirty="0" smtClean="0"/>
              <a:t> PG </a:t>
            </a:r>
            <a:br>
              <a:rPr lang="nb-NO" dirty="0" smtClean="0"/>
            </a:br>
            <a:r>
              <a:rPr lang="nb-NO" dirty="0" smtClean="0"/>
              <a:t>elements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0867" y="143243"/>
            <a:ext cx="8554049" cy="65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-Theme">
  <a:themeElements>
    <a:clrScheme name="SIN">
      <a:dk1>
        <a:srgbClr val="262626"/>
      </a:dk1>
      <a:lt1>
        <a:sysClr val="window" lastClr="FFFFFF"/>
      </a:lt1>
      <a:dk2>
        <a:srgbClr val="595959"/>
      </a:dk2>
      <a:lt2>
        <a:srgbClr val="F2F2F2"/>
      </a:lt2>
      <a:accent1>
        <a:srgbClr val="69C9CA"/>
      </a:accent1>
      <a:accent2>
        <a:srgbClr val="CCAF14"/>
      </a:accent2>
      <a:accent3>
        <a:srgbClr val="FF7928"/>
      </a:accent3>
      <a:accent4>
        <a:srgbClr val="B24300"/>
      </a:accent4>
      <a:accent5>
        <a:srgbClr val="B29809"/>
      </a:accent5>
      <a:accent6>
        <a:srgbClr val="369896"/>
      </a:accent6>
      <a:hlink>
        <a:srgbClr val="85C0FB"/>
      </a:hlink>
      <a:folHlink>
        <a:srgbClr val="C490AA"/>
      </a:folHlink>
    </a:clrScheme>
    <a:fontScheme name="S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10506</TotalTime>
  <Words>515</Words>
  <Application>Microsoft Office PowerPoint</Application>
  <PresentationFormat>Widescreen</PresentationFormat>
  <Paragraphs>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SIN-Theme</vt:lpstr>
      <vt:lpstr>PowerPoint Presentation</vt:lpstr>
      <vt:lpstr>Topics</vt:lpstr>
      <vt:lpstr>What a trust case is, and is not</vt:lpstr>
      <vt:lpstr>Two trust cases under development</vt:lpstr>
      <vt:lpstr>#1: Smart grid is adequately SPD</vt:lpstr>
      <vt:lpstr>Top-level claim</vt:lpstr>
      <vt:lpstr>Power grid level</vt:lpstr>
      <vt:lpstr>Basic PG elements</vt:lpstr>
      <vt:lpstr>Security of basic PG  elements</vt:lpstr>
      <vt:lpstr>Security of design</vt:lpstr>
      <vt:lpstr>Risk assessment shows acceptable risk</vt:lpstr>
      <vt:lpstr>#2: Company X’s AMS system is adequately SPD</vt:lpstr>
      <vt:lpstr>The top level claim</vt:lpstr>
      <vt:lpstr>The compliance case</vt:lpstr>
      <vt:lpstr>Evaluating the adequacy of the guideline</vt:lpstr>
      <vt:lpstr>Claiming adequacy</vt:lpstr>
      <vt:lpstr>PowerPoint Presentation</vt:lpstr>
      <vt:lpstr>Security</vt:lpstr>
      <vt:lpstr>Observations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Ketil Thomsen</dc:creator>
  <cp:lastModifiedBy>Winther, Rune</cp:lastModifiedBy>
  <cp:revision>133</cp:revision>
  <dcterms:created xsi:type="dcterms:W3CDTF">2017-08-11T13:01:48Z</dcterms:created>
  <dcterms:modified xsi:type="dcterms:W3CDTF">2018-10-11T06:21:30Z</dcterms:modified>
</cp:coreProperties>
</file>