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79" r:id="rId2"/>
    <p:sldMasterId id="2147483807" r:id="rId3"/>
  </p:sldMasterIdLst>
  <p:notesMasterIdLst>
    <p:notesMasterId r:id="rId20"/>
  </p:notesMasterIdLst>
  <p:handoutMasterIdLst>
    <p:handoutMasterId r:id="rId21"/>
  </p:handoutMasterIdLst>
  <p:sldIdLst>
    <p:sldId id="303" r:id="rId4"/>
    <p:sldId id="302" r:id="rId5"/>
    <p:sldId id="304" r:id="rId6"/>
    <p:sldId id="306" r:id="rId7"/>
    <p:sldId id="272" r:id="rId8"/>
    <p:sldId id="273" r:id="rId9"/>
    <p:sldId id="277" r:id="rId10"/>
    <p:sldId id="301" r:id="rId11"/>
    <p:sldId id="307" r:id="rId12"/>
    <p:sldId id="308" r:id="rId13"/>
    <p:sldId id="300" r:id="rId14"/>
    <p:sldId id="299" r:id="rId15"/>
    <p:sldId id="286" r:id="rId16"/>
    <p:sldId id="269" r:id="rId17"/>
    <p:sldId id="279" r:id="rId18"/>
    <p:sldId id="293" r:id="rId19"/>
  </p:sldIdLst>
  <p:sldSz cx="9144000" cy="6858000" type="screen4x3"/>
  <p:notesSz cx="9996488" cy="68643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62363" y="0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172F6924-5F80-4792-871D-8424A5F29872}" type="datetimeFigureOut">
              <a:rPr lang="nb-NO" smtClean="0"/>
              <a:t>14.09.2017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9941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62363" y="6519941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F7FB52A7-2647-4208-832D-50502C03AA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3228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62363" y="0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pPr>
              <a:defRPr/>
            </a:pPr>
            <a:fld id="{F340BF99-5BEE-40FD-BF7B-882EFDC75FF8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9941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2363" y="6519941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pPr>
              <a:defRPr/>
            </a:pPr>
            <a:fld id="{11393AA1-A6E6-4A16-8D24-49009343515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9765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100356" name="Espace réservé du numéro de diapositive 3"/>
          <p:cNvSpPr txBox="1">
            <a:spLocks noGrp="1"/>
          </p:cNvSpPr>
          <p:nvPr/>
        </p:nvSpPr>
        <p:spPr bwMode="auto">
          <a:xfrm>
            <a:off x="5662074" y="6519318"/>
            <a:ext cx="4332245" cy="34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932" tIns="44466" rIns="88932" bIns="44466" anchor="b"/>
          <a:lstStyle/>
          <a:p>
            <a:pPr algn="r"/>
            <a:fld id="{D18008B8-94A0-4A45-B8EB-3672AA001526}" type="slidenum">
              <a:rPr lang="fr-FR" sz="1200">
                <a:cs typeface="Arial" charset="0"/>
              </a:rPr>
              <a:pPr algn="r"/>
              <a:t>4</a:t>
            </a:fld>
            <a:endParaRPr lang="fr-FR" sz="1200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82772" indent="-301066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204265" indent="-24085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85971" indent="-24085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167677" indent="-24085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649383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3131088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612794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4094500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146FD39-C093-4F15-B2CC-E206DF079BC5}" type="slidenum">
              <a:rPr lang="en-ZA" smtClean="0">
                <a:solidFill>
                  <a:srgbClr val="000000"/>
                </a:solidFill>
              </a:rPr>
              <a:pPr eaLnBrk="1" hangingPunct="1"/>
              <a:t>7</a:t>
            </a:fld>
            <a:endParaRPr lang="en-Z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1363" y="514350"/>
            <a:ext cx="3433762" cy="2574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100356" name="Espace réservé du numéro de diapositive 3"/>
          <p:cNvSpPr txBox="1">
            <a:spLocks noGrp="1"/>
          </p:cNvSpPr>
          <p:nvPr/>
        </p:nvSpPr>
        <p:spPr bwMode="auto">
          <a:xfrm>
            <a:off x="5662074" y="6519318"/>
            <a:ext cx="4332245" cy="34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924" tIns="44462" rIns="88924" bIns="44462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18008B8-94A0-4A45-B8EB-3672AA001526}" type="slidenum">
              <a:rPr lang="fr-FR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82772" indent="-301066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204265" indent="-24085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85971" indent="-24085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167677" indent="-24085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649383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3131088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612794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4094500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2155033F-5803-43F6-9EF2-2687E9D53571}" type="slidenum">
              <a:rPr lang="en-ZA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Z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D8C093-B167-4182-BCFD-B503A68A7C91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39037B-841D-4B47-8797-6EA66D8FF75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646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7165DD-B054-4D79-8167-89C6E9320BD4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1B452E-1C0F-4B89-8C02-428FF3269A7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01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45BFBA-61CF-46FB-8B0E-D639D16ED0E7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94D8D5-4940-42A1-B917-266E64A5366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8140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C588B0-873D-4F79-9499-B70786A4AD14}" type="datetime1">
              <a:rPr lang="en-US"/>
              <a:pPr>
                <a:defRPr/>
              </a:pPr>
              <a:t>9/14/2017</a:t>
            </a:fld>
            <a:endParaRPr lang="fr-FR"/>
          </a:p>
        </p:txBody>
      </p:sp>
      <p:sp>
        <p:nvSpPr>
          <p:cNvPr id="3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Tout droit réservés RascomStar-QAF      All rights reserved</a:t>
            </a:r>
          </a:p>
        </p:txBody>
      </p:sp>
      <p:sp>
        <p:nvSpPr>
          <p:cNvPr id="4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2A45D6-8432-4812-8BB9-D8E8EF93BC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15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CEAA02-1771-41CF-AB8A-1FD2BA825D23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C91F1C-CD33-4DEA-AD30-E3AFA1BE99A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0787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B41174-0439-434C-8365-D9C52CB73E9B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C68FC9-4B5B-4DD0-BF52-253BD4EF956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1255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8FA57E-DD27-4510-B91A-1DB3EF6B1813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122A85-37B5-4962-9B49-039383B49FB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509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243E51-F42C-48F6-B02D-964E2EE601DA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39B1ED-64DD-42A9-80BD-1FA479972F7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3764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535C0C-D626-4716-9C22-8A82729FD7B3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C2B9D7-8483-494A-AEAC-2EB30AF7CE9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204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5CD83D-209B-49B2-97CD-3C85AB953373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4A7EA8-B40E-40EE-9B23-F410C4E791A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0997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037867-0FE2-4CFF-8FD4-C158D748A81D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321F50-86A6-4BAA-8AFE-5A47B799027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609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4DAB70-4FC9-445F-9A0D-5B3E7A6C6E5E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F3EF03E-963A-43C1-8E06-F0D20F051EC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8420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5A5AFC-7A15-45F3-B97C-F49A335BF83C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D64B33C-39AC-4FCF-ABB7-5FA594D5FBD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472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59B7BD-D3A6-4C6E-8FEF-2B22E054E81D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11791D-2ED0-4400-BD80-A80F51FAB89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971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73DA9E-BBF2-480F-8D75-5E0B183842DD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2672A87-1AF2-48CC-A7D3-BD659E00E54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2471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11A61D-4FB6-4770-8670-5B503EF69BF3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5F0FC0-0CA4-4C82-AEA4-286829C2086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1959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C588B0-873D-4F79-9499-B70786A4AD14}" type="datetime1">
              <a:rPr lang="en-US"/>
              <a:pPr>
                <a:defRPr/>
              </a:pPr>
              <a:t>9/14/2017</a:t>
            </a:fld>
            <a:endParaRPr lang="fr-FR"/>
          </a:p>
        </p:txBody>
      </p:sp>
      <p:sp>
        <p:nvSpPr>
          <p:cNvPr id="3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Tout droit réservés RascomStar-QAF      All rights reserved</a:t>
            </a:r>
          </a:p>
        </p:txBody>
      </p:sp>
      <p:sp>
        <p:nvSpPr>
          <p:cNvPr id="4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DC117A-69F4-4EB5-9194-27EC187C783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225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45943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lwyn New Rg" pitchFamily="34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Alwyn New Rg" pitchFamily="34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Alwyn New Rg" pitchFamily="34" charset="0"/>
              </a:defRPr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37272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255588"/>
            <a:ext cx="365125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14E8DE4-36B1-4528-A429-0CFA0FEB70AB}" type="datetime1">
              <a:rPr lang="nb-NO"/>
              <a:pPr>
                <a:defRPr/>
              </a:pPr>
              <a:t>14.09.2017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ZA"/>
              <a:t>IPX Summary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96B20D6-02FB-4A33-A053-8398CFE4A18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4775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4A2930B-EC94-4FDC-AE8E-10000AD88893}" type="datetime1">
              <a:rPr lang="nb-NO"/>
              <a:pPr>
                <a:defRPr/>
              </a:pPr>
              <a:t>14.09.2017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ZA"/>
              <a:t>IPX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EAB3B7C-52AF-423A-A690-3D0C3E685EC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06951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EC160E9-B216-4F1E-95FB-9A584E91B32C}" type="datetime1">
              <a:rPr lang="nb-NO"/>
              <a:pPr>
                <a:defRPr/>
              </a:pPr>
              <a:t>14.09.2017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ZA"/>
              <a:t>IPX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96B5D67-EAB8-4C2C-B5F1-12D92DEE426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0135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9165713-BC52-40E6-BB1E-48BDBA3536D5}" type="datetime1">
              <a:rPr lang="nb-NO"/>
              <a:pPr>
                <a:defRPr/>
              </a:pPr>
              <a:t>14.09.2017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ZA"/>
              <a:t>IPX Summary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0DBE703-3023-4D42-AC73-3B471B75B00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851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A403F7-4808-4F5F-80B7-4148A1267035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DC7BAE-391A-4B79-B222-DFAA970D54F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2679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874168E-A068-49B2-9E02-67447FC0B93B}" type="datetime1">
              <a:rPr lang="nb-NO"/>
              <a:pPr>
                <a:defRPr/>
              </a:pPr>
              <a:t>14.09.2017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ZA"/>
              <a:t>IPX Summary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70A75B3-FFA5-4A27-B5ED-6C3AE0CF04F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921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154C767-6740-43F6-8904-7292E192E0D7}" type="datetime1">
              <a:rPr lang="nb-NO"/>
              <a:pPr>
                <a:defRPr/>
              </a:pPr>
              <a:t>14.09.2017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ZA"/>
              <a:t>IPX Summary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987DFB4-EAD3-4E2D-86D1-806E28656AF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7979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2CB60F-94B1-4AA4-8332-2263B361F34E}" type="datetime1">
              <a:rPr lang="nb-NO"/>
              <a:pPr>
                <a:defRPr/>
              </a:pPr>
              <a:t>14.09.2017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ZA"/>
              <a:t>IPX Summary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A9247F5-6BD5-4F16-B467-56DB1EB9A91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7433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CB4BB12-0DBE-42A1-8872-CBA23405E2FB}" type="datetime1">
              <a:rPr lang="nb-NO"/>
              <a:pPr>
                <a:defRPr/>
              </a:pPr>
              <a:t>14.09.2017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ZA"/>
              <a:t>IPX Summary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D5C3DD3-9CAB-4F61-A265-CAAA466200B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8334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1F59300-8982-4B3E-9ECA-9F0476D1D2EA}" type="datetime1">
              <a:rPr lang="nb-NO"/>
              <a:pPr>
                <a:defRPr/>
              </a:pPr>
              <a:t>14.09.2017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ZA"/>
              <a:t>IPX Summary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F0F0D96-0015-41C3-8F63-23EC0E0A448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0762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DC86EDF-14F5-4F64-B57F-FCC3CCA72298}" type="datetime1">
              <a:rPr lang="nb-NO"/>
              <a:pPr>
                <a:defRPr/>
              </a:pPr>
              <a:t>14.09.2017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ZA"/>
              <a:t>IPX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43BB757-23C8-4BE5-889D-46D494F92A5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0161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F69A996-317A-4A4A-9139-0FDEAFFDB7AF}" type="datetime1">
              <a:rPr lang="nb-NO"/>
              <a:pPr>
                <a:defRPr/>
              </a:pPr>
              <a:t>14.09.2017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ZA"/>
              <a:t>IPX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D6F7763-9327-4C2D-B863-FC53D7F560F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405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C17521-6615-4AB8-B65A-9028ED16F24C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FE1CEC-C727-4B44-8F53-E8142AFD9AF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934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9F48A2-BA66-464F-9D62-85012842EC00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BF1A5B-5664-47F0-960C-D1584CE1C56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413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9BD96F-5F5F-4035-90AF-BCDA80B11EC5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E92F26-90E8-4C65-85B9-B157C15540C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692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846C68-D78B-43B1-B782-9CAFC8FCA392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EC2A4-756A-4371-9C27-E3D61FE5C2B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5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567929-8F67-4BFD-9785-3D0B979D9A8F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460D96-D326-44B9-A143-20E1FEE646F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947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26E03B-1305-4B92-BD42-14ABF4ED2E96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6D9DEE-556F-4E40-8D8B-22E63E85008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045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8D3DC8D-BE56-4A22-841B-F1029D91F4D4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2660D6E-5106-44B6-B319-EEA0D1234D1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01F4087-DC41-418A-A65F-4D318BA5CDB4}" type="datetimeFigureOut">
              <a:rPr lang="en-ZA"/>
              <a:pPr>
                <a:defRPr/>
              </a:pPr>
              <a:t>2017/09/14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968D395-D0E8-47FB-BC1F-4735291AA81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9606A7-2933-4BEC-ABB2-4D2BEE79B4F1}" type="datetime1">
              <a:rPr lang="nb-NO"/>
              <a:pPr>
                <a:defRPr/>
              </a:pPr>
              <a:t>14.09.2017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ZA"/>
              <a:t>IPX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730367-7FCA-4E57-9615-C4A02415C16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168275" y="196850"/>
            <a:ext cx="32670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ZA" b="1">
                <a:solidFill>
                  <a:schemeClr val="bg1"/>
                </a:solidFill>
              </a:rPr>
              <a:t>PANU – Bandundu Province DRC</a:t>
            </a:r>
          </a:p>
          <a:p>
            <a:pPr eaLnBrk="1" hangingPunct="1"/>
            <a:r>
              <a:rPr lang="en-ZA" sz="1200">
                <a:solidFill>
                  <a:schemeClr val="bg1"/>
                </a:solidFill>
              </a:rPr>
              <a:t>IPX’s 100% Solar  0mni Directional 3 TRX- Tower</a:t>
            </a:r>
          </a:p>
          <a:p>
            <a:pPr eaLnBrk="1" hangingPunct="1"/>
            <a:r>
              <a:rPr lang="en-ZA" sz="1200">
                <a:solidFill>
                  <a:schemeClr val="bg1"/>
                </a:solidFill>
              </a:rPr>
              <a:t>Built : July 2014 (one year)</a:t>
            </a:r>
          </a:p>
          <a:p>
            <a:pPr eaLnBrk="1" hangingPunct="1"/>
            <a:r>
              <a:rPr lang="en-ZA" sz="1200">
                <a:solidFill>
                  <a:schemeClr val="bg1"/>
                </a:solidFill>
              </a:rPr>
              <a:t>Subscribers: 3200  </a:t>
            </a:r>
            <a:endParaRPr lang="en-ZA" b="1">
              <a:solidFill>
                <a:schemeClr val="bg1"/>
              </a:solidFill>
            </a:endParaRPr>
          </a:p>
        </p:txBody>
      </p:sp>
      <p:pic>
        <p:nvPicPr>
          <p:cNvPr id="46083" name="Picture 2" descr="C:\Users\Guy\Documents\2. IPX Group\2. IPX DRC\ORANGE DRC\Roll Out\Pics\Roll Out Load A\100_FUJI\PR\DSCF0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2"/>
          <p:cNvSpPr txBox="1">
            <a:spLocks noChangeArrowheads="1"/>
          </p:cNvSpPr>
          <p:nvPr/>
        </p:nvSpPr>
        <p:spPr bwMode="auto">
          <a:xfrm>
            <a:off x="1371600" y="5181600"/>
            <a:ext cx="748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ZA" sz="2400" b="1" dirty="0" err="1" smtClean="0">
                <a:solidFill>
                  <a:schemeClr val="bg1"/>
                </a:solidFill>
              </a:rPr>
              <a:t>Digi</a:t>
            </a:r>
            <a:r>
              <a:rPr lang="en-ZA" sz="2400" b="1" dirty="0" smtClean="0">
                <a:solidFill>
                  <a:schemeClr val="bg1"/>
                </a:solidFill>
              </a:rPr>
              <a:t> Inception Oslo September 2017 </a:t>
            </a:r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436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1905000"/>
            <a:ext cx="5715000" cy="428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03575" y="115888"/>
          <a:ext cx="5256213" cy="6584940"/>
        </p:xfrm>
        <a:graphic>
          <a:graphicData uri="http://schemas.openxmlformats.org/drawingml/2006/table">
            <a:tbl>
              <a:tblPr/>
              <a:tblGrid>
                <a:gridCol w="637117"/>
                <a:gridCol w="1480866"/>
                <a:gridCol w="1394769"/>
                <a:gridCol w="1743461"/>
              </a:tblGrid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Kasongo - Lunda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 by Truck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Tembo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 by Truck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Kahemba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 by Truck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Kamonia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HUB : Tshikapa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 by Truck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Tshibinda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 by Truck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Gabenge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(-)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Bolobo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HUB : NIOKI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Yumbi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Mbali-Iboma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(-)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Boat-Trucl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NtandeMbelo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(-)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Boat-Truck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Isaka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Bokoro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Mongombele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Oswhe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Kemba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(-)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Bokala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ZA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(check)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Bandundu Ville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Semendua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Semendane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Mabenga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Mbien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Pana-Otraco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(-)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Eolo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Panu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HUB: </a:t>
                      </a:r>
                      <a:r>
                        <a:rPr lang="en-ZA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Kikwit</a:t>
                      </a:r>
                      <a:endParaRPr lang="en-ZA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Malodi-Mukedi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 by Truck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Yuki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Mangai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Dibaya-Lubwe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Kambangi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Malembe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(2 rives)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Makanza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HUB: Lisala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Mobeka (-)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Lusengo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Binga***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Businga***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Boat-Truck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Karawa***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via Businga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Boat-Barge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Bwamanda ***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via Gemena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Boat-Truck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085" name="TextBox 6"/>
          <p:cNvSpPr txBox="1">
            <a:spLocks noChangeArrowheads="1"/>
          </p:cNvSpPr>
          <p:nvPr/>
        </p:nvSpPr>
        <p:spPr bwMode="auto">
          <a:xfrm>
            <a:off x="250825" y="115888"/>
            <a:ext cx="2389188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ZA" sz="2400" b="1"/>
              <a:t>30 Sites selection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125" y="774700"/>
            <a:ext cx="281463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b="1" dirty="0" err="1"/>
              <a:t>Load</a:t>
            </a:r>
            <a:r>
              <a:rPr lang="fr-FR" sz="1600" b="1" dirty="0"/>
              <a:t> A</a:t>
            </a:r>
            <a:r>
              <a:rPr lang="fr-FR" sz="1600" dirty="0"/>
              <a:t>: sites no </a:t>
            </a:r>
            <a:r>
              <a:rPr lang="fr-FR" sz="1600" dirty="0">
                <a:solidFill>
                  <a:srgbClr val="FF0000"/>
                </a:solidFill>
              </a:rPr>
              <a:t>6 – 11</a:t>
            </a:r>
            <a:r>
              <a:rPr lang="fr-FR" sz="1600" dirty="0"/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b="1" dirty="0" err="1"/>
              <a:t>Load</a:t>
            </a:r>
            <a:r>
              <a:rPr lang="fr-FR" sz="1600" b="1" dirty="0"/>
              <a:t> B</a:t>
            </a:r>
            <a:r>
              <a:rPr lang="fr-FR" sz="1600" dirty="0"/>
              <a:t>: sites  no </a:t>
            </a:r>
            <a:r>
              <a:rPr lang="fr-FR" sz="1600" dirty="0">
                <a:solidFill>
                  <a:srgbClr val="00B0F0"/>
                </a:solidFill>
              </a:rPr>
              <a:t>12 - 15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b="1" dirty="0" err="1"/>
              <a:t>Load</a:t>
            </a:r>
            <a:r>
              <a:rPr lang="fr-FR" sz="1600" b="1" dirty="0"/>
              <a:t> C </a:t>
            </a:r>
            <a:r>
              <a:rPr lang="fr-FR" sz="1600" dirty="0"/>
              <a:t>: sites no </a:t>
            </a:r>
            <a:r>
              <a:rPr lang="fr-FR" sz="1600" dirty="0">
                <a:solidFill>
                  <a:srgbClr val="00B050"/>
                </a:solidFill>
              </a:rPr>
              <a:t>16 to 29</a:t>
            </a:r>
          </a:p>
          <a:p>
            <a:pPr>
              <a:defRPr/>
            </a:pPr>
            <a:r>
              <a:rPr lang="fr-FR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4" descr="https://mail.google.com/mail/u/0/?ui=2&amp;ik=32e5340ee0&amp;view=fimg&amp;th=14dfdf557e65375b&amp;attid=0.1&amp;disp=emb&amp;attbid=ANGjdJ8bkNNkyBuXlbBQTRVYVqfW2KaKki6hj7xs5sB6npJXY4VYMXfS7b3azLAeAakECx8tRKkLea2Vg_vnqZlKyvGH-Ji67Ic7mxHn7V2EDzN6EjtZEr1hNYt9u_c&amp;sz=w2204-h172&amp;ats=1434484828372&amp;rm=14dfdf557e65375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7975" y="1557338"/>
          <a:ext cx="8378822" cy="2879725"/>
        </p:xfrm>
        <a:graphic>
          <a:graphicData uri="http://schemas.openxmlformats.org/drawingml/2006/table">
            <a:tbl>
              <a:tblPr/>
              <a:tblGrid>
                <a:gridCol w="1930202"/>
                <a:gridCol w="245588"/>
                <a:gridCol w="504056"/>
                <a:gridCol w="720081"/>
                <a:gridCol w="648072"/>
                <a:gridCol w="576064"/>
                <a:gridCol w="648072"/>
                <a:gridCol w="648072"/>
                <a:gridCol w="576064"/>
                <a:gridCol w="576064"/>
                <a:gridCol w="504056"/>
                <a:gridCol w="802431"/>
              </a:tblGrid>
              <a:tr h="650801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Manpower in HQ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9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Manpower in </a:t>
                      </a:r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HUBs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9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Manpower </a:t>
                      </a:r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Villages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33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MANPOWER IPX EXTENSO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79926" name="TextBox 8"/>
          <p:cNvSpPr txBox="1">
            <a:spLocks noChangeArrowheads="1"/>
          </p:cNvSpPr>
          <p:nvPr/>
        </p:nvSpPr>
        <p:spPr bwMode="auto">
          <a:xfrm>
            <a:off x="2555875" y="1484313"/>
            <a:ext cx="6048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ZA" b="1">
                <a:solidFill>
                  <a:srgbClr val="C00000"/>
                </a:solidFill>
              </a:rPr>
              <a:t>1  ----- 2 -------3 -------4 ------5 -------6 ------7 ------8 -----9-------10</a:t>
            </a:r>
          </a:p>
        </p:txBody>
      </p:sp>
      <p:sp>
        <p:nvSpPr>
          <p:cNvPr id="79927" name="TextBox 4"/>
          <p:cNvSpPr txBox="1">
            <a:spLocks noChangeArrowheads="1"/>
          </p:cNvSpPr>
          <p:nvPr/>
        </p:nvSpPr>
        <p:spPr bwMode="auto">
          <a:xfrm>
            <a:off x="136525" y="188913"/>
            <a:ext cx="4092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b-NO" sz="2800" b="1">
                <a:solidFill>
                  <a:srgbClr val="000000"/>
                </a:solidFill>
              </a:rPr>
              <a:t>IPX Manpower Headcount</a:t>
            </a:r>
          </a:p>
        </p:txBody>
      </p:sp>
      <p:sp>
        <p:nvSpPr>
          <p:cNvPr id="79928" name="TextBox 1"/>
          <p:cNvSpPr txBox="1">
            <a:spLocks noChangeArrowheads="1"/>
          </p:cNvSpPr>
          <p:nvPr/>
        </p:nvSpPr>
        <p:spPr bwMode="auto">
          <a:xfrm>
            <a:off x="1187450" y="1473200"/>
            <a:ext cx="65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ZA" b="1">
                <a:solidFill>
                  <a:srgbClr val="C00000"/>
                </a:solidFill>
              </a:rPr>
              <a:t>Year 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3393281" y="3429794"/>
            <a:ext cx="6858000" cy="1588"/>
          </a:xfrm>
          <a:prstGeom prst="line">
            <a:avLst/>
          </a:prstGeom>
          <a:ln w="76200">
            <a:solidFill>
              <a:srgbClr val="33CC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657600" y="39624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 6" descr="C:\Users\Houcem\Documents\Mes documents\Docs&amp;Travail\GTS\03_GTS_Suivi\02_Deployment\05_South_Africa\ILLU-GES_V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750300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Straight Connector 49"/>
          <p:cNvCxnSpPr/>
          <p:nvPr/>
        </p:nvCxnSpPr>
        <p:spPr>
          <a:xfrm rot="5400000">
            <a:off x="-3393281" y="3429794"/>
            <a:ext cx="6858000" cy="1588"/>
          </a:xfrm>
          <a:prstGeom prst="line">
            <a:avLst/>
          </a:prstGeom>
          <a:ln w="7620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152400" y="304800"/>
            <a:ext cx="8091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2800" b="1" dirty="0">
                <a:solidFill>
                  <a:srgbClr val="00B050"/>
                </a:solidFill>
                <a:latin typeface="Arial" charset="0"/>
                <a:cs typeface="+mn-cs"/>
              </a:rPr>
              <a:t>IPX </a:t>
            </a:r>
            <a:r>
              <a:rPr lang="en-ZA" sz="2800" b="1" dirty="0">
                <a:solidFill>
                  <a:prstClr val="black"/>
                </a:solidFill>
                <a:latin typeface="Arial" charset="0"/>
                <a:cs typeface="+mn-cs"/>
              </a:rPr>
              <a:t>B Model: </a:t>
            </a:r>
            <a:r>
              <a:rPr lang="en-ZA" sz="2800" b="1" i="1" dirty="0">
                <a:solidFill>
                  <a:prstClr val="white">
                    <a:lumMod val="65000"/>
                  </a:prstClr>
                </a:solidFill>
                <a:latin typeface="Arial" charset="0"/>
                <a:cs typeface="+mn-cs"/>
              </a:rPr>
              <a:t>an interconnected Sub-Network  </a:t>
            </a:r>
          </a:p>
        </p:txBody>
      </p:sp>
      <p:sp>
        <p:nvSpPr>
          <p:cNvPr id="6" name="AutoShape 2" descr="data:image/jpeg;base64,/9j/4AAQSkZJRgABAQAAAQABAAD/2wCEAAkGBwgHBhUIBxQUFRUXGR4XGRUYGB8ZIRscGhgdGRwbFiIcHigiHCAlICEeITUiJSk3Li4vHB8zOD8sNygtLisBCgoKDg0OGxAQGzQmICYyMDQ1NDQ4LjQyNDcyLjQ0LywsMCwvLywwLCwuNy41Lyw0LSwsLCwsLC8sNCwsLDQsLP/AABEIAOEA4QMBEQACEQEDEQH/xAAbAAEAAwEBAQEAAAAAAAAAAAAABAUGBwMCAf/EAD8QAAIBAwIDBAYGCAYDAAAAAAABAgMEEQUGEiExQVFhcRMigZGhsgcUNXOxwVJTYnKCwtHwFSQyNkJDIzPx/8QAGwEBAAMBAQEBAAAAAAAAAAAAAAQFBgMCAQf/xAA3EQEAAQMCAggFAwMEAwEAAAAAAQIDBAUREiExQVFhcYHB0RORobHwIjThM0NyIzJC8RVSghT/2gAMAwEAAhEDEQA/APcwT9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bpml3OpycbThyscnJR656Z69CTj4td/eKOpHyMq3YiJr3+W73q6Df06U6uItU1xScZJ4Tz3eR0qwL1MTVy5d7lTn2aqqaee9XRvEo1fTbq3sIXtVYhPlF569ez2HKvGuUW4uVdEu1GTbruVWqZ5x0ohHdwAAAt7LbOr3kOOnTcU+2bUfg+fwJ9rTci5G8U7R3/m6Bd1PGtTtNW893P+HtX2jrNGPEoKX7sl+eD3XpWRTG8Ru50avi1TtxbeMKSpTnSqOnVTi11TWGvNMr6qZpnaqNpWVNUVRvTO8PWztLi+r+gtIuUuuFjs8z3as13auGiN5eLt6i1TxVztCRe6NqNjQ9Pd03GOcZbXV+TOt3Cv2qeKunaPJxtZti7Vw26t580iw21qt/S9NShiL6OT4c+S6+3B1s6dfuxxRG0d7lf1PGs1cNVW893P8AhV16UqFaVGp1i3F+aeGQ66JoqmmemE2iqK6Yqjonms7LberXkOOlTaT7ZNR+D5/Al2tOyLkbxTtHfyQ72pY1qdpq593P+EqeztZjHKjB+Cmvzwdp0jIiOW0+bhGs4sz0zHkp72yurCr6K8hKD8e3yfR+wgXbFy1O1cbLCzft3qeK3O8FjZXN/W9DZxcpYzhY6ZSzz80LNiu9Vw0RvJev27NPFcnaHtfaPqFhSVW8puMW+FNtPm8vHJ+B0u4d61HFXTtDnZzLF6rht1bz5ptptTWLqn6RQUU+nG8P3dV7SRb0vIrjfbbxR7uq4tuduLfwRdS0PUdMjx3cGo/pJpr246e0438K9ZjeuOXa7Y+dYvztRVz7OtXERLSbCwu9Qq+isoOb7cdF5t8l7TtZx7l6drcbuN7It2aeK5Vstp7O1mMOJRg/BTWfjy+JNnSMiI35fNBjWMWZ23n5IFvoupXNadGjSk5QxxJ4WM5x1a64I1GFfrqmmKecdKVXm49FMVVVcp6PyHnqGl3um8P16DhxZxlp5xjPRvvR4v412zt8SNt3qxlWr+/w6t9vH1QzgkLiy2zq95D0kKfCn0c3w/Dr8Cfa03IuRvw7R3/m6Be1PGtTtNW893P+H1ebW1i1hxyp8S/Yal8OvuR9uaZkURvtv4PlrVMW5O3Ft48v4R9t1adDXaVWu1GKlzbeEvVfVvoc8CqKMimap2j+HTPpqrxq6aY3nb1Wm3r+2tbapCvKOJ1VGUW1zhKMot+SynnwJ2HfoopqiqeU1fSeXyQ86xcuV0zTHOKZmPGJiYjxl87hvbavpStracWqdXggspvghSjHi8m8vPieM29RVZ4KZ6Kto8Ijbf5vuDZuUXprrjnVTvPjNUzt4xHUzZULcAAbLYmi06sXqdys4eKafeusvfyXdh+BfaTiRMfGrjw92f1nNqp/0KJ8fb3X24Nx2+itU5Jzm1lRTxhd8n2e4sczPoxuUxvPYrMHTq8red9qY6/ZD0XeFvqN2rW4g6cpcovi4k33N4WGzhi6rRer4Ko2meh3y9Hrs0TXTVxRHTy2n1e279Fp6jYO4pr/AMsFlNf8kubi+/w8fNnTUcOm9bmqI/VH5s56Xm1WLsUTP6Z+nf79zK7F/wBwL9yX4FPpH7jyld6z+1nxh0G9s6N7CMLhZUZKWO9rpnwzz9hpblqm5ERV0b7srZvVWpmaemY2Vl1uzSLau6Lm5Ncm4xbS9vb7CJc1LHoq4ZqTbek5NdPFtt4qDalpa6hrlfUauHGM3KCffKUmnh9y/HwK7AtW7uRXenoieXn1rTUrtyzj27NPTMc/KI5ebQ7k1+GjW8XTSnOTaSzy5dW/euRZZubTj0xMc5lVYGBOTXMTO0QqND3jXvdRja3dOKU3hSjnk+zKeckLE1Wq7ciiunp7E7M0ei1am5RVPLtXW67Ond6FU41zhFzi+5xWeXmsr2k/PtRcx6t+qN/kr9NvVW8mnbrnafNkvo++3JfdS+eBS6N/Xnw9YXmufto/yj7S3OpStKNv9avccNN8ab7Gk0mu98+Xjg0F6bdNPHX0U82bx4uVVfDt9NXJnaW+rOVxw1Kc4xz/AKsp48Wl+TK2nWbU1bTTO3atqtCuxTvFUTPZ/LU1adK5oOlUSlGSw12NMtqqYrp2nolSU1VUVRVHKYcirWc4am7GnzkqjprxfFwoxdVmfjTajt2+uzeUXomzF2ejbf6buq6Vp9DSrFW1Doubl3vtkzX49iixbiin872JycivIuTXV/13M5eb6oUrlwtaTnFPHE5cOfFLD5eZWXdZopq2pp3jtW1rQq6qN66tp7Nt/WGg0i/tNVt/r1r1fqyz1XDl8MvLOfaWWPet36fiUfncq8qxcx6vhV+MdnPrj5fRmfpI/wCj+P8AkKjXP7fn6LjQP7nl6vjYuiU6sf8AFLpZw8U0+mV1l7+S8n4DScOJj41ceHu9aznVU/6FE+Pt7rncG6LfR631eMXUnjLWcJJ9MvD5+GCdmajRjzw7byr8LS68mnjmdqTb+6LfWK31ecXTnjKWeJNLrh4XPwwMPUaMieHbaTO0uvGp44nelUb80anCH+KWyxzxUS7c9JeeeT78ohaviRt8anz907RcyZn4Fc+HsxZQNEAAAADqu1oRp7eoqP6Ofe238WbLBiIx6IjsYjUqpnKr37WD3fOU9x1eLscUvJQRnNTmZyavL7NPpdMRiUbd/wB5U8ZypyVSHJrmn4rmiFTMxMTCfNMVRtPW7Qua5m7fnjnWy4Knufgj0SmvcZnTKYpy5iO9rdWnfD3nubDddzO02/VqUuTwo5/ekov4Mus+5NvHqqj83UGm24uZVFM9HT8o3crMc2yfo+kXOsXPobZLlzlJ9Irx/oSsXFuZFXDR5yjZWXbxqOKvyjtay32HaRj/AJirNv8AZSj+KZdU6Lb2/VVP581FXr1yZ/RRHnvPsn6fpegaTdxdKUXVbxHinxSy+Xqr88EizjYtiuOH/d480a/lZmRRO8Tw9e0bR5z/ACstd+xK/wB1P5GScr+hX4T9kPC/cW/8o+7E/R99uS+6l88Ch0b+vPh6w0Wufto/yj7S0W+5OO32l2zin78/kWmrTtjT4wqtGjfKjwlzcyjXOu6K3LR6Lf6uHyo22LO9miZ7I+zB5cbX6/8AKfuwtsovfmJfr5fi2viZ+3Ef+R/+paa5MxpvL/1j0bfcEpR0Ou4dfRy+Vl/lzMWK9uyfszeDETk29+2Pu5KYpum0+jiUuKvDs9R+31v79hf6JM/rjw9We1+I2tz18/R+/SR/0fx/yHzXP7fn6Pmgf3PL1aPbcI09AoKP6uL9rWX8WW2HERYoiOyFRn1TOTc37Z+iPe7d0i8upXFym5SfN8bXZjvOV3Bx7lc1VxznvdrWo5NqiKKJ5R3Q/LPbuj2V1G5t01KLynxt9mO1i1g49uqK6Y5x3l3Ucq7RNFc8p7oe+4/R1dBrRbX/AK5Pr2pZXxR0zNqrFcd0ueBxU5Nue+Pq5SYxtwAAAAdJ2NexudEVDPrU24teDbcX5Y5exmr0q9FdiKeuPyGQ1izNGRNXVVz9/wA71NvXQrqd/wD4haRc4yS4lFZaaWM4XPDWPcyDqmFXVc+LRG+/SsNIzrcW/g3J2mOjdU6Ft+81C+iqtOUaaacpSTSwuqWerfQhYmBcu3I4qdo6907M1C1Ztzw1RNXVs6Nqd5DT7Cd1U6RWfN9i9rwjUX7sWrc1z1Mlj2ZvXabcdbAbFbe4U3+jIzmkzvk790tTrP7WfGGs3t/tup5w+eJcap+2q8vuo9I/d0+f2lzIyTYug/R5GC0ecl1dR59kY4/vxNNo0R8CfH0hlddmfj0x3esoP0h1buNWFNcSpOPPHRyz0l7MYz4nDWarsTTEf7fVJ0Ki1MVT/wA9/p3KjZ2n1rvWYVoJ8EHxSl2cui8845eZC0yxXXfirblCfquRTbx6qZnnPKIdA137Er/dT+Rmjyv6FfhP2ZbC/cW/8o+7E/R99uS+6l88Ch0b+vPh6w0Wufto/wAo+0tDv37B/jj+ZZ6t+3nxhVaL+58pc4Mq1zruifYtD7qHyI2uJ/Qo8I+zB5n7i5/lP3c41G4dnuidzH/hWcsd+J5x7ehmL1z4eZNfZV6tdYtxcw6aJ66dvo6dCVC+tOKOJQnH3po1kTTco36YljZiu1XtPKYn7MFd7J1GncONo4Shnk28PH7XLr5GduaPdir9ExMNPa1uxNG9cTE/nQ1m29Gjotl6JtSnJ5k18EvBfmy5wsSMa3w77zPSos/NnKucW20R0fneofpI/wCj+P8AkKzXP7fn6LTQP7nl6rfZV7G70ONPPrU/Ua+X4Y9zJ+mXouY8R1xy9vogatYm3kzPVVz9/qzW8NCu4arK8t4SnCfP1VnDxhp45+OfEq9Sw7vxZuURvE9i40rPtzZi3XVtMdqv0fbd7qVyoThKEP8AlOUccv2c9WRcbT7t6vaYmI7UrK1K1YomYqiZ6oj1WO4NsWej6e7n0knLKUYtLm3/AEWWSszTrWPamvinfqRMHVLuTd4OGNuvpZcpl0AAAACZpWpXOlXauLV8+jT6SXcyRjZNdivioR8nGt5FHBX/ANNxZb202tD/ADSnTfby4l7HHn8DQWtXsVR+rlP52M5d0S/TP6Nqo+X393rX3lo9OGacpzfcoNfNhHuvVcamN4nfy93OjRsqqecRHn7bsduDcFxrM1GS4Ka5qCeeffJ9r/Ao83PryJ26Kez3X+Dp9GLG/TVPX7PPbeo0dK1RXVwpNKLWI4b5+bR5wcimxd46ujbqe9Qxqsiz8Ojp3jpXm4t02OqaTK0t41FJuOHJJLlJPsk+4n5mp2r1maKYnefDt8VbgaVesX4uVTG0b9G/Z4MeUa/XO2tenotd8S4qcv8AVHt5dsfH8Sfg5041U786ZV+oYEZVMbTtVHR7S2Ud4aLOGZTkvBwl+SaL2NUxpj/d9JZ+dHy4nlT9YVmpb4pRahpsG1lZlLlyzzUV4rtfQiXtYpidrUefsmY+h1TzvT5R6y9L3eWl3VnO3cay44uOeGPasfpnq5q1iuiaNp5xt1e7xa0bIt3Ka96eUxPTPV5M3tbVKGj6i7m6UmnBx9VJvLlF9rXcVen5VGPcmqqJ6NuS41LFrybUUUTG++/Pwlabm3NZatpn1W2jUT4k/WSS5eUmS87UrV+1wUxO/ft7oOn6Zdx73HXMbbdW/syZSr1utO3lp1rp9O3qQq5hCMXhRxlRSePWNDY1azRbpomJ5REdXZ4s1f0a/cu1VxMbTMz19c+DIajWV9qk61BP15txT6+s+S5dpS36/i3pqp65X1ij4Vmmmrqjn5L3RK+4tHj6OFCpOn14JRfLv4X2fgWWLXmY8cPBMx2eyszLeDkzxTciKu2Jj6pc9+ydP/x0FnxnlfLzO063y5Uc/H+HCNAjfnc5eH8pmzL+81S8r3l488oRWOSX+p4j/fad9Mv3L9Vddfd6uGrWLWPbt27ffPf1dKJ9JElxUI/vv5CPrf8Aw8/R30COVyfD1ZjSNUudJu/rFq/BxfSS7n/UqsbKrx6+KlcZWLbyKOCv/puLPeumVof5njpvtTXEvY4/0RoLWr2Ko/Vyn87Gcu6LkUz+jaqPl931c7z0mlDNFzm+5Ra9/Fg+16tj0xynf873m3ouTVP6to8/bdidb1i41m69NX5JcowXSK/NvtZQZeXXk18VXR1Q0eHh0Y1HDT09c9quIiWAAAAAAAAAAAAAAAAAAAAAAfsZOMuKPJrmmfYmYneHyYiY2l1HQNwWurUEm1Grj1oPlz7496NfiZtu/THP9XYxmbp9zHqnlvT1T796PebP0q6uHWxOGXlqLwvc08ew53dLx7lXFtMeDpa1jJt08PKfFOi9M29YcGY04LnzfOT/ABkyRHwMS3t0R+fNGn/9Gbd32mqft6RDnO4NVlrGou4xiKXDFPsiu/xfX/4ZbNypyLnF1dTW4OJGNaijr6Z8VaREwAAAAAAAAAAAAAAAAAAAAAAAAAAAAAkRvryMeGNWol3ccv6naMi7HLin5y5TYtTO80x8oeEpSnLim233vmcpmZneXSIiI2h+Hx9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ZA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7" name="AutoShape 4" descr="data:image/jpeg;base64,/9j/4AAQSkZJRgABAQAAAQABAAD/2wCEAAkGBwgHBhUIBxQUFRUXGR4XGRUYGB8ZIRscGhgdGRwbFiIcHigiHCAlICEeITUiJSk3Li4vHB8zOD8sNygtLisBCgoKDg0OGxAQGzQmICYyMDQ1NDQ4LjQyNDcyLjQ0LywsMCwvLywwLCwuNy41Lyw0LSwsLCwsLC8sNCwsLDQsLP/AABEIAOEA4QMBEQACEQEDEQH/xAAbAAEAAwEBAQEAAAAAAAAAAAAABAUGBwMCAf/EAD8QAAIBAwIDBAYGCAYDAAAAAAABAgMEEQUGEiExQVFhcRMigZGhsgcUNXOxwVJTYnKCwtHwFSQyNkJDIzPx/8QAGwEBAAMBAQEBAAAAAAAAAAAAAAQFBgMCAQf/xAA3EQEAAQMCAggFAwMEAwEAAAAAAQIDBAUREiExQVFhcYHB0RORobHwIjThM0NyIzJC8RVSghT/2gAMAwEAAhEDEQA/APcwT9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bpml3OpycbThyscnJR656Z69CTj4td/eKOpHyMq3YiJr3+W73q6Df06U6uItU1xScZJ4Tz3eR0qwL1MTVy5d7lTn2aqqaee9XRvEo1fTbq3sIXtVYhPlF569ez2HKvGuUW4uVdEu1GTbruVWqZ5x0ohHdwAAAt7LbOr3kOOnTcU+2bUfg+fwJ9rTci5G8U7R3/m6Bd1PGtTtNW893P+HtX2jrNGPEoKX7sl+eD3XpWRTG8Ru50avi1TtxbeMKSpTnSqOnVTi11TWGvNMr6qZpnaqNpWVNUVRvTO8PWztLi+r+gtIuUuuFjs8z3as13auGiN5eLt6i1TxVztCRe6NqNjQ9Pd03GOcZbXV+TOt3Cv2qeKunaPJxtZti7Vw26t580iw21qt/S9NShiL6OT4c+S6+3B1s6dfuxxRG0d7lf1PGs1cNVW893P8AhV16UqFaVGp1i3F+aeGQ66JoqmmemE2iqK6Yqjonms7LberXkOOlTaT7ZNR+D5/Al2tOyLkbxTtHfyQ72pY1qdpq593P+EqeztZjHKjB+Cmvzwdp0jIiOW0+bhGs4sz0zHkp72yurCr6K8hKD8e3yfR+wgXbFy1O1cbLCzft3qeK3O8FjZXN/W9DZxcpYzhY6ZSzz80LNiu9Vw0RvJev27NPFcnaHtfaPqFhSVW8puMW+FNtPm8vHJ+B0u4d61HFXTtDnZzLF6rht1bz5ptptTWLqn6RQUU+nG8P3dV7SRb0vIrjfbbxR7uq4tuduLfwRdS0PUdMjx3cGo/pJpr246e0438K9ZjeuOXa7Y+dYvztRVz7OtXERLSbCwu9Qq+isoOb7cdF5t8l7TtZx7l6drcbuN7It2aeK5Vstp7O1mMOJRg/BTWfjy+JNnSMiI35fNBjWMWZ23n5IFvoupXNadGjSk5QxxJ4WM5x1a64I1GFfrqmmKecdKVXm49FMVVVcp6PyHnqGl3um8P16DhxZxlp5xjPRvvR4v412zt8SNt3qxlWr+/w6t9vH1QzgkLiy2zq95D0kKfCn0c3w/Dr8Cfa03IuRvw7R3/m6Be1PGtTtNW893P+H1ebW1i1hxyp8S/Yal8OvuR9uaZkURvtv4PlrVMW5O3Ft48v4R9t1adDXaVWu1GKlzbeEvVfVvoc8CqKMimap2j+HTPpqrxq6aY3nb1Wm3r+2tbapCvKOJ1VGUW1zhKMot+SynnwJ2HfoopqiqeU1fSeXyQ86xcuV0zTHOKZmPGJiYjxl87hvbavpStracWqdXggspvghSjHi8m8vPieM29RVZ4KZ6Kto8Ijbf5vuDZuUXprrjnVTvPjNUzt4xHUzZULcAAbLYmi06sXqdys4eKafeusvfyXdh+BfaTiRMfGrjw92f1nNqp/0KJ8fb3X24Nx2+itU5Jzm1lRTxhd8n2e4sczPoxuUxvPYrMHTq8red9qY6/ZD0XeFvqN2rW4g6cpcovi4k33N4WGzhi6rRer4Ko2meh3y9Hrs0TXTVxRHTy2n1e279Fp6jYO4pr/AMsFlNf8kubi+/w8fNnTUcOm9bmqI/VH5s56Xm1WLsUTP6Z+nf79zK7F/wBwL9yX4FPpH7jyld6z+1nxh0G9s6N7CMLhZUZKWO9rpnwzz9hpblqm5ERV0b7srZvVWpmaemY2Vl1uzSLau6Lm5Ncm4xbS9vb7CJc1LHoq4ZqTbek5NdPFtt4qDalpa6hrlfUauHGM3KCffKUmnh9y/HwK7AtW7uRXenoieXn1rTUrtyzj27NPTMc/KI5ebQ7k1+GjW8XTSnOTaSzy5dW/euRZZubTj0xMc5lVYGBOTXMTO0QqND3jXvdRja3dOKU3hSjnk+zKeckLE1Wq7ciiunp7E7M0ei1am5RVPLtXW67Ond6FU41zhFzi+5xWeXmsr2k/PtRcx6t+qN/kr9NvVW8mnbrnafNkvo++3JfdS+eBS6N/Xnw9YXmufto/yj7S3OpStKNv9avccNN8ab7Gk0mu98+Xjg0F6bdNPHX0U82bx4uVVfDt9NXJnaW+rOVxw1Kc4xz/AKsp48Wl+TK2nWbU1bTTO3atqtCuxTvFUTPZ/LU1adK5oOlUSlGSw12NMtqqYrp2nolSU1VUVRVHKYcirWc4am7GnzkqjprxfFwoxdVmfjTajt2+uzeUXomzF2ejbf6buq6Vp9DSrFW1Doubl3vtkzX49iixbiin872JycivIuTXV/13M5eb6oUrlwtaTnFPHE5cOfFLD5eZWXdZopq2pp3jtW1rQq6qN66tp7Nt/WGg0i/tNVt/r1r1fqyz1XDl8MvLOfaWWPet36fiUfncq8qxcx6vhV+MdnPrj5fRmfpI/wCj+P8AkKjXP7fn6LjQP7nl6vjYuiU6sf8AFLpZw8U0+mV1l7+S8n4DScOJj41ceHu9aznVU/6FE+Pt7rncG6LfR631eMXUnjLWcJJ9MvD5+GCdmajRjzw7byr8LS68mnjmdqTb+6LfWK31ecXTnjKWeJNLrh4XPwwMPUaMieHbaTO0uvGp44nelUb80anCH+KWyxzxUS7c9JeeeT78ohaviRt8anz907RcyZn4Fc+HsxZQNEAAAADqu1oRp7eoqP6Ofe238WbLBiIx6IjsYjUqpnKr37WD3fOU9x1eLscUvJQRnNTmZyavL7NPpdMRiUbd/wB5U8ZypyVSHJrmn4rmiFTMxMTCfNMVRtPW7Qua5m7fnjnWy4Knufgj0SmvcZnTKYpy5iO9rdWnfD3nubDddzO02/VqUuTwo5/ekov4Mus+5NvHqqj83UGm24uZVFM9HT8o3crMc2yfo+kXOsXPobZLlzlJ9Irx/oSsXFuZFXDR5yjZWXbxqOKvyjtay32HaRj/AJirNv8AZSj+KZdU6Lb2/VVP581FXr1yZ/RRHnvPsn6fpegaTdxdKUXVbxHinxSy+Xqr88EizjYtiuOH/d480a/lZmRRO8Tw9e0bR5z/ACstd+xK/wB1P5GScr+hX4T9kPC/cW/8o+7E/R99uS+6l88Ch0b+vPh6w0Wufto/yj7S0W+5OO32l2zin78/kWmrTtjT4wqtGjfKjwlzcyjXOu6K3LR6Lf6uHyo22LO9miZ7I+zB5cbX6/8AKfuwtsovfmJfr5fi2viZ+3Ef+R/+paa5MxpvL/1j0bfcEpR0Ou4dfRy+Vl/lzMWK9uyfszeDETk29+2Pu5KYpum0+jiUuKvDs9R+31v79hf6JM/rjw9We1+I2tz18/R+/SR/0fx/yHzXP7fn6Pmgf3PL1aPbcI09AoKP6uL9rWX8WW2HERYoiOyFRn1TOTc37Z+iPe7d0i8upXFym5SfN8bXZjvOV3Bx7lc1VxznvdrWo5NqiKKJ5R3Q/LPbuj2V1G5t01KLynxt9mO1i1g49uqK6Y5x3l3Ucq7RNFc8p7oe+4/R1dBrRbX/AK5Pr2pZXxR0zNqrFcd0ueBxU5Nue+Pq5SYxtwAAAAdJ2NexudEVDPrU24teDbcX5Y5exmr0q9FdiKeuPyGQ1izNGRNXVVz9/wA71NvXQrqd/wD4haRc4yS4lFZaaWM4XPDWPcyDqmFXVc+LRG+/SsNIzrcW/g3J2mOjdU6Ft+81C+iqtOUaaacpSTSwuqWerfQhYmBcu3I4qdo6907M1C1Ztzw1RNXVs6Nqd5DT7Cd1U6RWfN9i9rwjUX7sWrc1z1Mlj2ZvXabcdbAbFbe4U3+jIzmkzvk790tTrP7WfGGs3t/tup5w+eJcap+2q8vuo9I/d0+f2lzIyTYug/R5GC0ecl1dR59kY4/vxNNo0R8CfH0hlddmfj0x3esoP0h1buNWFNcSpOPPHRyz0l7MYz4nDWarsTTEf7fVJ0Ki1MVT/wA9/p3KjZ2n1rvWYVoJ8EHxSl2cui8845eZC0yxXXfirblCfquRTbx6qZnnPKIdA137Er/dT+Rmjyv6FfhP2ZbC/cW/8o+7E/R99uS+6l88Ch0b+vPh6w0Wufto/wAo+0tDv37B/jj+ZZ6t+3nxhVaL+58pc4Mq1zruifYtD7qHyI2uJ/Qo8I+zB5n7i5/lP3c41G4dnuidzH/hWcsd+J5x7ehmL1z4eZNfZV6tdYtxcw6aJ66dvo6dCVC+tOKOJQnH3po1kTTco36YljZiu1XtPKYn7MFd7J1GncONo4Shnk28PH7XLr5GduaPdir9ExMNPa1uxNG9cTE/nQ1m29Gjotl6JtSnJ5k18EvBfmy5wsSMa3w77zPSos/NnKucW20R0fneofpI/wCj+P8AkKzXP7fn6LTQP7nl6rfZV7G70ONPPrU/Ua+X4Y9zJ+mXouY8R1xy9vogatYm3kzPVVz9/qzW8NCu4arK8t4SnCfP1VnDxhp45+OfEq9Sw7vxZuURvE9i40rPtzZi3XVtMdqv0fbd7qVyoThKEP8AlOUccv2c9WRcbT7t6vaYmI7UrK1K1YomYqiZ6oj1WO4NsWej6e7n0knLKUYtLm3/AEWWSszTrWPamvinfqRMHVLuTd4OGNuvpZcpl0AAAACZpWpXOlXauLV8+jT6SXcyRjZNdivioR8nGt5FHBX/ANNxZb202tD/ADSnTfby4l7HHn8DQWtXsVR+rlP52M5d0S/TP6Nqo+X393rX3lo9OGacpzfcoNfNhHuvVcamN4nfy93OjRsqqecRHn7bsduDcFxrM1GS4Ka5qCeeffJ9r/Ao83PryJ26Kez3X+Dp9GLG/TVPX7PPbeo0dK1RXVwpNKLWI4b5+bR5wcimxd46ujbqe9Qxqsiz8Ojp3jpXm4t02OqaTK0t41FJuOHJJLlJPsk+4n5mp2r1maKYnefDt8VbgaVesX4uVTG0b9G/Z4MeUa/XO2tenotd8S4qcv8AVHt5dsfH8Sfg5041U786ZV+oYEZVMbTtVHR7S2Ud4aLOGZTkvBwl+SaL2NUxpj/d9JZ+dHy4nlT9YVmpb4pRahpsG1lZlLlyzzUV4rtfQiXtYpidrUefsmY+h1TzvT5R6y9L3eWl3VnO3cay44uOeGPasfpnq5q1iuiaNp5xt1e7xa0bIt3Ka96eUxPTPV5M3tbVKGj6i7m6UmnBx9VJvLlF9rXcVen5VGPcmqqJ6NuS41LFrybUUUTG++/Pwlabm3NZatpn1W2jUT4k/WSS5eUmS87UrV+1wUxO/ft7oOn6Zdx73HXMbbdW/syZSr1utO3lp1rp9O3qQq5hCMXhRxlRSePWNDY1azRbpomJ5REdXZ4s1f0a/cu1VxMbTMz19c+DIajWV9qk61BP15txT6+s+S5dpS36/i3pqp65X1ij4Vmmmrqjn5L3RK+4tHj6OFCpOn14JRfLv4X2fgWWLXmY8cPBMx2eyszLeDkzxTciKu2Jj6pc9+ydP/x0FnxnlfLzO063y5Uc/H+HCNAjfnc5eH8pmzL+81S8r3l488oRWOSX+p4j/fad9Mv3L9Vddfd6uGrWLWPbt27ffPf1dKJ9JElxUI/vv5CPrf8Aw8/R30COVyfD1ZjSNUudJu/rFq/BxfSS7n/UqsbKrx6+KlcZWLbyKOCv/puLPeumVof5njpvtTXEvY4/0RoLWr2Ko/Vyn87Gcu6LkUz+jaqPl931c7z0mlDNFzm+5Ra9/Fg+16tj0xynf873m3ouTVP6to8/bdidb1i41m69NX5JcowXSK/NvtZQZeXXk18VXR1Q0eHh0Y1HDT09c9quIiWAAAAAAAAAAAAAAAAAAAAAAfsZOMuKPJrmmfYmYneHyYiY2l1HQNwWurUEm1Grj1oPlz7496NfiZtu/THP9XYxmbp9zHqnlvT1T796PebP0q6uHWxOGXlqLwvc08ew53dLx7lXFtMeDpa1jJt08PKfFOi9M29YcGY04LnzfOT/ABkyRHwMS3t0R+fNGn/9Gbd32mqft6RDnO4NVlrGou4xiKXDFPsiu/xfX/4ZbNypyLnF1dTW4OJGNaijr6Z8VaREwAAAAAAAAAAAAAAAAAAAAAAAAAAAAAkRvryMeGNWol3ccv6naMi7HLin5y5TYtTO80x8oeEpSnLim233vmcpmZneXSIiI2h+Hx9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ZA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5275263"/>
            <a:ext cx="47307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105275" y="1341438"/>
            <a:ext cx="73025" cy="3600450"/>
          </a:xfrm>
          <a:prstGeom prst="line">
            <a:avLst/>
          </a:prstGeom>
          <a:ln w="285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7850" y="5157788"/>
            <a:ext cx="3498850" cy="0"/>
          </a:xfrm>
          <a:prstGeom prst="straightConnector1">
            <a:avLst/>
          </a:prstGeom>
          <a:ln w="38100">
            <a:solidFill>
              <a:srgbClr val="FF66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86250" y="5157788"/>
            <a:ext cx="4075113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8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5214938"/>
            <a:ext cx="3270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4" name="Content Placeholder 3"/>
          <p:cNvSpPr txBox="1">
            <a:spLocks/>
          </p:cNvSpPr>
          <p:nvPr/>
        </p:nvSpPr>
        <p:spPr bwMode="auto">
          <a:xfrm>
            <a:off x="347663" y="5732463"/>
            <a:ext cx="83280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rgbClr val="E46C0A"/>
              </a:buClr>
              <a:buFont typeface="Arial" pitchFamily="34" charset="0"/>
              <a:buChar char="•"/>
            </a:pPr>
            <a:r>
              <a:rPr lang="en-GB" sz="1400">
                <a:solidFill>
                  <a:srgbClr val="000000"/>
                </a:solidFill>
              </a:rPr>
              <a:t>IPX’s urban-based Central Hub (</a:t>
            </a:r>
            <a:r>
              <a:rPr lang="en-GB" sz="1400" i="1">
                <a:solidFill>
                  <a:srgbClr val="000000"/>
                </a:solidFill>
              </a:rPr>
              <a:t>7.3m Dish – see red circle above</a:t>
            </a:r>
            <a:r>
              <a:rPr lang="en-GB" sz="1400">
                <a:solidFill>
                  <a:srgbClr val="000000"/>
                </a:solidFill>
              </a:rPr>
              <a:t>) acts as an interconnect gateway to IPX’s villages /sites ;  Inbound /Outbound calls are charged to ORANGE on an agreed a asymmetrical tariff;  </a:t>
            </a:r>
          </a:p>
          <a:p>
            <a:pPr algn="just" eaLnBrk="1" hangingPunct="1">
              <a:spcAft>
                <a:spcPts val="600"/>
              </a:spcAft>
              <a:buClr>
                <a:srgbClr val="E46C0A"/>
              </a:buClr>
              <a:buFont typeface="Arial" pitchFamily="34" charset="0"/>
              <a:buChar char="•"/>
            </a:pPr>
            <a:r>
              <a:rPr lang="en-GB" sz="1400">
                <a:solidFill>
                  <a:srgbClr val="000000"/>
                </a:solidFill>
              </a:rPr>
              <a:t>IPX Sub-network is interconnected to Orange and all national operators via Orange network (</a:t>
            </a:r>
            <a:r>
              <a:rPr lang="en-GB" sz="1400" i="1">
                <a:solidFill>
                  <a:srgbClr val="000000"/>
                </a:solidFill>
              </a:rPr>
              <a:t>only Orange SIM can connect to IPX BTS initially); </a:t>
            </a:r>
          </a:p>
        </p:txBody>
      </p:sp>
      <p:sp>
        <p:nvSpPr>
          <p:cNvPr id="2" name="Oval 1"/>
          <p:cNvSpPr/>
          <p:nvPr/>
        </p:nvSpPr>
        <p:spPr>
          <a:xfrm>
            <a:off x="4105275" y="3430588"/>
            <a:ext cx="682625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7535863" y="4179888"/>
            <a:ext cx="10239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  <a:latin typeface="Arial" pitchFamily="34" charset="0"/>
              </a:rPr>
              <a:t>IPX operated</a:t>
            </a:r>
          </a:p>
          <a:p>
            <a:r>
              <a:rPr lang="en-US" sz="1000" b="1" i="1">
                <a:solidFill>
                  <a:srgbClr val="000000"/>
                </a:solidFill>
                <a:latin typeface="Arial" pitchFamily="34" charset="0"/>
              </a:rPr>
              <a:t>- </a:t>
            </a:r>
            <a:r>
              <a:rPr lang="en-US" sz="1000" i="1">
                <a:solidFill>
                  <a:srgbClr val="000000"/>
                </a:solidFill>
                <a:latin typeface="Arial" pitchFamily="34" charset="0"/>
              </a:rPr>
              <a:t>Distribution </a:t>
            </a:r>
          </a:p>
          <a:p>
            <a:r>
              <a:rPr lang="en-US" sz="1000" i="1">
                <a:solidFill>
                  <a:srgbClr val="000000"/>
                </a:solidFill>
                <a:latin typeface="Arial" pitchFamily="34" charset="0"/>
              </a:rPr>
              <a:t>- Support </a:t>
            </a:r>
            <a:endParaRPr lang="en-US" i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428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429000"/>
            <a:ext cx="604838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Freeform 25"/>
          <p:cNvSpPr/>
          <p:nvPr/>
        </p:nvSpPr>
        <p:spPr>
          <a:xfrm>
            <a:off x="2987675" y="908050"/>
            <a:ext cx="2293938" cy="822325"/>
          </a:xfrm>
          <a:custGeom>
            <a:avLst/>
            <a:gdLst>
              <a:gd name="connsiteX0" fmla="*/ 0 w 1978926"/>
              <a:gd name="connsiteY0" fmla="*/ 821870 h 821870"/>
              <a:gd name="connsiteX1" fmla="*/ 928048 w 1978926"/>
              <a:gd name="connsiteY1" fmla="*/ 3004 h 821870"/>
              <a:gd name="connsiteX2" fmla="*/ 1787857 w 1978926"/>
              <a:gd name="connsiteY2" fmla="*/ 548914 h 821870"/>
              <a:gd name="connsiteX3" fmla="*/ 1978926 w 1978926"/>
              <a:gd name="connsiteY3" fmla="*/ 644449 h 821870"/>
              <a:gd name="connsiteX4" fmla="*/ 1978926 w 1978926"/>
              <a:gd name="connsiteY4" fmla="*/ 644449 h 82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8926" h="821870">
                <a:moveTo>
                  <a:pt x="0" y="821870"/>
                </a:moveTo>
                <a:cubicBezTo>
                  <a:pt x="315036" y="435183"/>
                  <a:pt x="630072" y="48497"/>
                  <a:pt x="928048" y="3004"/>
                </a:cubicBezTo>
                <a:cubicBezTo>
                  <a:pt x="1226024" y="-42489"/>
                  <a:pt x="1612711" y="442006"/>
                  <a:pt x="1787857" y="548914"/>
                </a:cubicBezTo>
                <a:cubicBezTo>
                  <a:pt x="1963003" y="655821"/>
                  <a:pt x="1978926" y="644449"/>
                  <a:pt x="1978926" y="644449"/>
                </a:cubicBezTo>
                <a:lnTo>
                  <a:pt x="1978926" y="644449"/>
                </a:lnTo>
              </a:path>
            </a:pathLst>
          </a:custGeom>
          <a:ln w="3810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140075" y="1185863"/>
            <a:ext cx="2293938" cy="822325"/>
          </a:xfrm>
          <a:custGeom>
            <a:avLst/>
            <a:gdLst>
              <a:gd name="connsiteX0" fmla="*/ 0 w 1978926"/>
              <a:gd name="connsiteY0" fmla="*/ 821870 h 821870"/>
              <a:gd name="connsiteX1" fmla="*/ 928048 w 1978926"/>
              <a:gd name="connsiteY1" fmla="*/ 3004 h 821870"/>
              <a:gd name="connsiteX2" fmla="*/ 1787857 w 1978926"/>
              <a:gd name="connsiteY2" fmla="*/ 548914 h 821870"/>
              <a:gd name="connsiteX3" fmla="*/ 1978926 w 1978926"/>
              <a:gd name="connsiteY3" fmla="*/ 644449 h 821870"/>
              <a:gd name="connsiteX4" fmla="*/ 1978926 w 1978926"/>
              <a:gd name="connsiteY4" fmla="*/ 644449 h 82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8926" h="821870">
                <a:moveTo>
                  <a:pt x="0" y="821870"/>
                </a:moveTo>
                <a:cubicBezTo>
                  <a:pt x="315036" y="435183"/>
                  <a:pt x="630072" y="48497"/>
                  <a:pt x="928048" y="3004"/>
                </a:cubicBezTo>
                <a:cubicBezTo>
                  <a:pt x="1226024" y="-42489"/>
                  <a:pt x="1612711" y="442006"/>
                  <a:pt x="1787857" y="548914"/>
                </a:cubicBezTo>
                <a:cubicBezTo>
                  <a:pt x="1963003" y="655821"/>
                  <a:pt x="1978926" y="644449"/>
                  <a:pt x="1978926" y="644449"/>
                </a:cubicBezTo>
                <a:lnTo>
                  <a:pt x="1978926" y="644449"/>
                </a:lnTo>
              </a:path>
            </a:pathLst>
          </a:custGeom>
          <a:ln w="38100">
            <a:solidFill>
              <a:srgbClr val="92D05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863874">
            <a:off x="2837657" y="1202531"/>
            <a:ext cx="7381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1200" dirty="0">
                <a:solidFill>
                  <a:srgbClr val="FFC000"/>
                </a:solidFill>
                <a:latin typeface="Arial" charset="0"/>
                <a:cs typeface="+mn-cs"/>
              </a:rPr>
              <a:t>Inbound</a:t>
            </a:r>
            <a:endParaRPr lang="en-ZA" dirty="0">
              <a:solidFill>
                <a:srgbClr val="FFC000"/>
              </a:solidFill>
              <a:latin typeface="Arial" charset="0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92275" y="5264150"/>
            <a:ext cx="503238" cy="217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844675" y="5416550"/>
            <a:ext cx="503238" cy="217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4360863" y="68087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4196ADB8-9726-45B9-8354-B85C6D57675E}" type="slidenum">
              <a:rPr lang="fr-FR" smtClean="0">
                <a:solidFill>
                  <a:srgbClr val="898989"/>
                </a:solidFill>
              </a:rPr>
              <a:pPr eaLnBrk="1" hangingPunct="1"/>
              <a:t>14</a:t>
            </a:fld>
            <a:endParaRPr lang="fr-FR" smtClean="0">
              <a:solidFill>
                <a:srgbClr val="898989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-3393281" y="3429794"/>
            <a:ext cx="6858000" cy="1588"/>
          </a:xfrm>
          <a:prstGeom prst="line">
            <a:avLst/>
          </a:prstGeom>
          <a:ln w="762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88" name="Picture 2" descr="C:\Users\Guy\Documents\2. IPX Group\0. NRJ\HPS - Presentation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1290638"/>
            <a:ext cx="8223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3" descr="C:\Users\Guy\Documents\2. IPX Group\0. NRJ\HPS - Presentation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2011363"/>
            <a:ext cx="7778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4" descr="C:\Users\Guy\Documents\3. APALIA Group\8. Marketing\APALIA ICONS\1216179845405336349jcartier_antenna_square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6163"/>
            <a:ext cx="72707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>
            <a:stCxn id="67601" idx="2"/>
          </p:cNvCxnSpPr>
          <p:nvPr/>
        </p:nvCxnSpPr>
        <p:spPr>
          <a:xfrm>
            <a:off x="3557588" y="2609850"/>
            <a:ext cx="739775" cy="9382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649788" y="2197100"/>
            <a:ext cx="192087" cy="13890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86350" y="4933950"/>
            <a:ext cx="10207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713288" y="2890838"/>
            <a:ext cx="728662" cy="13874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5" name="TextBox 24"/>
          <p:cNvSpPr txBox="1">
            <a:spLocks noChangeArrowheads="1"/>
          </p:cNvSpPr>
          <p:nvPr/>
        </p:nvSpPr>
        <p:spPr bwMode="auto">
          <a:xfrm>
            <a:off x="4505325" y="2033588"/>
            <a:ext cx="117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ZA" sz="1400" b="1">
                <a:solidFill>
                  <a:srgbClr val="000000"/>
                </a:solidFill>
              </a:rPr>
              <a:t>TV : UHF-VHF</a:t>
            </a:r>
          </a:p>
        </p:txBody>
      </p:sp>
      <p:sp>
        <p:nvSpPr>
          <p:cNvPr id="67596" name="TextBox 30"/>
          <p:cNvSpPr txBox="1">
            <a:spLocks noChangeArrowheads="1"/>
          </p:cNvSpPr>
          <p:nvPr/>
        </p:nvSpPr>
        <p:spPr bwMode="auto">
          <a:xfrm>
            <a:off x="919163" y="5149850"/>
            <a:ext cx="950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ZA" sz="1200" b="1">
                <a:solidFill>
                  <a:srgbClr val="000000"/>
                </a:solidFill>
              </a:rPr>
              <a:t>Distribution</a:t>
            </a:r>
          </a:p>
        </p:txBody>
      </p:sp>
      <p:sp>
        <p:nvSpPr>
          <p:cNvPr id="67597" name="TextBox 31"/>
          <p:cNvSpPr txBox="1">
            <a:spLocks noChangeArrowheads="1"/>
          </p:cNvSpPr>
          <p:nvPr/>
        </p:nvSpPr>
        <p:spPr bwMode="auto">
          <a:xfrm>
            <a:off x="5307013" y="2681288"/>
            <a:ext cx="104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ZA" sz="1400" b="1">
                <a:solidFill>
                  <a:srgbClr val="000000"/>
                </a:solidFill>
              </a:rPr>
              <a:t>RADIO : FM</a:t>
            </a:r>
          </a:p>
        </p:txBody>
      </p:sp>
      <p:sp>
        <p:nvSpPr>
          <p:cNvPr id="30734" name="TextBox 2048"/>
          <p:cNvSpPr txBox="1">
            <a:spLocks noChangeArrowheads="1"/>
          </p:cNvSpPr>
          <p:nvPr/>
        </p:nvSpPr>
        <p:spPr bwMode="auto">
          <a:xfrm>
            <a:off x="107950" y="260350"/>
            <a:ext cx="6699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sz="3200" b="1" dirty="0" smtClean="0">
                <a:solidFill>
                  <a:srgbClr val="00CC00"/>
                </a:solidFill>
              </a:rPr>
              <a:t>IPX </a:t>
            </a:r>
            <a:r>
              <a:rPr lang="fr-FR" sz="3200" b="1" i="1" dirty="0" err="1" smtClean="0">
                <a:solidFill>
                  <a:srgbClr val="000000"/>
                </a:solidFill>
              </a:rPr>
              <a:t>EcoSystem</a:t>
            </a:r>
            <a:r>
              <a:rPr lang="fr-FR" sz="3200" b="1" i="1" dirty="0" smtClean="0">
                <a:solidFill>
                  <a:srgbClr val="000000"/>
                </a:solidFill>
              </a:rPr>
              <a:t> : </a:t>
            </a:r>
            <a:r>
              <a:rPr lang="fr-FR" sz="3200" b="1" i="1" dirty="0" err="1" smtClean="0">
                <a:solidFill>
                  <a:schemeClr val="bg1">
                    <a:lumMod val="50000"/>
                  </a:schemeClr>
                </a:solidFill>
              </a:rPr>
              <a:t>enabling</a:t>
            </a:r>
            <a:r>
              <a:rPr lang="fr-FR" sz="32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200" b="1" i="1" dirty="0" err="1" smtClean="0">
                <a:solidFill>
                  <a:schemeClr val="bg1">
                    <a:lumMod val="50000"/>
                  </a:schemeClr>
                </a:solidFill>
              </a:rPr>
              <a:t>towers</a:t>
            </a:r>
            <a:r>
              <a:rPr lang="fr-FR" sz="3200" b="1" i="1" dirty="0" smtClean="0">
                <a:solidFill>
                  <a:schemeClr val="bg1">
                    <a:lumMod val="50000"/>
                  </a:schemeClr>
                </a:solidFill>
              </a:rPr>
              <a:t> ….</a:t>
            </a:r>
            <a:endParaRPr lang="fr-FR" sz="2400" b="1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78125" y="3082925"/>
            <a:ext cx="1519238" cy="12382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28888" y="4905375"/>
            <a:ext cx="15859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601" name="Picture 5" descr="C:\Users\Guy\Documents\2. IPX Group\0. NRJ\ECONET SOLAR Update\HPS - Presentation\products_accessori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444625"/>
            <a:ext cx="15509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2" name="TextBox 41"/>
          <p:cNvSpPr txBox="1">
            <a:spLocks noChangeArrowheads="1"/>
          </p:cNvSpPr>
          <p:nvPr/>
        </p:nvSpPr>
        <p:spPr bwMode="auto">
          <a:xfrm>
            <a:off x="6121400" y="4429125"/>
            <a:ext cx="1747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ZA" sz="1600" b="1">
              <a:solidFill>
                <a:srgbClr val="000000"/>
              </a:solidFill>
            </a:endParaRPr>
          </a:p>
          <a:p>
            <a:pPr eaLnBrk="1" hangingPunct="1"/>
            <a:r>
              <a:rPr lang="en-ZA" sz="1600" b="1">
                <a:solidFill>
                  <a:srgbClr val="000000"/>
                </a:solidFill>
              </a:rPr>
              <a:t>Multi-Operator </a:t>
            </a:r>
          </a:p>
          <a:p>
            <a:pPr eaLnBrk="1" hangingPunct="1"/>
            <a:r>
              <a:rPr lang="en-ZA" sz="1200" i="1">
                <a:solidFill>
                  <a:srgbClr val="000000"/>
                </a:solidFill>
              </a:rPr>
              <a:t>(after exclusivity period)  </a:t>
            </a:r>
          </a:p>
          <a:p>
            <a:pPr eaLnBrk="1" hangingPunct="1"/>
            <a:r>
              <a:rPr lang="en-ZA" sz="1600" b="1">
                <a:solidFill>
                  <a:srgbClr val="000000"/>
                </a:solidFill>
              </a:rPr>
              <a:t>Towerco</a:t>
            </a:r>
          </a:p>
        </p:txBody>
      </p:sp>
      <p:pic>
        <p:nvPicPr>
          <p:cNvPr id="67603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421063"/>
            <a:ext cx="2282825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604" name="TextBox 36"/>
          <p:cNvSpPr txBox="1">
            <a:spLocks noChangeArrowheads="1"/>
          </p:cNvSpPr>
          <p:nvPr/>
        </p:nvSpPr>
        <p:spPr bwMode="auto">
          <a:xfrm>
            <a:off x="1846263" y="2543175"/>
            <a:ext cx="1408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ZA" sz="1600" b="1" i="1">
                <a:solidFill>
                  <a:srgbClr val="000000"/>
                </a:solidFill>
              </a:rPr>
              <a:t>GSM </a:t>
            </a:r>
          </a:p>
          <a:p>
            <a:pPr eaLnBrk="1" hangingPunct="1"/>
            <a:r>
              <a:rPr lang="en-ZA" sz="1600" b="1" i="1">
                <a:solidFill>
                  <a:srgbClr val="000000"/>
                </a:solidFill>
              </a:rPr>
              <a:t>Infrastructure </a:t>
            </a:r>
          </a:p>
        </p:txBody>
      </p:sp>
      <p:sp>
        <p:nvSpPr>
          <p:cNvPr id="67605" name="TextBox 34"/>
          <p:cNvSpPr txBox="1">
            <a:spLocks noChangeArrowheads="1"/>
          </p:cNvSpPr>
          <p:nvPr/>
        </p:nvSpPr>
        <p:spPr bwMode="auto">
          <a:xfrm>
            <a:off x="2528888" y="1290638"/>
            <a:ext cx="1471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ZA" sz="1400" b="1">
                <a:solidFill>
                  <a:srgbClr val="000000"/>
                </a:solidFill>
              </a:rPr>
              <a:t>Energy / Solar Kit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4938713" y="4025900"/>
            <a:ext cx="1946275" cy="5921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07" name="TextBox 45"/>
          <p:cNvSpPr txBox="1">
            <a:spLocks noChangeArrowheads="1"/>
          </p:cNvSpPr>
          <p:nvPr/>
        </p:nvSpPr>
        <p:spPr bwMode="auto">
          <a:xfrm>
            <a:off x="6867525" y="4016375"/>
            <a:ext cx="1357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ZA" sz="1400" b="1">
                <a:solidFill>
                  <a:srgbClr val="000000"/>
                </a:solidFill>
              </a:rPr>
              <a:t>Cash Transfer  </a:t>
            </a:r>
          </a:p>
          <a:p>
            <a:pPr eaLnBrk="1" hangingPunct="1"/>
            <a:r>
              <a:rPr lang="en-ZA" sz="1400" i="1">
                <a:solidFill>
                  <a:srgbClr val="000000"/>
                </a:solidFill>
              </a:rPr>
              <a:t>Gov. Employees </a:t>
            </a:r>
          </a:p>
        </p:txBody>
      </p:sp>
      <p:sp>
        <p:nvSpPr>
          <p:cNvPr id="27" name="Wave 26"/>
          <p:cNvSpPr/>
          <p:nvPr/>
        </p:nvSpPr>
        <p:spPr>
          <a:xfrm>
            <a:off x="6958013" y="3548063"/>
            <a:ext cx="931862" cy="547687"/>
          </a:xfrm>
          <a:prstGeom prst="wave">
            <a:avLst/>
          </a:prstGeom>
          <a:solidFill>
            <a:srgbClr val="3366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dirty="0">
                <a:solidFill>
                  <a:prstClr val="white"/>
                </a:solidFill>
              </a:rPr>
              <a:t>$</a:t>
            </a:r>
            <a:endParaRPr lang="en-ZA" b="1" dirty="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29175" y="3278188"/>
            <a:ext cx="1714500" cy="11874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6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2401888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013" y="5661025"/>
            <a:ext cx="86106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>
                <a:solidFill>
                  <a:srgbClr val="1F497D"/>
                </a:solidFill>
                <a:latin typeface="Calibri"/>
                <a:cs typeface="+mn-cs"/>
              </a:rPr>
              <a:t>Communications in these areas are often limited to radios powered by expensive dry cell batteries. Many low-income households spend a large percentage of their income on these inefficient and unhealthy energy solutions. At the end-user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>
                <a:solidFill>
                  <a:srgbClr val="1F497D"/>
                </a:solidFill>
                <a:latin typeface="Calibri"/>
                <a:cs typeface="+mn-cs"/>
              </a:rPr>
              <a:t>level, access to clean energy products and services, as well as access to finance to purchase these products, are key factors that need to be addressed.</a:t>
            </a:r>
          </a:p>
        </p:txBody>
      </p:sp>
      <p:sp>
        <p:nvSpPr>
          <p:cNvPr id="3" name="Oval 2"/>
          <p:cNvSpPr/>
          <p:nvPr/>
        </p:nvSpPr>
        <p:spPr>
          <a:xfrm>
            <a:off x="2528888" y="1052513"/>
            <a:ext cx="1976437" cy="16287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97363" y="1196975"/>
            <a:ext cx="1533525" cy="11445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216525" y="1866900"/>
            <a:ext cx="1327150" cy="11223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" y="836613"/>
            <a:ext cx="7678738" cy="3890962"/>
          </a:xfrm>
        </p:spPr>
      </p:pic>
      <p:cxnSp>
        <p:nvCxnSpPr>
          <p:cNvPr id="14" name="Straight Connector 13"/>
          <p:cNvCxnSpPr/>
          <p:nvPr/>
        </p:nvCxnSpPr>
        <p:spPr>
          <a:xfrm rot="5400000">
            <a:off x="-3393281" y="3429794"/>
            <a:ext cx="6858000" cy="1588"/>
          </a:xfrm>
          <a:prstGeom prst="line">
            <a:avLst/>
          </a:prstGeom>
          <a:ln w="76200">
            <a:solidFill>
              <a:srgbClr val="00CC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850" y="4437063"/>
            <a:ext cx="864076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1600" dirty="0">
                <a:solidFill>
                  <a:prstClr val="black"/>
                </a:solidFill>
              </a:rPr>
              <a:t>Solar-as-as-Service And / or Lease-to-own :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sz="1600" dirty="0">
                <a:solidFill>
                  <a:prstClr val="black"/>
                </a:solidFill>
              </a:rPr>
              <a:t>PAYG model offers rapid uptake is boosted by high demand for access to convenient, flexible financing 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sz="1600" dirty="0">
                <a:solidFill>
                  <a:prstClr val="black"/>
                </a:solidFill>
              </a:rPr>
              <a:t>The Customer can acquire a 50 W Home Solar Kit (KSK) worth USD 175 (landed cost) for a USD 40 initial deposit, plus a weekly (or daily) instalment of +- USD 2,5 fee for 24 months;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sz="1600" dirty="0">
                <a:solidFill>
                  <a:prstClr val="black"/>
                </a:solidFill>
              </a:rPr>
              <a:t>Once installed and set-up on customer’s rooftop, the kit gets unlocked for a given period (days, weeks, months) dependent on payment made exclusively via Orange Money;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sz="1600" dirty="0">
                <a:solidFill>
                  <a:prstClr val="black"/>
                </a:solidFill>
              </a:rPr>
              <a:t>After the 24 months period, the customer owns the HSK, but is invited to pay USD 1/week to retain a life long swap insurance; </a:t>
            </a:r>
            <a:endParaRPr lang="en-ZA" dirty="0"/>
          </a:p>
        </p:txBody>
      </p:sp>
      <p:sp>
        <p:nvSpPr>
          <p:cNvPr id="72709" name="Content Placeholder 1"/>
          <p:cNvSpPr txBox="1">
            <a:spLocks/>
          </p:cNvSpPr>
          <p:nvPr/>
        </p:nvSpPr>
        <p:spPr bwMode="auto">
          <a:xfrm>
            <a:off x="250825" y="160338"/>
            <a:ext cx="84978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ZA" sz="2400" b="1">
                <a:latin typeface="Alwyn New Rg"/>
              </a:rPr>
              <a:t>IPX’s Business Model: Value  Chain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smtClean="0"/>
              <a:t>…enabling rural Radio &amp; TV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ZA" smtClean="0"/>
          </a:p>
        </p:txBody>
      </p:sp>
      <p:pic>
        <p:nvPicPr>
          <p:cNvPr id="75780" name="Picture 2" descr="C:\Users\Guy\Documents\2. IPX Group\0. NRJ\Brighterlite\Product-Launch-Mr.-Kenya-East-Meru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705600" y="3810000"/>
            <a:ext cx="2362200" cy="2514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2031-2E1A-466F-89F2-ACB5135290A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3" y="-27384"/>
            <a:ext cx="9144292" cy="6885384"/>
          </a:xfrm>
          <a:prstGeom prst="rect">
            <a:avLst/>
          </a:prstGeom>
        </p:spPr>
      </p:pic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971600" y="1321604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 smtClean="0">
                <a:solidFill>
                  <a:prstClr val="white"/>
                </a:solidFill>
                <a:latin typeface="Arial" charset="0"/>
              </a:rPr>
              <a:t>Rural Africa </a:t>
            </a:r>
            <a:r>
              <a:rPr lang="en-GB" sz="3200" b="1" dirty="0" smtClean="0">
                <a:solidFill>
                  <a:prstClr val="white"/>
                </a:solidFill>
                <a:latin typeface="Arial" charset="0"/>
              </a:rPr>
              <a:t>Telco, </a:t>
            </a:r>
            <a:r>
              <a:rPr lang="en-GB" sz="3200" b="1" dirty="0" err="1" smtClean="0">
                <a:solidFill>
                  <a:prstClr val="white"/>
                </a:solidFill>
                <a:latin typeface="Arial" charset="0"/>
              </a:rPr>
              <a:t>Esco</a:t>
            </a:r>
            <a:r>
              <a:rPr lang="en-GB" sz="3200" b="1" dirty="0" smtClean="0">
                <a:solidFill>
                  <a:prstClr val="white"/>
                </a:solidFill>
                <a:latin typeface="Arial" charset="0"/>
              </a:rPr>
              <a:t>,  &amp; TV</a:t>
            </a:r>
            <a:endParaRPr lang="en-US" sz="3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445224"/>
            <a:ext cx="720079" cy="115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0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324600" y="152400"/>
            <a:ext cx="0" cy="6553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47" name="Picture 6" descr="C:\Users\Guy\Documents\2. IPX Group\2. IPX DRC\ORANGE DRC\Roll Out\30 sites roll-out\30 Sites by IPX - Glocos\December 2-15 Sites Deployment\Bolobo\DSC06142 (600x45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760788"/>
            <a:ext cx="4359275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0" descr="C:\Users\Guy\Documents\2. IPX Group\2. IPX DRC\ORANGE DRC\Roll Out\30 sites roll-out\30 Sites by IPX - Glocos\December 2-15 Sites Deployment\Bolobo\IMG_57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60788"/>
            <a:ext cx="4373563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C:\Users\Guy\Documents\2. IPX Group\2. IPX DRC\ORANGE DRC\Roll Out\30 sites roll-out\30 Sites by IPX - Glocos\December 2-15 Sites Deployment\Ngabenge\DSC06037 (600x45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95288"/>
            <a:ext cx="437991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Box 17"/>
          <p:cNvSpPr txBox="1">
            <a:spLocks noChangeArrowheads="1"/>
          </p:cNvSpPr>
          <p:nvPr/>
        </p:nvSpPr>
        <p:spPr bwMode="auto">
          <a:xfrm>
            <a:off x="7646988" y="6172200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ZA" b="1">
                <a:solidFill>
                  <a:schemeClr val="bg1"/>
                </a:solidFill>
              </a:rPr>
              <a:t>Bolobo</a:t>
            </a:r>
          </a:p>
        </p:txBody>
      </p:sp>
      <p:sp>
        <p:nvSpPr>
          <p:cNvPr id="57353" name="TextBox 18"/>
          <p:cNvSpPr txBox="1">
            <a:spLocks noChangeArrowheads="1"/>
          </p:cNvSpPr>
          <p:nvPr/>
        </p:nvSpPr>
        <p:spPr bwMode="auto">
          <a:xfrm>
            <a:off x="3276600" y="3216275"/>
            <a:ext cx="113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ZA" b="1">
                <a:solidFill>
                  <a:schemeClr val="bg1"/>
                </a:solidFill>
              </a:rPr>
              <a:t>Ngabenge</a:t>
            </a:r>
          </a:p>
        </p:txBody>
      </p:sp>
      <p:sp>
        <p:nvSpPr>
          <p:cNvPr id="57354" name="TextBox 19"/>
          <p:cNvSpPr txBox="1">
            <a:spLocks noChangeArrowheads="1"/>
          </p:cNvSpPr>
          <p:nvPr/>
        </p:nvSpPr>
        <p:spPr bwMode="auto">
          <a:xfrm>
            <a:off x="3365500" y="61722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ZA" b="1">
                <a:solidFill>
                  <a:schemeClr val="bg1"/>
                </a:solidFill>
              </a:rPr>
              <a:t>Bolobo</a:t>
            </a:r>
          </a:p>
        </p:txBody>
      </p:sp>
      <p:pic>
        <p:nvPicPr>
          <p:cNvPr id="11" name="Picture 99" descr="C:\Users\Guy\Documents\2. IPX Group\2. IPX DRC\ORANGE DRC\Roll Out\30 sites roll-out\30 Sites by IPX - Glocos\December 2-15 Sites Deployment\201512231412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4975"/>
            <a:ext cx="4424362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Box 3"/>
          <p:cNvSpPr txBox="1">
            <a:spLocks noChangeArrowheads="1"/>
          </p:cNvSpPr>
          <p:nvPr/>
        </p:nvSpPr>
        <p:spPr bwMode="auto">
          <a:xfrm>
            <a:off x="7664883" y="3214688"/>
            <a:ext cx="1125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ZA" b="1" dirty="0" err="1">
                <a:solidFill>
                  <a:schemeClr val="bg1"/>
                </a:solidFill>
              </a:rPr>
              <a:t>Tshumbiri</a:t>
            </a:r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a date 1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dirty="0" smtClean="0">
                <a:solidFill>
                  <a:srgbClr val="0D0D0D"/>
                </a:solidFill>
                <a:latin typeface="Calibri" pitchFamily="34" charset="0"/>
                <a:cs typeface="Arial" charset="0"/>
              </a:rPr>
              <a:t>Oct 2013</a:t>
            </a:r>
            <a:endParaRPr lang="fr-FR" sz="1200" dirty="0">
              <a:solidFill>
                <a:srgbClr val="0D0D0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4515" name="Espace réservé du pied de page 2"/>
          <p:cNvSpPr txBox="1">
            <a:spLocks noGrp="1"/>
          </p:cNvSpPr>
          <p:nvPr/>
        </p:nvSpPr>
        <p:spPr bwMode="auto">
          <a:xfrm>
            <a:off x="2843213" y="6448425"/>
            <a:ext cx="417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000" dirty="0">
                <a:solidFill>
                  <a:srgbClr val="0D0D0D"/>
                </a:solidFill>
                <a:latin typeface="Calibri" pitchFamily="34" charset="0"/>
                <a:cs typeface="Arial" charset="0"/>
              </a:rPr>
              <a:t>Tout droit réservés RascomStar-QAF      All </a:t>
            </a:r>
            <a:r>
              <a:rPr lang="en-US" sz="1000" dirty="0">
                <a:solidFill>
                  <a:srgbClr val="0D0D0D"/>
                </a:solidFill>
                <a:latin typeface="Calibri" pitchFamily="34" charset="0"/>
                <a:cs typeface="Arial" charset="0"/>
              </a:rPr>
              <a:t>rights reserved</a:t>
            </a:r>
          </a:p>
        </p:txBody>
      </p:sp>
      <p:sp>
        <p:nvSpPr>
          <p:cNvPr id="64516" name="Espace réservé du numéro de diapositiv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6E10F5D-974F-4C8E-9296-22648C669E27}" type="slidenum">
              <a:rPr lang="fr-FR" sz="1200">
                <a:solidFill>
                  <a:srgbClr val="0D0D0D"/>
                </a:solidFill>
                <a:latin typeface="Calibri" pitchFamily="34" charset="0"/>
                <a:cs typeface="Arial" charset="0"/>
              </a:rPr>
              <a:pPr algn="r"/>
              <a:t>4</a:t>
            </a:fld>
            <a:endParaRPr lang="fr-FR" sz="1200" dirty="0">
              <a:solidFill>
                <a:srgbClr val="0D0D0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2924944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 smtClean="0"/>
              <a:t>THE CHALLENGE</a:t>
            </a:r>
            <a:endParaRPr lang="en-ZA" sz="3600" b="1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3393281" y="3429794"/>
            <a:ext cx="6858000" cy="15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" y="188913"/>
            <a:ext cx="646410" cy="114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14698"/>
            <a:ext cx="15906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1" descr="Logo661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88640"/>
            <a:ext cx="2249688" cy="71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46" y="4148138"/>
            <a:ext cx="1438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Content Placeholder 2" descr="DRC Petit 01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0"/>
            <a:ext cx="7696200" cy="6858000"/>
          </a:xfrm>
          <a:prstGeom prst="rect">
            <a:avLst/>
          </a:prstGeom>
          <a:solidFill>
            <a:srgbClr val="FF3300"/>
          </a:solidFill>
        </p:spPr>
      </p:pic>
    </p:spTree>
    <p:extLst>
      <p:ext uri="{BB962C8B-B14F-4D97-AF65-F5344CB8AC3E}">
        <p14:creationId xmlns:p14="http://schemas.microsoft.com/office/powerpoint/2010/main" val="2102784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60350"/>
            <a:ext cx="9147175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250825" y="5949950"/>
            <a:ext cx="217488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11" name="4-Point Star 10"/>
          <p:cNvSpPr/>
          <p:nvPr/>
        </p:nvSpPr>
        <p:spPr>
          <a:xfrm>
            <a:off x="2484438" y="4076700"/>
            <a:ext cx="71437" cy="7302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FF0000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2771775" y="3644900"/>
            <a:ext cx="71438" cy="71438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00B0F0"/>
              </a:solidFill>
            </a:endParaRPr>
          </a:p>
        </p:txBody>
      </p:sp>
      <p:sp>
        <p:nvSpPr>
          <p:cNvPr id="18" name="4-Point Star 17"/>
          <p:cNvSpPr/>
          <p:nvPr/>
        </p:nvSpPr>
        <p:spPr>
          <a:xfrm>
            <a:off x="2484438" y="4365625"/>
            <a:ext cx="71437" cy="71438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92275" y="5264150"/>
            <a:ext cx="503238" cy="217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20" name="4-Point Star 19"/>
          <p:cNvSpPr/>
          <p:nvPr/>
        </p:nvSpPr>
        <p:spPr>
          <a:xfrm>
            <a:off x="3686174" y="4833144"/>
            <a:ext cx="73025" cy="7302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FF0000"/>
              </a:solidFill>
            </a:endParaRPr>
          </a:p>
        </p:txBody>
      </p:sp>
      <p:sp>
        <p:nvSpPr>
          <p:cNvPr id="21" name="4-Point Star 20"/>
          <p:cNvSpPr/>
          <p:nvPr/>
        </p:nvSpPr>
        <p:spPr>
          <a:xfrm>
            <a:off x="3860800" y="4941888"/>
            <a:ext cx="71438" cy="71437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FF0000"/>
              </a:solidFill>
            </a:endParaRPr>
          </a:p>
        </p:txBody>
      </p:sp>
      <p:sp>
        <p:nvSpPr>
          <p:cNvPr id="22" name="4-Point Star 21"/>
          <p:cNvSpPr/>
          <p:nvPr/>
        </p:nvSpPr>
        <p:spPr>
          <a:xfrm>
            <a:off x="4067175" y="5013325"/>
            <a:ext cx="73025" cy="71438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FF0000"/>
              </a:solidFill>
            </a:endParaRPr>
          </a:p>
        </p:txBody>
      </p:sp>
      <p:sp>
        <p:nvSpPr>
          <p:cNvPr id="23" name="4-Point Star 22"/>
          <p:cNvSpPr/>
          <p:nvPr/>
        </p:nvSpPr>
        <p:spPr>
          <a:xfrm>
            <a:off x="4572000" y="5229225"/>
            <a:ext cx="71438" cy="71438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FF0000"/>
              </a:solidFill>
            </a:endParaRPr>
          </a:p>
        </p:txBody>
      </p:sp>
      <p:sp>
        <p:nvSpPr>
          <p:cNvPr id="26" name="4-Point Star 25"/>
          <p:cNvSpPr/>
          <p:nvPr/>
        </p:nvSpPr>
        <p:spPr>
          <a:xfrm>
            <a:off x="3348038" y="4797425"/>
            <a:ext cx="71437" cy="71438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FF0000"/>
              </a:solidFill>
            </a:endParaRPr>
          </a:p>
        </p:txBody>
      </p:sp>
      <p:sp>
        <p:nvSpPr>
          <p:cNvPr id="29" name="4-Point Star 28"/>
          <p:cNvSpPr/>
          <p:nvPr/>
        </p:nvSpPr>
        <p:spPr>
          <a:xfrm>
            <a:off x="2411413" y="4652963"/>
            <a:ext cx="73025" cy="71437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FF0000"/>
              </a:solidFill>
            </a:endParaRPr>
          </a:p>
        </p:txBody>
      </p:sp>
      <p:sp>
        <p:nvSpPr>
          <p:cNvPr id="30" name="4-Point Star 29"/>
          <p:cNvSpPr/>
          <p:nvPr/>
        </p:nvSpPr>
        <p:spPr>
          <a:xfrm>
            <a:off x="2689225" y="3860800"/>
            <a:ext cx="71438" cy="7302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3175" y="0"/>
            <a:ext cx="9147175" cy="1039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400" b="1" dirty="0">
                <a:solidFill>
                  <a:prstClr val="black"/>
                </a:solidFill>
              </a:rPr>
              <a:t>8 Sites along Congo and Kasai Rivers (17 more upcoming)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9750" y="5929313"/>
            <a:ext cx="8280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400" dirty="0">
                <a:solidFill>
                  <a:prstClr val="black"/>
                </a:solidFill>
                <a:latin typeface="Calibri"/>
                <a:cs typeface="+mn-cs"/>
              </a:rPr>
              <a:t>Circled are Kinshasa and Bandundu –Ville     our first  regional Hub serviced by weekly commercial flights; </a:t>
            </a:r>
          </a:p>
        </p:txBody>
      </p:sp>
      <p:pic>
        <p:nvPicPr>
          <p:cNvPr id="53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4806950"/>
            <a:ext cx="1793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4-Point Star 24"/>
          <p:cNvSpPr/>
          <p:nvPr/>
        </p:nvSpPr>
        <p:spPr>
          <a:xfrm>
            <a:off x="4787900" y="5300663"/>
            <a:ext cx="71438" cy="7302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FF0000"/>
              </a:solidFill>
            </a:endParaRPr>
          </a:p>
        </p:txBody>
      </p:sp>
      <p:sp>
        <p:nvSpPr>
          <p:cNvPr id="27" name="4-Point Star 26"/>
          <p:cNvSpPr/>
          <p:nvPr/>
        </p:nvSpPr>
        <p:spPr>
          <a:xfrm>
            <a:off x="5219700" y="5516563"/>
            <a:ext cx="73025" cy="73025"/>
          </a:xfrm>
          <a:prstGeom prst="star4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FF0000"/>
              </a:solidFill>
            </a:endParaRPr>
          </a:p>
        </p:txBody>
      </p:sp>
      <p:pic>
        <p:nvPicPr>
          <p:cNvPr id="53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959475"/>
            <a:ext cx="1793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4-Point Star 30"/>
          <p:cNvSpPr/>
          <p:nvPr/>
        </p:nvSpPr>
        <p:spPr>
          <a:xfrm>
            <a:off x="2555875" y="3933825"/>
            <a:ext cx="71438" cy="71438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FF0000"/>
              </a:solidFill>
            </a:endParaRPr>
          </a:p>
        </p:txBody>
      </p:sp>
      <p:sp>
        <p:nvSpPr>
          <p:cNvPr id="32" name="4-Point Star 31"/>
          <p:cNvSpPr/>
          <p:nvPr/>
        </p:nvSpPr>
        <p:spPr>
          <a:xfrm>
            <a:off x="4284663" y="5084763"/>
            <a:ext cx="71437" cy="7302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FF0000"/>
              </a:solidFill>
            </a:endParaRPr>
          </a:p>
        </p:txBody>
      </p:sp>
      <p:sp>
        <p:nvSpPr>
          <p:cNvPr id="24" name="4-Point Star 23"/>
          <p:cNvSpPr/>
          <p:nvPr/>
        </p:nvSpPr>
        <p:spPr>
          <a:xfrm>
            <a:off x="3352800" y="4422775"/>
            <a:ext cx="73025" cy="7302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849562" y="4811712"/>
            <a:ext cx="503238" cy="217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" y="260350"/>
            <a:ext cx="307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800" b="1" dirty="0">
                <a:solidFill>
                  <a:prstClr val="black"/>
                </a:solidFill>
                <a:latin typeface="Calibri"/>
                <a:cs typeface="+mn-cs"/>
              </a:rPr>
              <a:t>IPX ORGANISATION</a:t>
            </a:r>
          </a:p>
        </p:txBody>
      </p:sp>
      <p:sp>
        <p:nvSpPr>
          <p:cNvPr id="3" name="Oval 2"/>
          <p:cNvSpPr/>
          <p:nvPr/>
        </p:nvSpPr>
        <p:spPr>
          <a:xfrm>
            <a:off x="4365625" y="1196975"/>
            <a:ext cx="1606550" cy="647700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solidFill>
                  <a:prstClr val="white"/>
                </a:solidFill>
              </a:rPr>
              <a:t>HQ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solidFill>
                  <a:prstClr val="white"/>
                </a:solidFill>
              </a:rPr>
              <a:t>Kinshasa</a:t>
            </a:r>
          </a:p>
        </p:txBody>
      </p:sp>
      <p:cxnSp>
        <p:nvCxnSpPr>
          <p:cNvPr id="5" name="Straight Connector 4"/>
          <p:cNvCxnSpPr>
            <a:endCxn id="8" idx="7"/>
          </p:cNvCxnSpPr>
          <p:nvPr/>
        </p:nvCxnSpPr>
        <p:spPr>
          <a:xfrm flipH="1">
            <a:off x="2773363" y="1700213"/>
            <a:ext cx="1727200" cy="527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152775" y="2133600"/>
            <a:ext cx="1606550" cy="647700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6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b="1" dirty="0">
                <a:solidFill>
                  <a:prstClr val="white"/>
                </a:solidFill>
              </a:rPr>
              <a:t>HUB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b="1" dirty="0">
                <a:solidFill>
                  <a:prstClr val="white"/>
                </a:solidFill>
              </a:rPr>
              <a:t>KIKWIT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600" b="1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03350" y="2133600"/>
            <a:ext cx="1606550" cy="647700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b="1" dirty="0">
                <a:solidFill>
                  <a:prstClr val="white"/>
                </a:solidFill>
              </a:rPr>
              <a:t>HUB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b="1" dirty="0">
                <a:solidFill>
                  <a:prstClr val="white"/>
                </a:solidFill>
              </a:rPr>
              <a:t>NIOKI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365625" y="1852613"/>
            <a:ext cx="536575" cy="300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80063" y="1779588"/>
            <a:ext cx="385762" cy="37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16600" y="1700213"/>
            <a:ext cx="1501775" cy="452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984750" y="2160588"/>
            <a:ext cx="1789113" cy="647700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6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b="1" dirty="0">
                <a:solidFill>
                  <a:prstClr val="white"/>
                </a:solidFill>
              </a:rPr>
              <a:t>HUB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b="1" dirty="0">
                <a:solidFill>
                  <a:prstClr val="white"/>
                </a:solidFill>
              </a:rPr>
              <a:t>BDD Ville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600" b="1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926263" y="2160588"/>
            <a:ext cx="1606550" cy="647700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6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b="1" dirty="0">
                <a:solidFill>
                  <a:prstClr val="white"/>
                </a:solidFill>
              </a:rPr>
              <a:t>HUB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b="1" dirty="0">
                <a:solidFill>
                  <a:prstClr val="white"/>
                </a:solidFill>
              </a:rPr>
              <a:t>LISALA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600" b="1" dirty="0">
              <a:solidFill>
                <a:prstClr val="white"/>
              </a:solidFill>
            </a:endParaRPr>
          </a:p>
        </p:txBody>
      </p:sp>
      <p:cxnSp>
        <p:nvCxnSpPr>
          <p:cNvPr id="26" name="Straight Connector 25"/>
          <p:cNvCxnSpPr>
            <a:stCxn id="8" idx="5"/>
            <a:endCxn id="78893" idx="0"/>
          </p:cNvCxnSpPr>
          <p:nvPr/>
        </p:nvCxnSpPr>
        <p:spPr>
          <a:xfrm>
            <a:off x="2773363" y="2686050"/>
            <a:ext cx="381000" cy="88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5"/>
          </p:cNvCxnSpPr>
          <p:nvPr/>
        </p:nvCxnSpPr>
        <p:spPr>
          <a:xfrm>
            <a:off x="2773363" y="2686050"/>
            <a:ext cx="4124325" cy="88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726238" y="4248150"/>
            <a:ext cx="171450" cy="1179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084888" y="5427663"/>
            <a:ext cx="977900" cy="32543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</a:rPr>
              <a:t>Village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237288" y="5580063"/>
            <a:ext cx="977900" cy="32543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</a:rPr>
              <a:t>Village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389688" y="5732463"/>
            <a:ext cx="977900" cy="32543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</a:rPr>
              <a:t>Village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588125" y="5861050"/>
            <a:ext cx="979488" cy="323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</a:rPr>
              <a:t>Village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761163" y="5969000"/>
            <a:ext cx="979487" cy="323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</a:rPr>
              <a:t>Village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3059113" y="4346575"/>
            <a:ext cx="74612" cy="1095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2339975" y="5376863"/>
            <a:ext cx="979488" cy="323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</a:rPr>
              <a:t>Village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92375" y="5529263"/>
            <a:ext cx="979488" cy="323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</a:rPr>
              <a:t>Village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44775" y="5681663"/>
            <a:ext cx="979488" cy="323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</a:rPr>
              <a:t>Village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843213" y="5808663"/>
            <a:ext cx="979487" cy="323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</a:rPr>
              <a:t>Village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16250" y="5916613"/>
            <a:ext cx="979488" cy="323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</a:rPr>
              <a:t>Village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4810125" y="4248150"/>
            <a:ext cx="44450" cy="119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211638" y="5437188"/>
            <a:ext cx="979487" cy="323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</a:rPr>
              <a:t>Village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364038" y="5589588"/>
            <a:ext cx="979487" cy="323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</a:rPr>
              <a:t>Village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516438" y="5741988"/>
            <a:ext cx="979487" cy="323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</a:rPr>
              <a:t>Village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716463" y="5868988"/>
            <a:ext cx="977900" cy="323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</a:rPr>
              <a:t>Village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889500" y="5976938"/>
            <a:ext cx="977900" cy="323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</a:rPr>
              <a:t>Village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</p:txBody>
      </p:sp>
      <p:cxnSp>
        <p:nvCxnSpPr>
          <p:cNvPr id="69" name="Straight Connector 68"/>
          <p:cNvCxnSpPr>
            <a:stCxn id="8" idx="5"/>
          </p:cNvCxnSpPr>
          <p:nvPr/>
        </p:nvCxnSpPr>
        <p:spPr>
          <a:xfrm>
            <a:off x="2773363" y="2686050"/>
            <a:ext cx="2036762" cy="88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79388" y="1916113"/>
            <a:ext cx="835342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04788" y="1392238"/>
            <a:ext cx="12620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dirty="0">
                <a:solidFill>
                  <a:prstClr val="black"/>
                </a:solidFill>
                <a:latin typeface="Calibri"/>
                <a:cs typeface="+mn-cs"/>
              </a:rPr>
              <a:t>HQ level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31775" y="3105150"/>
            <a:ext cx="14255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dirty="0">
                <a:solidFill>
                  <a:prstClr val="black"/>
                </a:solidFill>
                <a:latin typeface="Calibri"/>
                <a:cs typeface="+mn-cs"/>
              </a:rPr>
              <a:t>HUB level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50825" y="4548188"/>
            <a:ext cx="171608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dirty="0">
                <a:solidFill>
                  <a:prstClr val="black"/>
                </a:solidFill>
                <a:latin typeface="Calibri"/>
                <a:cs typeface="+mn-cs"/>
              </a:rPr>
              <a:t>Village level</a:t>
            </a: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179388" y="4327525"/>
            <a:ext cx="8208962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50825" y="3841750"/>
            <a:ext cx="21336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3 x Flying Technicians/HUB</a:t>
            </a:r>
          </a:p>
        </p:txBody>
      </p:sp>
      <p:sp>
        <p:nvSpPr>
          <p:cNvPr id="97" name="Oval 96"/>
          <p:cNvSpPr/>
          <p:nvPr/>
        </p:nvSpPr>
        <p:spPr>
          <a:xfrm>
            <a:off x="3168650" y="6069013"/>
            <a:ext cx="979488" cy="323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</a:rPr>
              <a:t>Village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5041900" y="6129338"/>
            <a:ext cx="977900" cy="323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</a:rPr>
              <a:t>Village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6913563" y="6121400"/>
            <a:ext cx="979487" cy="323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</a:rPr>
              <a:t>Village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b="1" dirty="0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79388" y="4894263"/>
            <a:ext cx="17256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i="1" dirty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15 – 20 villages per HUB</a:t>
            </a:r>
          </a:p>
        </p:txBody>
      </p:sp>
      <p:pic>
        <p:nvPicPr>
          <p:cNvPr id="7889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174625"/>
            <a:ext cx="3968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Straight Connector 65"/>
          <p:cNvCxnSpPr/>
          <p:nvPr/>
        </p:nvCxnSpPr>
        <p:spPr>
          <a:xfrm rot="5400000">
            <a:off x="-3393281" y="3429794"/>
            <a:ext cx="6858000" cy="1588"/>
          </a:xfrm>
          <a:prstGeom prst="line">
            <a:avLst/>
          </a:prstGeom>
          <a:ln w="76200">
            <a:solidFill>
              <a:srgbClr val="33CC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89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3573463"/>
            <a:ext cx="6762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4" name="Picture 2" descr="C:\Users\Guy\Documents\3. APALIA Group\8. Marketing\APALIA ICONS\cell-tower-letter-t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894263"/>
            <a:ext cx="8636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5" name="Picture 2" descr="Motorboat-bw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573463"/>
            <a:ext cx="1292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6" name="Picture 4" descr="Toyota Hilux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3357563"/>
            <a:ext cx="2138363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6513" y="2046288"/>
            <a:ext cx="13668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i="1" dirty="0">
                <a:solidFill>
                  <a:prstClr val="black"/>
                </a:solidFill>
                <a:latin typeface="Calibri"/>
                <a:cs typeface="+mn-cs"/>
              </a:rPr>
              <a:t>Commercial flights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i="1" dirty="0">
                <a:solidFill>
                  <a:prstClr val="black"/>
                </a:solidFill>
                <a:latin typeface="Calibri"/>
                <a:cs typeface="+mn-cs"/>
              </a:rPr>
              <a:t>Boats &amp; barges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i="1" dirty="0" err="1">
                <a:solidFill>
                  <a:prstClr val="black"/>
                </a:solidFill>
                <a:latin typeface="Calibri"/>
                <a:cs typeface="+mn-cs"/>
              </a:rPr>
              <a:t>etc</a:t>
            </a:r>
            <a:endParaRPr lang="en-ZA" sz="12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Guy\Documents\2. IPX Group\2. IPX DRC\ORANGE DRC\IPX Shops\Christian Mwamba\20150925150626_2m14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27113"/>
            <a:ext cx="369887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vrundet rektangel 11"/>
          <p:cNvSpPr/>
          <p:nvPr/>
        </p:nvSpPr>
        <p:spPr>
          <a:xfrm>
            <a:off x="3419872" y="2420888"/>
            <a:ext cx="2304256" cy="79208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4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b="1" dirty="0">
                <a:solidFill>
                  <a:prstClr val="black"/>
                </a:solidFill>
              </a:rPr>
              <a:t>1x Village Manager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14" name="Avrundet rektangel 13"/>
          <p:cNvSpPr/>
          <p:nvPr/>
        </p:nvSpPr>
        <p:spPr>
          <a:xfrm>
            <a:off x="323528" y="3780656"/>
            <a:ext cx="2376264" cy="7920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b="1" dirty="0">
                <a:solidFill>
                  <a:prstClr val="black"/>
                </a:solidFill>
              </a:rPr>
              <a:t>1x  IT &amp; Electricity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b="1" dirty="0">
                <a:solidFill>
                  <a:prstClr val="black"/>
                </a:solidFill>
              </a:rPr>
              <a:t>Technician</a:t>
            </a:r>
          </a:p>
        </p:txBody>
      </p:sp>
      <p:sp>
        <p:nvSpPr>
          <p:cNvPr id="15" name="Avrundet rektangel 14"/>
          <p:cNvSpPr/>
          <p:nvPr/>
        </p:nvSpPr>
        <p:spPr>
          <a:xfrm>
            <a:off x="3275856" y="3717032"/>
            <a:ext cx="2448272" cy="86409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solidFill>
                  <a:prstClr val="black"/>
                </a:solidFill>
              </a:rPr>
              <a:t>1x Sales </a:t>
            </a:r>
          </a:p>
        </p:txBody>
      </p:sp>
      <p:sp>
        <p:nvSpPr>
          <p:cNvPr id="16" name="Avrundet rektangel 15"/>
          <p:cNvSpPr/>
          <p:nvPr/>
        </p:nvSpPr>
        <p:spPr>
          <a:xfrm>
            <a:off x="6119664" y="3717032"/>
            <a:ext cx="2412776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b="1" dirty="0">
                <a:solidFill>
                  <a:prstClr val="white"/>
                </a:solidFill>
              </a:rPr>
              <a:t>1x Site &amp; Shop Security</a:t>
            </a:r>
          </a:p>
        </p:txBody>
      </p:sp>
      <p:cxnSp>
        <p:nvCxnSpPr>
          <p:cNvPr id="18" name="Rett linje 17"/>
          <p:cNvCxnSpPr/>
          <p:nvPr/>
        </p:nvCxnSpPr>
        <p:spPr>
          <a:xfrm>
            <a:off x="1476375" y="3573463"/>
            <a:ext cx="5759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/>
        </p:nvCxnSpPr>
        <p:spPr>
          <a:xfrm>
            <a:off x="4500563" y="3213100"/>
            <a:ext cx="0" cy="57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>
            <a:off x="1476375" y="3573463"/>
            <a:ext cx="0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>
            <a:off x="7235825" y="3573463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tt linje 45"/>
          <p:cNvCxnSpPr/>
          <p:nvPr/>
        </p:nvCxnSpPr>
        <p:spPr>
          <a:xfrm>
            <a:off x="755650" y="4508500"/>
            <a:ext cx="0" cy="16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Sylinder 46"/>
          <p:cNvSpPr txBox="1"/>
          <p:nvPr/>
        </p:nvSpPr>
        <p:spPr>
          <a:xfrm>
            <a:off x="900113" y="4724400"/>
            <a:ext cx="21002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>
                <a:solidFill>
                  <a:prstClr val="black"/>
                </a:solidFill>
                <a:latin typeface="Calibri"/>
                <a:cs typeface="+mn-cs"/>
              </a:rPr>
              <a:t>1st line Support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>
                <a:solidFill>
                  <a:prstClr val="black"/>
                </a:solidFill>
                <a:latin typeface="Calibri"/>
                <a:cs typeface="+mn-cs"/>
              </a:rPr>
              <a:t>Sales/Tech. support</a:t>
            </a:r>
          </a:p>
        </p:txBody>
      </p:sp>
      <p:sp>
        <p:nvSpPr>
          <p:cNvPr id="49" name="TekstSylinder 48"/>
          <p:cNvSpPr txBox="1"/>
          <p:nvPr/>
        </p:nvSpPr>
        <p:spPr>
          <a:xfrm>
            <a:off x="3779838" y="4724400"/>
            <a:ext cx="19812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>
                <a:solidFill>
                  <a:prstClr val="black"/>
                </a:solidFill>
                <a:latin typeface="Calibri"/>
                <a:cs typeface="+mn-cs"/>
              </a:rPr>
              <a:t> Resellers network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>
                <a:solidFill>
                  <a:prstClr val="black"/>
                </a:solidFill>
                <a:latin typeface="Calibri"/>
                <a:cs typeface="+mn-cs"/>
              </a:rPr>
              <a:t>Distribution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51" name="Rett linje 50"/>
          <p:cNvCxnSpPr/>
          <p:nvPr/>
        </p:nvCxnSpPr>
        <p:spPr>
          <a:xfrm>
            <a:off x="3779838" y="4652963"/>
            <a:ext cx="0" cy="1655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51"/>
          <p:cNvCxnSpPr/>
          <p:nvPr/>
        </p:nvCxnSpPr>
        <p:spPr>
          <a:xfrm>
            <a:off x="6516688" y="4652963"/>
            <a:ext cx="0" cy="1655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6525" y="228600"/>
            <a:ext cx="22971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b="1" dirty="0">
                <a:solidFill>
                  <a:prstClr val="black"/>
                </a:solidFill>
                <a:latin typeface="Calibri"/>
                <a:cs typeface="+mn-cs"/>
              </a:rPr>
              <a:t>Village Level</a:t>
            </a:r>
          </a:p>
        </p:txBody>
      </p:sp>
      <p:pic>
        <p:nvPicPr>
          <p:cNvPr id="5839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042988"/>
            <a:ext cx="50323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4" name="Picture 3" descr="C:\Users\Finn Helge Tolpinrud\Documents\IPX Extenso\Country by country\DRC\Orange\Site Survey\Pictures\DSC048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92188"/>
            <a:ext cx="300513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 rot="5400000">
            <a:off x="-3393281" y="3429794"/>
            <a:ext cx="6858000" cy="1588"/>
          </a:xfrm>
          <a:prstGeom prst="line">
            <a:avLst/>
          </a:prstGeom>
          <a:ln w="76200">
            <a:solidFill>
              <a:srgbClr val="33CC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96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337175"/>
            <a:ext cx="1449387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88641"/>
            <a:ext cx="936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3200" b="1" dirty="0">
                <a:solidFill>
                  <a:prstClr val="black"/>
                </a:solidFill>
              </a:rPr>
              <a:t>1</a:t>
            </a:r>
            <a:r>
              <a:rPr lang="en-ZA" sz="3200" b="1" dirty="0" smtClean="0">
                <a:solidFill>
                  <a:prstClr val="black"/>
                </a:solidFill>
              </a:rPr>
              <a:t>. IPX upgrades Pilot’s CAPEX </a:t>
            </a:r>
            <a:r>
              <a:rPr lang="en-ZA" sz="2400" b="1" dirty="0" smtClean="0">
                <a:solidFill>
                  <a:prstClr val="black"/>
                </a:solidFill>
              </a:rPr>
              <a:t>(Oct 2014)</a:t>
            </a:r>
            <a:endParaRPr lang="en-ZA" sz="3200" b="1" dirty="0" smtClean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6948264" cy="4648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2924944"/>
            <a:ext cx="5669803" cy="379309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-3393281" y="3429794"/>
            <a:ext cx="6858000" cy="1588"/>
          </a:xfrm>
          <a:prstGeom prst="line">
            <a:avLst/>
          </a:prstGeom>
          <a:ln w="76200">
            <a:solidFill>
              <a:srgbClr val="00CC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394841" y="116633"/>
            <a:ext cx="849763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latin typeface="Arial" charset="0"/>
              </a:rPr>
              <a:t>…Scale</a:t>
            </a:r>
            <a:endParaRPr lang="en-ZA" sz="3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657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" y="3200400"/>
            <a:ext cx="444334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" y="150000"/>
            <a:ext cx="4408704" cy="2962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0400"/>
            <a:ext cx="45720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0000"/>
            <a:ext cx="4572000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807</Words>
  <Application>Microsoft Office PowerPoint</Application>
  <PresentationFormat>On-screen Show (4:3)</PresentationFormat>
  <Paragraphs>321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…enabling rural Radio &amp; TV</vt:lpstr>
    </vt:vector>
  </TitlesOfParts>
  <Company>ORANGE FT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Bénédicte BEMBA</dc:creator>
  <cp:lastModifiedBy>Finn Helge Tolpinrud</cp:lastModifiedBy>
  <cp:revision>49</cp:revision>
  <cp:lastPrinted>2017-09-14T07:23:01Z</cp:lastPrinted>
  <dcterms:created xsi:type="dcterms:W3CDTF">2016-04-04T11:02:27Z</dcterms:created>
  <dcterms:modified xsi:type="dcterms:W3CDTF">2017-09-14T09:37:13Z</dcterms:modified>
</cp:coreProperties>
</file>