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8" r:id="rId3"/>
    <p:sldId id="258" r:id="rId4"/>
    <p:sldId id="262" r:id="rId5"/>
    <p:sldId id="264" r:id="rId6"/>
    <p:sldId id="265" r:id="rId7"/>
    <p:sldId id="266" r:id="rId8"/>
    <p:sldId id="259" r:id="rId9"/>
    <p:sldId id="260" r:id="rId10"/>
    <p:sldId id="26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28" autoAdjust="0"/>
  </p:normalViewPr>
  <p:slideViewPr>
    <p:cSldViewPr snapToGrid="0" snapToObjects="1">
      <p:cViewPr>
        <p:scale>
          <a:sx n="100" d="100"/>
          <a:sy n="100" d="100"/>
        </p:scale>
        <p:origin x="-200"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742920-ED93-8C46-ACA2-46C56B08A5E2}" type="doc">
      <dgm:prSet loTypeId="urn:microsoft.com/office/officeart/2005/8/layout/process1" loCatId="" qsTypeId="urn:microsoft.com/office/officeart/2005/8/quickstyle/simple4" qsCatId="simple" csTypeId="urn:microsoft.com/office/officeart/2005/8/colors/accent1_2" csCatId="accent1" phldr="1"/>
      <dgm:spPr/>
    </dgm:pt>
    <dgm:pt modelId="{F70E7A9A-824C-464F-8DDC-FC51F936D819}">
      <dgm:prSet phldrT="[Text]" custT="1"/>
      <dgm:spPr/>
      <dgm:t>
        <a:bodyPr/>
        <a:lstStyle/>
        <a:p>
          <a:r>
            <a:rPr lang="en-US" sz="1200" dirty="0" smtClean="0"/>
            <a:t>Cellphone</a:t>
          </a:r>
          <a:endParaRPr lang="en-US" sz="1200" dirty="0"/>
        </a:p>
      </dgm:t>
    </dgm:pt>
    <dgm:pt modelId="{F504823F-667F-F242-9D3A-064349979FFE}" type="parTrans" cxnId="{33825BC1-F227-1B49-A2A7-3E643AAECCD5}">
      <dgm:prSet/>
      <dgm:spPr/>
      <dgm:t>
        <a:bodyPr/>
        <a:lstStyle/>
        <a:p>
          <a:endParaRPr lang="en-US"/>
        </a:p>
      </dgm:t>
    </dgm:pt>
    <dgm:pt modelId="{AD16C5BB-1426-D74C-BE3D-E27726527784}" type="sibTrans" cxnId="{33825BC1-F227-1B49-A2A7-3E643AAECCD5}">
      <dgm:prSet/>
      <dgm:spPr/>
      <dgm:t>
        <a:bodyPr/>
        <a:lstStyle/>
        <a:p>
          <a:endParaRPr lang="en-US"/>
        </a:p>
      </dgm:t>
    </dgm:pt>
    <dgm:pt modelId="{5D7FE495-4D81-C84B-9CA1-F8EBE35396A6}">
      <dgm:prSet phldrT="[Text]"/>
      <dgm:spPr/>
      <dgm:t>
        <a:bodyPr/>
        <a:lstStyle/>
        <a:p>
          <a:r>
            <a:rPr lang="en-US" dirty="0" err="1" smtClean="0"/>
            <a:t>Femtocell</a:t>
          </a:r>
          <a:endParaRPr lang="en-US" dirty="0"/>
        </a:p>
      </dgm:t>
    </dgm:pt>
    <dgm:pt modelId="{1443A016-C79A-4E42-BAB7-52CA5BF78E4E}" type="parTrans" cxnId="{15C6103D-0FF8-8945-8177-11DB79D7B1FB}">
      <dgm:prSet/>
      <dgm:spPr/>
      <dgm:t>
        <a:bodyPr/>
        <a:lstStyle/>
        <a:p>
          <a:endParaRPr lang="en-US"/>
        </a:p>
      </dgm:t>
    </dgm:pt>
    <dgm:pt modelId="{330CB09B-5BC7-4747-9CAF-AEEAA00E7801}" type="sibTrans" cxnId="{15C6103D-0FF8-8945-8177-11DB79D7B1FB}">
      <dgm:prSet/>
      <dgm:spPr/>
      <dgm:t>
        <a:bodyPr/>
        <a:lstStyle/>
        <a:p>
          <a:endParaRPr lang="en-US"/>
        </a:p>
      </dgm:t>
    </dgm:pt>
    <dgm:pt modelId="{FA83E892-8F4A-EE45-992B-3E43B6F18945}">
      <dgm:prSet/>
      <dgm:spPr/>
      <dgm:t>
        <a:bodyPr/>
        <a:lstStyle/>
        <a:p>
          <a:r>
            <a:rPr lang="en-US" dirty="0" smtClean="0"/>
            <a:t>Internet through a broadband router</a:t>
          </a:r>
          <a:endParaRPr lang="en-US" dirty="0"/>
        </a:p>
      </dgm:t>
    </dgm:pt>
    <dgm:pt modelId="{9A0B53AA-CA4D-AC48-869F-4D98E3CF8604}" type="parTrans" cxnId="{75112C99-4CD2-A147-81F5-70D0DE0969BF}">
      <dgm:prSet/>
      <dgm:spPr/>
      <dgm:t>
        <a:bodyPr/>
        <a:lstStyle/>
        <a:p>
          <a:endParaRPr lang="en-US"/>
        </a:p>
      </dgm:t>
    </dgm:pt>
    <dgm:pt modelId="{88CBFFC5-CD0D-664B-B384-54CEC21492FA}" type="sibTrans" cxnId="{75112C99-4CD2-A147-81F5-70D0DE0969BF}">
      <dgm:prSet/>
      <dgm:spPr/>
      <dgm:t>
        <a:bodyPr/>
        <a:lstStyle/>
        <a:p>
          <a:endParaRPr lang="en-US"/>
        </a:p>
      </dgm:t>
    </dgm:pt>
    <dgm:pt modelId="{A748DD97-AA0C-4046-83A1-40A15511F2F3}">
      <dgm:prSet/>
      <dgm:spPr/>
      <dgm:t>
        <a:bodyPr/>
        <a:lstStyle/>
        <a:p>
          <a:r>
            <a:rPr lang="en-US" dirty="0" smtClean="0"/>
            <a:t>Mobile operators’ network</a:t>
          </a:r>
          <a:endParaRPr lang="en-US" dirty="0"/>
        </a:p>
      </dgm:t>
    </dgm:pt>
    <dgm:pt modelId="{19001E89-295F-FF4E-9D1C-D358F4C7892E}" type="parTrans" cxnId="{3C8BECF9-5CA3-EA47-A327-923E56E5AC5C}">
      <dgm:prSet/>
      <dgm:spPr/>
      <dgm:t>
        <a:bodyPr/>
        <a:lstStyle/>
        <a:p>
          <a:endParaRPr lang="en-US"/>
        </a:p>
      </dgm:t>
    </dgm:pt>
    <dgm:pt modelId="{CD66E6D0-C64F-A944-B5B2-106677B1291D}" type="sibTrans" cxnId="{3C8BECF9-5CA3-EA47-A327-923E56E5AC5C}">
      <dgm:prSet/>
      <dgm:spPr/>
      <dgm:t>
        <a:bodyPr/>
        <a:lstStyle/>
        <a:p>
          <a:endParaRPr lang="en-US"/>
        </a:p>
      </dgm:t>
    </dgm:pt>
    <dgm:pt modelId="{E8A07F61-6003-EA42-944F-32DEEB70E1F4}" type="pres">
      <dgm:prSet presAssocID="{69742920-ED93-8C46-ACA2-46C56B08A5E2}" presName="Name0" presStyleCnt="0">
        <dgm:presLayoutVars>
          <dgm:dir/>
          <dgm:resizeHandles val="exact"/>
        </dgm:presLayoutVars>
      </dgm:prSet>
      <dgm:spPr/>
    </dgm:pt>
    <dgm:pt modelId="{81F727FF-901A-3348-B6AB-DE89B08429F7}" type="pres">
      <dgm:prSet presAssocID="{F70E7A9A-824C-464F-8DDC-FC51F936D819}" presName="node" presStyleLbl="node1" presStyleIdx="0" presStyleCnt="4" custScaleX="126897">
        <dgm:presLayoutVars>
          <dgm:bulletEnabled val="1"/>
        </dgm:presLayoutVars>
      </dgm:prSet>
      <dgm:spPr/>
      <dgm:t>
        <a:bodyPr/>
        <a:lstStyle/>
        <a:p>
          <a:endParaRPr lang="en-US"/>
        </a:p>
      </dgm:t>
    </dgm:pt>
    <dgm:pt modelId="{6A33EBC0-A452-1746-B158-D3B37CD56872}" type="pres">
      <dgm:prSet presAssocID="{AD16C5BB-1426-D74C-BE3D-E27726527784}" presName="sibTrans" presStyleLbl="sibTrans2D1" presStyleIdx="0" presStyleCnt="3"/>
      <dgm:spPr/>
      <dgm:t>
        <a:bodyPr/>
        <a:lstStyle/>
        <a:p>
          <a:endParaRPr lang="en-US"/>
        </a:p>
      </dgm:t>
    </dgm:pt>
    <dgm:pt modelId="{9BCB970F-A2C2-6148-ADAA-58512B7ADCAF}" type="pres">
      <dgm:prSet presAssocID="{AD16C5BB-1426-D74C-BE3D-E27726527784}" presName="connectorText" presStyleLbl="sibTrans2D1" presStyleIdx="0" presStyleCnt="3"/>
      <dgm:spPr/>
      <dgm:t>
        <a:bodyPr/>
        <a:lstStyle/>
        <a:p>
          <a:endParaRPr lang="en-US"/>
        </a:p>
      </dgm:t>
    </dgm:pt>
    <dgm:pt modelId="{3F2A4883-1C61-614E-94DC-2814457F2A22}" type="pres">
      <dgm:prSet presAssocID="{5D7FE495-4D81-C84B-9CA1-F8EBE35396A6}" presName="node" presStyleLbl="node1" presStyleIdx="1" presStyleCnt="4">
        <dgm:presLayoutVars>
          <dgm:bulletEnabled val="1"/>
        </dgm:presLayoutVars>
      </dgm:prSet>
      <dgm:spPr/>
      <dgm:t>
        <a:bodyPr/>
        <a:lstStyle/>
        <a:p>
          <a:endParaRPr lang="en-US"/>
        </a:p>
      </dgm:t>
    </dgm:pt>
    <dgm:pt modelId="{F8B8A970-58E5-0341-B8E0-5700EC20E33E}" type="pres">
      <dgm:prSet presAssocID="{330CB09B-5BC7-4747-9CAF-AEEAA00E7801}" presName="sibTrans" presStyleLbl="sibTrans2D1" presStyleIdx="1" presStyleCnt="3"/>
      <dgm:spPr/>
      <dgm:t>
        <a:bodyPr/>
        <a:lstStyle/>
        <a:p>
          <a:endParaRPr lang="en-US"/>
        </a:p>
      </dgm:t>
    </dgm:pt>
    <dgm:pt modelId="{BD350075-D73D-524E-9745-59484B6BF7FC}" type="pres">
      <dgm:prSet presAssocID="{330CB09B-5BC7-4747-9CAF-AEEAA00E7801}" presName="connectorText" presStyleLbl="sibTrans2D1" presStyleIdx="1" presStyleCnt="3"/>
      <dgm:spPr/>
      <dgm:t>
        <a:bodyPr/>
        <a:lstStyle/>
        <a:p>
          <a:endParaRPr lang="en-US"/>
        </a:p>
      </dgm:t>
    </dgm:pt>
    <dgm:pt modelId="{02EE4D86-8226-5640-8782-19A3C1BEF387}" type="pres">
      <dgm:prSet presAssocID="{FA83E892-8F4A-EE45-992B-3E43B6F18945}" presName="node" presStyleLbl="node1" presStyleIdx="2" presStyleCnt="4">
        <dgm:presLayoutVars>
          <dgm:bulletEnabled val="1"/>
        </dgm:presLayoutVars>
      </dgm:prSet>
      <dgm:spPr/>
      <dgm:t>
        <a:bodyPr/>
        <a:lstStyle/>
        <a:p>
          <a:endParaRPr lang="en-US"/>
        </a:p>
      </dgm:t>
    </dgm:pt>
    <dgm:pt modelId="{7718661D-324C-844E-B30E-348E9804C96A}" type="pres">
      <dgm:prSet presAssocID="{88CBFFC5-CD0D-664B-B384-54CEC21492FA}" presName="sibTrans" presStyleLbl="sibTrans2D1" presStyleIdx="2" presStyleCnt="3"/>
      <dgm:spPr/>
      <dgm:t>
        <a:bodyPr/>
        <a:lstStyle/>
        <a:p>
          <a:endParaRPr lang="en-US"/>
        </a:p>
      </dgm:t>
    </dgm:pt>
    <dgm:pt modelId="{00F2C049-5D76-4A42-B43B-B9D326B23EF2}" type="pres">
      <dgm:prSet presAssocID="{88CBFFC5-CD0D-664B-B384-54CEC21492FA}" presName="connectorText" presStyleLbl="sibTrans2D1" presStyleIdx="2" presStyleCnt="3"/>
      <dgm:spPr/>
      <dgm:t>
        <a:bodyPr/>
        <a:lstStyle/>
        <a:p>
          <a:endParaRPr lang="en-US"/>
        </a:p>
      </dgm:t>
    </dgm:pt>
    <dgm:pt modelId="{CB867187-74D1-A841-ADFC-26B623C2DFEA}" type="pres">
      <dgm:prSet presAssocID="{A748DD97-AA0C-4046-83A1-40A15511F2F3}" presName="node" presStyleLbl="node1" presStyleIdx="3" presStyleCnt="4">
        <dgm:presLayoutVars>
          <dgm:bulletEnabled val="1"/>
        </dgm:presLayoutVars>
      </dgm:prSet>
      <dgm:spPr/>
      <dgm:t>
        <a:bodyPr/>
        <a:lstStyle/>
        <a:p>
          <a:endParaRPr lang="en-US"/>
        </a:p>
      </dgm:t>
    </dgm:pt>
  </dgm:ptLst>
  <dgm:cxnLst>
    <dgm:cxn modelId="{3F9C89E9-2AEE-1D49-B68E-F64EB5EAB511}" type="presOf" srcId="{F70E7A9A-824C-464F-8DDC-FC51F936D819}" destId="{81F727FF-901A-3348-B6AB-DE89B08429F7}" srcOrd="0" destOrd="0" presId="urn:microsoft.com/office/officeart/2005/8/layout/process1"/>
    <dgm:cxn modelId="{16BA810E-AE93-6E48-A065-E4E52E9A2CEE}" type="presOf" srcId="{5D7FE495-4D81-C84B-9CA1-F8EBE35396A6}" destId="{3F2A4883-1C61-614E-94DC-2814457F2A22}" srcOrd="0" destOrd="0" presId="urn:microsoft.com/office/officeart/2005/8/layout/process1"/>
    <dgm:cxn modelId="{75112C99-4CD2-A147-81F5-70D0DE0969BF}" srcId="{69742920-ED93-8C46-ACA2-46C56B08A5E2}" destId="{FA83E892-8F4A-EE45-992B-3E43B6F18945}" srcOrd="2" destOrd="0" parTransId="{9A0B53AA-CA4D-AC48-869F-4D98E3CF8604}" sibTransId="{88CBFFC5-CD0D-664B-B384-54CEC21492FA}"/>
    <dgm:cxn modelId="{15C6103D-0FF8-8945-8177-11DB79D7B1FB}" srcId="{69742920-ED93-8C46-ACA2-46C56B08A5E2}" destId="{5D7FE495-4D81-C84B-9CA1-F8EBE35396A6}" srcOrd="1" destOrd="0" parTransId="{1443A016-C79A-4E42-BAB7-52CA5BF78E4E}" sibTransId="{330CB09B-5BC7-4747-9CAF-AEEAA00E7801}"/>
    <dgm:cxn modelId="{8BDC897A-0207-9247-961D-E85ECD0C49A5}" type="presOf" srcId="{88CBFFC5-CD0D-664B-B384-54CEC21492FA}" destId="{7718661D-324C-844E-B30E-348E9804C96A}" srcOrd="0" destOrd="0" presId="urn:microsoft.com/office/officeart/2005/8/layout/process1"/>
    <dgm:cxn modelId="{33825BC1-F227-1B49-A2A7-3E643AAECCD5}" srcId="{69742920-ED93-8C46-ACA2-46C56B08A5E2}" destId="{F70E7A9A-824C-464F-8DDC-FC51F936D819}" srcOrd="0" destOrd="0" parTransId="{F504823F-667F-F242-9D3A-064349979FFE}" sibTransId="{AD16C5BB-1426-D74C-BE3D-E27726527784}"/>
    <dgm:cxn modelId="{54B2EF46-A72E-0B4C-86ED-067A7985CDF2}" type="presOf" srcId="{AD16C5BB-1426-D74C-BE3D-E27726527784}" destId="{6A33EBC0-A452-1746-B158-D3B37CD56872}" srcOrd="0" destOrd="0" presId="urn:microsoft.com/office/officeart/2005/8/layout/process1"/>
    <dgm:cxn modelId="{5CD032BA-8180-1044-86CD-7668504CC181}" type="presOf" srcId="{AD16C5BB-1426-D74C-BE3D-E27726527784}" destId="{9BCB970F-A2C2-6148-ADAA-58512B7ADCAF}" srcOrd="1" destOrd="0" presId="urn:microsoft.com/office/officeart/2005/8/layout/process1"/>
    <dgm:cxn modelId="{83DB3C9A-E70E-5B4D-AA1B-D30BB6D994F8}" type="presOf" srcId="{A748DD97-AA0C-4046-83A1-40A15511F2F3}" destId="{CB867187-74D1-A841-ADFC-26B623C2DFEA}" srcOrd="0" destOrd="0" presId="urn:microsoft.com/office/officeart/2005/8/layout/process1"/>
    <dgm:cxn modelId="{D9906230-951B-1944-A1D2-7E4EFD9D9AA1}" type="presOf" srcId="{FA83E892-8F4A-EE45-992B-3E43B6F18945}" destId="{02EE4D86-8226-5640-8782-19A3C1BEF387}" srcOrd="0" destOrd="0" presId="urn:microsoft.com/office/officeart/2005/8/layout/process1"/>
    <dgm:cxn modelId="{A7E5D06E-8F65-884B-B758-BA632C53B4AF}" type="presOf" srcId="{330CB09B-5BC7-4747-9CAF-AEEAA00E7801}" destId="{BD350075-D73D-524E-9745-59484B6BF7FC}" srcOrd="1" destOrd="0" presId="urn:microsoft.com/office/officeart/2005/8/layout/process1"/>
    <dgm:cxn modelId="{3C8BECF9-5CA3-EA47-A327-923E56E5AC5C}" srcId="{69742920-ED93-8C46-ACA2-46C56B08A5E2}" destId="{A748DD97-AA0C-4046-83A1-40A15511F2F3}" srcOrd="3" destOrd="0" parTransId="{19001E89-295F-FF4E-9D1C-D358F4C7892E}" sibTransId="{CD66E6D0-C64F-A944-B5B2-106677B1291D}"/>
    <dgm:cxn modelId="{9977ECF3-A4D9-E941-96EA-17F82BA25A61}" type="presOf" srcId="{88CBFFC5-CD0D-664B-B384-54CEC21492FA}" destId="{00F2C049-5D76-4A42-B43B-B9D326B23EF2}" srcOrd="1" destOrd="0" presId="urn:microsoft.com/office/officeart/2005/8/layout/process1"/>
    <dgm:cxn modelId="{57EC69FB-7A67-2645-947D-1A989A1AC2B6}" type="presOf" srcId="{330CB09B-5BC7-4747-9CAF-AEEAA00E7801}" destId="{F8B8A970-58E5-0341-B8E0-5700EC20E33E}" srcOrd="0" destOrd="0" presId="urn:microsoft.com/office/officeart/2005/8/layout/process1"/>
    <dgm:cxn modelId="{502888E3-43DB-7548-A658-C9688C526F2C}" type="presOf" srcId="{69742920-ED93-8C46-ACA2-46C56B08A5E2}" destId="{E8A07F61-6003-EA42-944F-32DEEB70E1F4}" srcOrd="0" destOrd="0" presId="urn:microsoft.com/office/officeart/2005/8/layout/process1"/>
    <dgm:cxn modelId="{79A2F1F8-8982-F24F-9903-502D826C1C7F}" type="presParOf" srcId="{E8A07F61-6003-EA42-944F-32DEEB70E1F4}" destId="{81F727FF-901A-3348-B6AB-DE89B08429F7}" srcOrd="0" destOrd="0" presId="urn:microsoft.com/office/officeart/2005/8/layout/process1"/>
    <dgm:cxn modelId="{13BCC6D0-CC3D-6142-8711-406ADBD2FDAC}" type="presParOf" srcId="{E8A07F61-6003-EA42-944F-32DEEB70E1F4}" destId="{6A33EBC0-A452-1746-B158-D3B37CD56872}" srcOrd="1" destOrd="0" presId="urn:microsoft.com/office/officeart/2005/8/layout/process1"/>
    <dgm:cxn modelId="{0A1CF2D9-E7B6-9345-B133-C9EF6A6DF87C}" type="presParOf" srcId="{6A33EBC0-A452-1746-B158-D3B37CD56872}" destId="{9BCB970F-A2C2-6148-ADAA-58512B7ADCAF}" srcOrd="0" destOrd="0" presId="urn:microsoft.com/office/officeart/2005/8/layout/process1"/>
    <dgm:cxn modelId="{57ECFA2D-691C-4D45-9CC7-2AE324665FED}" type="presParOf" srcId="{E8A07F61-6003-EA42-944F-32DEEB70E1F4}" destId="{3F2A4883-1C61-614E-94DC-2814457F2A22}" srcOrd="2" destOrd="0" presId="urn:microsoft.com/office/officeart/2005/8/layout/process1"/>
    <dgm:cxn modelId="{CEE2BDC7-6703-F64B-84B5-224070A5C320}" type="presParOf" srcId="{E8A07F61-6003-EA42-944F-32DEEB70E1F4}" destId="{F8B8A970-58E5-0341-B8E0-5700EC20E33E}" srcOrd="3" destOrd="0" presId="urn:microsoft.com/office/officeart/2005/8/layout/process1"/>
    <dgm:cxn modelId="{ABCBE921-33B3-DD49-BF2E-3B94E1450D94}" type="presParOf" srcId="{F8B8A970-58E5-0341-B8E0-5700EC20E33E}" destId="{BD350075-D73D-524E-9745-59484B6BF7FC}" srcOrd="0" destOrd="0" presId="urn:microsoft.com/office/officeart/2005/8/layout/process1"/>
    <dgm:cxn modelId="{C276C69F-00CF-9248-9D48-7B20F47EDFE0}" type="presParOf" srcId="{E8A07F61-6003-EA42-944F-32DEEB70E1F4}" destId="{02EE4D86-8226-5640-8782-19A3C1BEF387}" srcOrd="4" destOrd="0" presId="urn:microsoft.com/office/officeart/2005/8/layout/process1"/>
    <dgm:cxn modelId="{59339044-9F6B-654E-95A6-981679E2BB45}" type="presParOf" srcId="{E8A07F61-6003-EA42-944F-32DEEB70E1F4}" destId="{7718661D-324C-844E-B30E-348E9804C96A}" srcOrd="5" destOrd="0" presId="urn:microsoft.com/office/officeart/2005/8/layout/process1"/>
    <dgm:cxn modelId="{34B60F99-425B-724F-8E3F-1695707F78DC}" type="presParOf" srcId="{7718661D-324C-844E-B30E-348E9804C96A}" destId="{00F2C049-5D76-4A42-B43B-B9D326B23EF2}" srcOrd="0" destOrd="0" presId="urn:microsoft.com/office/officeart/2005/8/layout/process1"/>
    <dgm:cxn modelId="{0BD4E504-B424-A44E-B039-0398C9E1E751}" type="presParOf" srcId="{E8A07F61-6003-EA42-944F-32DEEB70E1F4}" destId="{CB867187-74D1-A841-ADFC-26B623C2DFEA}"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910596-CD43-BF44-AF0B-E2E9FE71F1C1}"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2E6BAA83-2E4A-D545-8E98-5948A7467B7F}">
      <dgm:prSet/>
      <dgm:spPr/>
      <dgm:t>
        <a:bodyPr/>
        <a:lstStyle/>
        <a:p>
          <a:pPr rtl="0"/>
          <a:r>
            <a:rPr lang="en-US" dirty="0" smtClean="0"/>
            <a:t>Actor?</a:t>
          </a:r>
          <a:endParaRPr lang="en-US" dirty="0"/>
        </a:p>
      </dgm:t>
    </dgm:pt>
    <dgm:pt modelId="{4769890D-A2E3-2E46-881F-9E8916B75C04}" type="parTrans" cxnId="{767A5610-843E-8046-BE42-7406A7C3B507}">
      <dgm:prSet/>
      <dgm:spPr/>
      <dgm:t>
        <a:bodyPr/>
        <a:lstStyle/>
        <a:p>
          <a:endParaRPr lang="en-US"/>
        </a:p>
      </dgm:t>
    </dgm:pt>
    <dgm:pt modelId="{9A9109B1-569C-444C-94AE-7321A9051F91}" type="sibTrans" cxnId="{767A5610-843E-8046-BE42-7406A7C3B507}">
      <dgm:prSet/>
      <dgm:spPr/>
      <dgm:t>
        <a:bodyPr/>
        <a:lstStyle/>
        <a:p>
          <a:endParaRPr lang="en-US"/>
        </a:p>
      </dgm:t>
    </dgm:pt>
    <dgm:pt modelId="{2DF2F01E-8952-E546-A952-0A9056C61168}">
      <dgm:prSet/>
      <dgm:spPr/>
      <dgm:t>
        <a:bodyPr/>
        <a:lstStyle/>
        <a:p>
          <a:pPr rtl="0"/>
          <a:r>
            <a:rPr lang="fr-FR" dirty="0" smtClean="0"/>
            <a:t>Configuration?</a:t>
          </a:r>
          <a:endParaRPr lang="fr-FR" dirty="0"/>
        </a:p>
      </dgm:t>
    </dgm:pt>
    <dgm:pt modelId="{D6880CDA-F58A-2B45-8898-9E2D693F9DBC}" type="parTrans" cxnId="{C956E15C-D48D-E845-A836-D4CEF250095D}">
      <dgm:prSet/>
      <dgm:spPr/>
      <dgm:t>
        <a:bodyPr/>
        <a:lstStyle/>
        <a:p>
          <a:endParaRPr lang="en-US"/>
        </a:p>
      </dgm:t>
    </dgm:pt>
    <dgm:pt modelId="{2577512A-C846-E344-9EE9-EF0FBB8E0F85}" type="sibTrans" cxnId="{C956E15C-D48D-E845-A836-D4CEF250095D}">
      <dgm:prSet/>
      <dgm:spPr/>
      <dgm:t>
        <a:bodyPr/>
        <a:lstStyle/>
        <a:p>
          <a:endParaRPr lang="en-US"/>
        </a:p>
      </dgm:t>
    </dgm:pt>
    <dgm:pt modelId="{1E4D2AEB-499B-4744-B764-3D42A5AFC5BF}">
      <dgm:prSet/>
      <dgm:spPr/>
      <dgm:t>
        <a:bodyPr/>
        <a:lstStyle/>
        <a:p>
          <a:pPr rtl="0"/>
          <a:r>
            <a:rPr lang="en-US" dirty="0" smtClean="0"/>
            <a:t>Projection</a:t>
          </a:r>
          <a:endParaRPr lang="en-US" dirty="0"/>
        </a:p>
      </dgm:t>
    </dgm:pt>
    <dgm:pt modelId="{7A3043D0-2DE6-6447-B1D6-7BDECD3BAC5C}" type="parTrans" cxnId="{131BDDA2-C4D4-224C-8BED-D70CF1FF6DDB}">
      <dgm:prSet/>
      <dgm:spPr/>
      <dgm:t>
        <a:bodyPr/>
        <a:lstStyle/>
        <a:p>
          <a:endParaRPr lang="en-US"/>
        </a:p>
      </dgm:t>
    </dgm:pt>
    <dgm:pt modelId="{B1AD1FF2-0ECE-4D42-841C-7F7D638A4162}" type="sibTrans" cxnId="{131BDDA2-C4D4-224C-8BED-D70CF1FF6DDB}">
      <dgm:prSet/>
      <dgm:spPr/>
      <dgm:t>
        <a:bodyPr/>
        <a:lstStyle/>
        <a:p>
          <a:endParaRPr lang="en-US"/>
        </a:p>
      </dgm:t>
    </dgm:pt>
    <dgm:pt modelId="{5BF4373F-5F0E-7946-BAD5-1A69DA132DD7}">
      <dgm:prSet/>
      <dgm:spPr/>
      <dgm:t>
        <a:bodyPr/>
        <a:lstStyle/>
        <a:p>
          <a:r>
            <a:rPr lang="en-US" dirty="0" smtClean="0"/>
            <a:t>MVNO/MNO/MVNE/</a:t>
          </a:r>
          <a:endParaRPr lang="en-US" dirty="0"/>
        </a:p>
      </dgm:t>
    </dgm:pt>
    <dgm:pt modelId="{B9E68969-0F01-674F-B0A8-AEAE6A230A90}" type="parTrans" cxnId="{5E2B3D96-5FA4-0B4E-89C3-DE19AFF64E8D}">
      <dgm:prSet/>
      <dgm:spPr/>
      <dgm:t>
        <a:bodyPr/>
        <a:lstStyle/>
        <a:p>
          <a:endParaRPr lang="en-US"/>
        </a:p>
      </dgm:t>
    </dgm:pt>
    <dgm:pt modelId="{0AA07AAB-6277-254A-951C-053A0A368F46}" type="sibTrans" cxnId="{5E2B3D96-5FA4-0B4E-89C3-DE19AFF64E8D}">
      <dgm:prSet/>
      <dgm:spPr/>
      <dgm:t>
        <a:bodyPr/>
        <a:lstStyle/>
        <a:p>
          <a:endParaRPr lang="en-US"/>
        </a:p>
      </dgm:t>
    </dgm:pt>
    <dgm:pt modelId="{133630CD-CDF5-A14C-AE93-3800425668BC}">
      <dgm:prSet/>
      <dgm:spPr/>
      <dgm:t>
        <a:bodyPr/>
        <a:lstStyle/>
        <a:p>
          <a:r>
            <a:rPr lang="en-US" dirty="0" smtClean="0"/>
            <a:t>Open or Closed access?</a:t>
          </a:r>
          <a:endParaRPr lang="en-US" dirty="0"/>
        </a:p>
      </dgm:t>
    </dgm:pt>
    <dgm:pt modelId="{0E7A461A-49AD-7747-BB34-69A5FFDFFA8F}" type="parTrans" cxnId="{26E093BE-D663-D54E-ACC3-9DCAF1332969}">
      <dgm:prSet/>
      <dgm:spPr/>
      <dgm:t>
        <a:bodyPr/>
        <a:lstStyle/>
        <a:p>
          <a:endParaRPr lang="en-US"/>
        </a:p>
      </dgm:t>
    </dgm:pt>
    <dgm:pt modelId="{8796F99F-813B-6F48-BCAB-38A79FB27513}" type="sibTrans" cxnId="{26E093BE-D663-D54E-ACC3-9DCAF1332969}">
      <dgm:prSet/>
      <dgm:spPr/>
      <dgm:t>
        <a:bodyPr/>
        <a:lstStyle/>
        <a:p>
          <a:endParaRPr lang="en-US"/>
        </a:p>
      </dgm:t>
    </dgm:pt>
    <dgm:pt modelId="{591E83A0-A2E0-9449-9BDE-B44A980FC647}">
      <dgm:prSet/>
      <dgm:spPr/>
      <dgm:t>
        <a:bodyPr/>
        <a:lstStyle/>
        <a:p>
          <a:r>
            <a:rPr lang="en-US" dirty="0" smtClean="0"/>
            <a:t>Subscriber no</a:t>
          </a:r>
          <a:endParaRPr lang="en-US" dirty="0"/>
        </a:p>
      </dgm:t>
    </dgm:pt>
    <dgm:pt modelId="{CB7FF35E-1897-F040-8BC3-948D2E9BA492}" type="parTrans" cxnId="{4DA00198-E530-FC45-9E06-B7F5E282EB92}">
      <dgm:prSet/>
      <dgm:spPr/>
      <dgm:t>
        <a:bodyPr/>
        <a:lstStyle/>
        <a:p>
          <a:endParaRPr lang="en-US"/>
        </a:p>
      </dgm:t>
    </dgm:pt>
    <dgm:pt modelId="{E8BEFDF0-8FC6-3B4A-9611-115D7C0EF0BE}" type="sibTrans" cxnId="{4DA00198-E530-FC45-9E06-B7F5E282EB92}">
      <dgm:prSet/>
      <dgm:spPr/>
      <dgm:t>
        <a:bodyPr/>
        <a:lstStyle/>
        <a:p>
          <a:endParaRPr lang="en-US"/>
        </a:p>
      </dgm:t>
    </dgm:pt>
    <dgm:pt modelId="{03E0CC21-FDA3-8441-9931-90FD2B0F21BB}">
      <dgm:prSet/>
      <dgm:spPr/>
      <dgm:t>
        <a:bodyPr/>
        <a:lstStyle/>
        <a:p>
          <a:r>
            <a:rPr lang="en-US" dirty="0" smtClean="0"/>
            <a:t>Device needed to coverage</a:t>
          </a:r>
          <a:endParaRPr lang="en-US" dirty="0"/>
        </a:p>
      </dgm:t>
    </dgm:pt>
    <dgm:pt modelId="{94BAD61F-147C-C84C-86F0-CB80BF8940D4}" type="parTrans" cxnId="{B3CEF9C0-0F74-854C-BE1E-9950A80F496D}">
      <dgm:prSet/>
      <dgm:spPr/>
      <dgm:t>
        <a:bodyPr/>
        <a:lstStyle/>
        <a:p>
          <a:endParaRPr lang="en-US"/>
        </a:p>
      </dgm:t>
    </dgm:pt>
    <dgm:pt modelId="{33EDDC65-DB2D-4F43-B92B-AE5709D00C38}" type="sibTrans" cxnId="{B3CEF9C0-0F74-854C-BE1E-9950A80F496D}">
      <dgm:prSet/>
      <dgm:spPr/>
      <dgm:t>
        <a:bodyPr/>
        <a:lstStyle/>
        <a:p>
          <a:endParaRPr lang="en-US"/>
        </a:p>
      </dgm:t>
    </dgm:pt>
    <dgm:pt modelId="{13A44DD6-FA90-7F4E-92C9-BF298E3E02C8}" type="pres">
      <dgm:prSet presAssocID="{74910596-CD43-BF44-AF0B-E2E9FE71F1C1}" presName="Name0" presStyleCnt="0">
        <dgm:presLayoutVars>
          <dgm:dir/>
          <dgm:animLvl val="lvl"/>
          <dgm:resizeHandles val="exact"/>
        </dgm:presLayoutVars>
      </dgm:prSet>
      <dgm:spPr/>
      <dgm:t>
        <a:bodyPr/>
        <a:lstStyle/>
        <a:p>
          <a:endParaRPr lang="en-US"/>
        </a:p>
      </dgm:t>
    </dgm:pt>
    <dgm:pt modelId="{9C092574-F0F8-C749-BB8C-4B46AB9826F3}" type="pres">
      <dgm:prSet presAssocID="{2E6BAA83-2E4A-D545-8E98-5948A7467B7F}" presName="composite" presStyleCnt="0"/>
      <dgm:spPr/>
    </dgm:pt>
    <dgm:pt modelId="{8635EC24-D91B-3846-B7A2-D16529E33328}" type="pres">
      <dgm:prSet presAssocID="{2E6BAA83-2E4A-D545-8E98-5948A7467B7F}" presName="parTx" presStyleLbl="alignNode1" presStyleIdx="0" presStyleCnt="3">
        <dgm:presLayoutVars>
          <dgm:chMax val="0"/>
          <dgm:chPref val="0"/>
          <dgm:bulletEnabled val="1"/>
        </dgm:presLayoutVars>
      </dgm:prSet>
      <dgm:spPr/>
      <dgm:t>
        <a:bodyPr/>
        <a:lstStyle/>
        <a:p>
          <a:endParaRPr lang="en-US"/>
        </a:p>
      </dgm:t>
    </dgm:pt>
    <dgm:pt modelId="{2C70B288-7647-834B-AD2A-08D1E96653B8}" type="pres">
      <dgm:prSet presAssocID="{2E6BAA83-2E4A-D545-8E98-5948A7467B7F}" presName="desTx" presStyleLbl="alignAccFollowNode1" presStyleIdx="0" presStyleCnt="3">
        <dgm:presLayoutVars>
          <dgm:bulletEnabled val="1"/>
        </dgm:presLayoutVars>
      </dgm:prSet>
      <dgm:spPr/>
      <dgm:t>
        <a:bodyPr/>
        <a:lstStyle/>
        <a:p>
          <a:endParaRPr lang="en-US"/>
        </a:p>
      </dgm:t>
    </dgm:pt>
    <dgm:pt modelId="{81AC16CD-E3E1-814D-B5F9-3910F7B44B9E}" type="pres">
      <dgm:prSet presAssocID="{9A9109B1-569C-444C-94AE-7321A9051F91}" presName="space" presStyleCnt="0"/>
      <dgm:spPr/>
    </dgm:pt>
    <dgm:pt modelId="{B47E334B-A382-EB45-804C-85BA2D828423}" type="pres">
      <dgm:prSet presAssocID="{2DF2F01E-8952-E546-A952-0A9056C61168}" presName="composite" presStyleCnt="0"/>
      <dgm:spPr/>
    </dgm:pt>
    <dgm:pt modelId="{D0E59583-EE54-D946-ABC4-D0879702D0F4}" type="pres">
      <dgm:prSet presAssocID="{2DF2F01E-8952-E546-A952-0A9056C61168}" presName="parTx" presStyleLbl="alignNode1" presStyleIdx="1" presStyleCnt="3">
        <dgm:presLayoutVars>
          <dgm:chMax val="0"/>
          <dgm:chPref val="0"/>
          <dgm:bulletEnabled val="1"/>
        </dgm:presLayoutVars>
      </dgm:prSet>
      <dgm:spPr/>
      <dgm:t>
        <a:bodyPr/>
        <a:lstStyle/>
        <a:p>
          <a:endParaRPr lang="en-US"/>
        </a:p>
      </dgm:t>
    </dgm:pt>
    <dgm:pt modelId="{A88260FA-7F4E-5D4D-A36C-2668EEDBDB3B}" type="pres">
      <dgm:prSet presAssocID="{2DF2F01E-8952-E546-A952-0A9056C61168}" presName="desTx" presStyleLbl="alignAccFollowNode1" presStyleIdx="1" presStyleCnt="3">
        <dgm:presLayoutVars>
          <dgm:bulletEnabled val="1"/>
        </dgm:presLayoutVars>
      </dgm:prSet>
      <dgm:spPr/>
      <dgm:t>
        <a:bodyPr/>
        <a:lstStyle/>
        <a:p>
          <a:endParaRPr lang="en-US"/>
        </a:p>
      </dgm:t>
    </dgm:pt>
    <dgm:pt modelId="{291824FB-5B0E-4646-A8B9-18B56CFDED40}" type="pres">
      <dgm:prSet presAssocID="{2577512A-C846-E344-9EE9-EF0FBB8E0F85}" presName="space" presStyleCnt="0"/>
      <dgm:spPr/>
    </dgm:pt>
    <dgm:pt modelId="{27CD3CCD-B4BD-5B4E-87E0-AA3FDA60D195}" type="pres">
      <dgm:prSet presAssocID="{1E4D2AEB-499B-4744-B764-3D42A5AFC5BF}" presName="composite" presStyleCnt="0"/>
      <dgm:spPr/>
    </dgm:pt>
    <dgm:pt modelId="{CB2F659B-0075-C442-ACED-D8EAC28B4EBD}" type="pres">
      <dgm:prSet presAssocID="{1E4D2AEB-499B-4744-B764-3D42A5AFC5BF}" presName="parTx" presStyleLbl="alignNode1" presStyleIdx="2" presStyleCnt="3">
        <dgm:presLayoutVars>
          <dgm:chMax val="0"/>
          <dgm:chPref val="0"/>
          <dgm:bulletEnabled val="1"/>
        </dgm:presLayoutVars>
      </dgm:prSet>
      <dgm:spPr/>
      <dgm:t>
        <a:bodyPr/>
        <a:lstStyle/>
        <a:p>
          <a:endParaRPr lang="en-US"/>
        </a:p>
      </dgm:t>
    </dgm:pt>
    <dgm:pt modelId="{DF0F1161-62DF-0449-86CA-4C81D7E223EB}" type="pres">
      <dgm:prSet presAssocID="{1E4D2AEB-499B-4744-B764-3D42A5AFC5BF}" presName="desTx" presStyleLbl="alignAccFollowNode1" presStyleIdx="2" presStyleCnt="3">
        <dgm:presLayoutVars>
          <dgm:bulletEnabled val="1"/>
        </dgm:presLayoutVars>
      </dgm:prSet>
      <dgm:spPr/>
      <dgm:t>
        <a:bodyPr/>
        <a:lstStyle/>
        <a:p>
          <a:endParaRPr lang="en-US"/>
        </a:p>
      </dgm:t>
    </dgm:pt>
  </dgm:ptLst>
  <dgm:cxnLst>
    <dgm:cxn modelId="{4DA00198-E530-FC45-9E06-B7F5E282EB92}" srcId="{1E4D2AEB-499B-4744-B764-3D42A5AFC5BF}" destId="{591E83A0-A2E0-9449-9BDE-B44A980FC647}" srcOrd="0" destOrd="0" parTransId="{CB7FF35E-1897-F040-8BC3-948D2E9BA492}" sibTransId="{E8BEFDF0-8FC6-3B4A-9611-115D7C0EF0BE}"/>
    <dgm:cxn modelId="{B23E2DEC-BC90-2E46-AD19-E3A9BEC6874D}" type="presOf" srcId="{5BF4373F-5F0E-7946-BAD5-1A69DA132DD7}" destId="{2C70B288-7647-834B-AD2A-08D1E96653B8}" srcOrd="0" destOrd="0" presId="urn:microsoft.com/office/officeart/2005/8/layout/hList1"/>
    <dgm:cxn modelId="{5E2B3D96-5FA4-0B4E-89C3-DE19AFF64E8D}" srcId="{2E6BAA83-2E4A-D545-8E98-5948A7467B7F}" destId="{5BF4373F-5F0E-7946-BAD5-1A69DA132DD7}" srcOrd="0" destOrd="0" parTransId="{B9E68969-0F01-674F-B0A8-AEAE6A230A90}" sibTransId="{0AA07AAB-6277-254A-951C-053A0A368F46}"/>
    <dgm:cxn modelId="{BF129EE8-D8CE-0441-8B9A-411FEA2A4CFB}" type="presOf" srcId="{591E83A0-A2E0-9449-9BDE-B44A980FC647}" destId="{DF0F1161-62DF-0449-86CA-4C81D7E223EB}" srcOrd="0" destOrd="0" presId="urn:microsoft.com/office/officeart/2005/8/layout/hList1"/>
    <dgm:cxn modelId="{C956E15C-D48D-E845-A836-D4CEF250095D}" srcId="{74910596-CD43-BF44-AF0B-E2E9FE71F1C1}" destId="{2DF2F01E-8952-E546-A952-0A9056C61168}" srcOrd="1" destOrd="0" parTransId="{D6880CDA-F58A-2B45-8898-9E2D693F9DBC}" sibTransId="{2577512A-C846-E344-9EE9-EF0FBB8E0F85}"/>
    <dgm:cxn modelId="{26E093BE-D663-D54E-ACC3-9DCAF1332969}" srcId="{2DF2F01E-8952-E546-A952-0A9056C61168}" destId="{133630CD-CDF5-A14C-AE93-3800425668BC}" srcOrd="0" destOrd="0" parTransId="{0E7A461A-49AD-7747-BB34-69A5FFDFFA8F}" sibTransId="{8796F99F-813B-6F48-BCAB-38A79FB27513}"/>
    <dgm:cxn modelId="{17DC1158-5482-534E-A231-9D09BE2B2201}" type="presOf" srcId="{74910596-CD43-BF44-AF0B-E2E9FE71F1C1}" destId="{13A44DD6-FA90-7F4E-92C9-BF298E3E02C8}" srcOrd="0" destOrd="0" presId="urn:microsoft.com/office/officeart/2005/8/layout/hList1"/>
    <dgm:cxn modelId="{131BDDA2-C4D4-224C-8BED-D70CF1FF6DDB}" srcId="{74910596-CD43-BF44-AF0B-E2E9FE71F1C1}" destId="{1E4D2AEB-499B-4744-B764-3D42A5AFC5BF}" srcOrd="2" destOrd="0" parTransId="{7A3043D0-2DE6-6447-B1D6-7BDECD3BAC5C}" sibTransId="{B1AD1FF2-0ECE-4D42-841C-7F7D638A4162}"/>
    <dgm:cxn modelId="{1BC25D50-2106-A44C-A135-2A3C343A3307}" type="presOf" srcId="{2DF2F01E-8952-E546-A952-0A9056C61168}" destId="{D0E59583-EE54-D946-ABC4-D0879702D0F4}" srcOrd="0" destOrd="0" presId="urn:microsoft.com/office/officeart/2005/8/layout/hList1"/>
    <dgm:cxn modelId="{0480A80C-EBE9-1244-852B-0EC10AD3F2FE}" type="presOf" srcId="{1E4D2AEB-499B-4744-B764-3D42A5AFC5BF}" destId="{CB2F659B-0075-C442-ACED-D8EAC28B4EBD}" srcOrd="0" destOrd="0" presId="urn:microsoft.com/office/officeart/2005/8/layout/hList1"/>
    <dgm:cxn modelId="{BE23BD44-13A6-D94C-843B-D666C508EC69}" type="presOf" srcId="{2E6BAA83-2E4A-D545-8E98-5948A7467B7F}" destId="{8635EC24-D91B-3846-B7A2-D16529E33328}" srcOrd="0" destOrd="0" presId="urn:microsoft.com/office/officeart/2005/8/layout/hList1"/>
    <dgm:cxn modelId="{B3CEF9C0-0F74-854C-BE1E-9950A80F496D}" srcId="{1E4D2AEB-499B-4744-B764-3D42A5AFC5BF}" destId="{03E0CC21-FDA3-8441-9931-90FD2B0F21BB}" srcOrd="1" destOrd="0" parTransId="{94BAD61F-147C-C84C-86F0-CB80BF8940D4}" sibTransId="{33EDDC65-DB2D-4F43-B92B-AE5709D00C38}"/>
    <dgm:cxn modelId="{767A5610-843E-8046-BE42-7406A7C3B507}" srcId="{74910596-CD43-BF44-AF0B-E2E9FE71F1C1}" destId="{2E6BAA83-2E4A-D545-8E98-5948A7467B7F}" srcOrd="0" destOrd="0" parTransId="{4769890D-A2E3-2E46-881F-9E8916B75C04}" sibTransId="{9A9109B1-569C-444C-94AE-7321A9051F91}"/>
    <dgm:cxn modelId="{26C8512C-A040-0B4B-8C6F-AD9327DE2085}" type="presOf" srcId="{133630CD-CDF5-A14C-AE93-3800425668BC}" destId="{A88260FA-7F4E-5D4D-A36C-2668EEDBDB3B}" srcOrd="0" destOrd="0" presId="urn:microsoft.com/office/officeart/2005/8/layout/hList1"/>
    <dgm:cxn modelId="{57113351-EFA5-AE45-8EEF-7517D0652942}" type="presOf" srcId="{03E0CC21-FDA3-8441-9931-90FD2B0F21BB}" destId="{DF0F1161-62DF-0449-86CA-4C81D7E223EB}" srcOrd="0" destOrd="1" presId="urn:microsoft.com/office/officeart/2005/8/layout/hList1"/>
    <dgm:cxn modelId="{ADE43E6C-1C9E-1F40-AC43-6DA9B0F438C0}" type="presParOf" srcId="{13A44DD6-FA90-7F4E-92C9-BF298E3E02C8}" destId="{9C092574-F0F8-C749-BB8C-4B46AB9826F3}" srcOrd="0" destOrd="0" presId="urn:microsoft.com/office/officeart/2005/8/layout/hList1"/>
    <dgm:cxn modelId="{2570B177-0467-EC46-B777-C8EFA0016126}" type="presParOf" srcId="{9C092574-F0F8-C749-BB8C-4B46AB9826F3}" destId="{8635EC24-D91B-3846-B7A2-D16529E33328}" srcOrd="0" destOrd="0" presId="urn:microsoft.com/office/officeart/2005/8/layout/hList1"/>
    <dgm:cxn modelId="{C65F4D95-3D81-9342-9F1E-FA54CF1E2620}" type="presParOf" srcId="{9C092574-F0F8-C749-BB8C-4B46AB9826F3}" destId="{2C70B288-7647-834B-AD2A-08D1E96653B8}" srcOrd="1" destOrd="0" presId="urn:microsoft.com/office/officeart/2005/8/layout/hList1"/>
    <dgm:cxn modelId="{AC18093A-2B20-2641-8DC2-57CE13327D8A}" type="presParOf" srcId="{13A44DD6-FA90-7F4E-92C9-BF298E3E02C8}" destId="{81AC16CD-E3E1-814D-B5F9-3910F7B44B9E}" srcOrd="1" destOrd="0" presId="urn:microsoft.com/office/officeart/2005/8/layout/hList1"/>
    <dgm:cxn modelId="{AD2A6B5C-FCB2-D341-A55D-87A8E7078C48}" type="presParOf" srcId="{13A44DD6-FA90-7F4E-92C9-BF298E3E02C8}" destId="{B47E334B-A382-EB45-804C-85BA2D828423}" srcOrd="2" destOrd="0" presId="urn:microsoft.com/office/officeart/2005/8/layout/hList1"/>
    <dgm:cxn modelId="{3F3D2B0D-71D2-AC4D-96BD-F856A8110E40}" type="presParOf" srcId="{B47E334B-A382-EB45-804C-85BA2D828423}" destId="{D0E59583-EE54-D946-ABC4-D0879702D0F4}" srcOrd="0" destOrd="0" presId="urn:microsoft.com/office/officeart/2005/8/layout/hList1"/>
    <dgm:cxn modelId="{4B0C7059-F89F-B144-935B-646D300AA9C7}" type="presParOf" srcId="{B47E334B-A382-EB45-804C-85BA2D828423}" destId="{A88260FA-7F4E-5D4D-A36C-2668EEDBDB3B}" srcOrd="1" destOrd="0" presId="urn:microsoft.com/office/officeart/2005/8/layout/hList1"/>
    <dgm:cxn modelId="{200BE50B-55E8-D745-AC51-4059A7206C7A}" type="presParOf" srcId="{13A44DD6-FA90-7F4E-92C9-BF298E3E02C8}" destId="{291824FB-5B0E-4646-A8B9-18B56CFDED40}" srcOrd="3" destOrd="0" presId="urn:microsoft.com/office/officeart/2005/8/layout/hList1"/>
    <dgm:cxn modelId="{35D4FE36-8401-C54D-8D22-50FB72E92C62}" type="presParOf" srcId="{13A44DD6-FA90-7F4E-92C9-BF298E3E02C8}" destId="{27CD3CCD-B4BD-5B4E-87E0-AA3FDA60D195}" srcOrd="4" destOrd="0" presId="urn:microsoft.com/office/officeart/2005/8/layout/hList1"/>
    <dgm:cxn modelId="{CE0E851A-1E0A-6A4E-9AB1-B7258A520C69}" type="presParOf" srcId="{27CD3CCD-B4BD-5B4E-87E0-AA3FDA60D195}" destId="{CB2F659B-0075-C442-ACED-D8EAC28B4EBD}" srcOrd="0" destOrd="0" presId="urn:microsoft.com/office/officeart/2005/8/layout/hList1"/>
    <dgm:cxn modelId="{08D6CBEF-ED87-C843-95EB-FE7326CF97B6}" type="presParOf" srcId="{27CD3CCD-B4BD-5B4E-87E0-AA3FDA60D195}" destId="{DF0F1161-62DF-0449-86CA-4C81D7E223E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B96265-18C6-064B-8D42-9DFCDA508549}" type="doc">
      <dgm:prSet loTypeId="urn:microsoft.com/office/officeart/2005/8/layout/arrow3" loCatId="" qsTypeId="urn:microsoft.com/office/officeart/2005/8/quickstyle/simple4" qsCatId="simple" csTypeId="urn:microsoft.com/office/officeart/2005/8/colors/accent1_2" csCatId="accent1" phldr="1"/>
      <dgm:spPr/>
      <dgm:t>
        <a:bodyPr/>
        <a:lstStyle/>
        <a:p>
          <a:endParaRPr lang="en-US"/>
        </a:p>
      </dgm:t>
    </dgm:pt>
    <dgm:pt modelId="{E1E64452-AB10-9D47-9DCB-B6C619EF6E6E}">
      <dgm:prSet phldrT="[Text]" custT="1"/>
      <dgm:spPr/>
      <dgm:t>
        <a:bodyPr/>
        <a:lstStyle/>
        <a:p>
          <a:r>
            <a:rPr lang="en-US" sz="1400" dirty="0" smtClean="0"/>
            <a:t>MVNO/ MVNO+CSP Reward(Customer lock in, revenue and negotiation power)</a:t>
          </a:r>
          <a:endParaRPr lang="en-US" sz="1400" dirty="0"/>
        </a:p>
      </dgm:t>
    </dgm:pt>
    <dgm:pt modelId="{F495C8E1-034E-B14D-800D-83840F1C33E1}" type="parTrans" cxnId="{979520A2-DEB6-FC41-906A-D57FDD53FAE0}">
      <dgm:prSet/>
      <dgm:spPr/>
      <dgm:t>
        <a:bodyPr/>
        <a:lstStyle/>
        <a:p>
          <a:endParaRPr lang="en-US"/>
        </a:p>
      </dgm:t>
    </dgm:pt>
    <dgm:pt modelId="{618836CD-20B2-3247-960A-0AA047A31F77}" type="sibTrans" cxnId="{979520A2-DEB6-FC41-906A-D57FDD53FAE0}">
      <dgm:prSet/>
      <dgm:spPr/>
      <dgm:t>
        <a:bodyPr/>
        <a:lstStyle/>
        <a:p>
          <a:endParaRPr lang="en-US"/>
        </a:p>
      </dgm:t>
    </dgm:pt>
    <dgm:pt modelId="{6AAA8025-FBE0-A04E-B007-F3C35723FEF3}">
      <dgm:prSet phldrT="[Text]" custT="1"/>
      <dgm:spPr/>
      <dgm:t>
        <a:bodyPr/>
        <a:lstStyle/>
        <a:p>
          <a:r>
            <a:rPr lang="en-US" sz="1400" dirty="0" smtClean="0"/>
            <a:t>MNO/ MVNE Reward(Customer lock in, revenue and negotiation power)</a:t>
          </a:r>
          <a:endParaRPr lang="en-US" sz="1400" dirty="0"/>
        </a:p>
      </dgm:t>
    </dgm:pt>
    <dgm:pt modelId="{461DE090-6740-A942-A421-E4555C3C0D61}" type="parTrans" cxnId="{B59F26C7-BB73-4747-A878-D6F75F71B6B8}">
      <dgm:prSet/>
      <dgm:spPr/>
      <dgm:t>
        <a:bodyPr/>
        <a:lstStyle/>
        <a:p>
          <a:endParaRPr lang="en-US"/>
        </a:p>
      </dgm:t>
    </dgm:pt>
    <dgm:pt modelId="{0F732271-2DCE-4845-9DF9-58E18AAF521F}" type="sibTrans" cxnId="{B59F26C7-BB73-4747-A878-D6F75F71B6B8}">
      <dgm:prSet/>
      <dgm:spPr/>
      <dgm:t>
        <a:bodyPr/>
        <a:lstStyle/>
        <a:p>
          <a:endParaRPr lang="en-US"/>
        </a:p>
      </dgm:t>
    </dgm:pt>
    <dgm:pt modelId="{8B871E92-8A2F-9A41-A1FC-452BB648C09A}" type="pres">
      <dgm:prSet presAssocID="{FBB96265-18C6-064B-8D42-9DFCDA508549}" presName="compositeShape" presStyleCnt="0">
        <dgm:presLayoutVars>
          <dgm:chMax val="2"/>
          <dgm:dir/>
          <dgm:resizeHandles val="exact"/>
        </dgm:presLayoutVars>
      </dgm:prSet>
      <dgm:spPr/>
      <dgm:t>
        <a:bodyPr/>
        <a:lstStyle/>
        <a:p>
          <a:endParaRPr lang="en-US"/>
        </a:p>
      </dgm:t>
    </dgm:pt>
    <dgm:pt modelId="{77F7EC5F-45BF-C240-9B8D-FE8A91BF6271}" type="pres">
      <dgm:prSet presAssocID="{FBB96265-18C6-064B-8D42-9DFCDA508549}" presName="divider" presStyleLbl="fgShp" presStyleIdx="0" presStyleCnt="1" custLinFactNeighborX="-4717" custLinFactNeighborY="-43494"/>
      <dgm:spPr/>
    </dgm:pt>
    <dgm:pt modelId="{3227669E-C5E4-4843-8B81-8EBB965943ED}" type="pres">
      <dgm:prSet presAssocID="{E1E64452-AB10-9D47-9DCB-B6C619EF6E6E}" presName="downArrow" presStyleLbl="node1" presStyleIdx="0" presStyleCnt="2" custScaleY="48974"/>
      <dgm:spPr/>
      <dgm:t>
        <a:bodyPr/>
        <a:lstStyle/>
        <a:p>
          <a:endParaRPr lang="en-US"/>
        </a:p>
      </dgm:t>
    </dgm:pt>
    <dgm:pt modelId="{F56578EA-F6DA-884B-87DA-232A2D4FC7C9}" type="pres">
      <dgm:prSet presAssocID="{E1E64452-AB10-9D47-9DCB-B6C619EF6E6E}" presName="downArrowText" presStyleLbl="revTx" presStyleIdx="0" presStyleCnt="2">
        <dgm:presLayoutVars>
          <dgm:bulletEnabled val="1"/>
        </dgm:presLayoutVars>
      </dgm:prSet>
      <dgm:spPr/>
      <dgm:t>
        <a:bodyPr/>
        <a:lstStyle/>
        <a:p>
          <a:endParaRPr lang="en-US"/>
        </a:p>
      </dgm:t>
    </dgm:pt>
    <dgm:pt modelId="{D64BF882-20F5-184E-BABA-75B970FCE0EF}" type="pres">
      <dgm:prSet presAssocID="{6AAA8025-FBE0-A04E-B007-F3C35723FEF3}" presName="upArrow" presStyleLbl="node1" presStyleIdx="1" presStyleCnt="2" custScaleY="44503" custLinFactNeighborX="-15723" custLinFactNeighborY="-50509"/>
      <dgm:spPr/>
    </dgm:pt>
    <dgm:pt modelId="{6A5B4512-30F3-F346-B8B3-1B353586A5E4}" type="pres">
      <dgm:prSet presAssocID="{6AAA8025-FBE0-A04E-B007-F3C35723FEF3}" presName="upArrowText" presStyleLbl="revTx" presStyleIdx="1" presStyleCnt="2">
        <dgm:presLayoutVars>
          <dgm:bulletEnabled val="1"/>
        </dgm:presLayoutVars>
      </dgm:prSet>
      <dgm:spPr/>
      <dgm:t>
        <a:bodyPr/>
        <a:lstStyle/>
        <a:p>
          <a:endParaRPr lang="en-US"/>
        </a:p>
      </dgm:t>
    </dgm:pt>
  </dgm:ptLst>
  <dgm:cxnLst>
    <dgm:cxn modelId="{B59F26C7-BB73-4747-A878-D6F75F71B6B8}" srcId="{FBB96265-18C6-064B-8D42-9DFCDA508549}" destId="{6AAA8025-FBE0-A04E-B007-F3C35723FEF3}" srcOrd="1" destOrd="0" parTransId="{461DE090-6740-A942-A421-E4555C3C0D61}" sibTransId="{0F732271-2DCE-4845-9DF9-58E18AAF521F}"/>
    <dgm:cxn modelId="{4623EEB2-225F-5449-B763-93656270955E}" type="presOf" srcId="{FBB96265-18C6-064B-8D42-9DFCDA508549}" destId="{8B871E92-8A2F-9A41-A1FC-452BB648C09A}" srcOrd="0" destOrd="0" presId="urn:microsoft.com/office/officeart/2005/8/layout/arrow3"/>
    <dgm:cxn modelId="{979520A2-DEB6-FC41-906A-D57FDD53FAE0}" srcId="{FBB96265-18C6-064B-8D42-9DFCDA508549}" destId="{E1E64452-AB10-9D47-9DCB-B6C619EF6E6E}" srcOrd="0" destOrd="0" parTransId="{F495C8E1-034E-B14D-800D-83840F1C33E1}" sibTransId="{618836CD-20B2-3247-960A-0AA047A31F77}"/>
    <dgm:cxn modelId="{15D65F0F-3A83-5E48-86CD-4A77BC677F13}" type="presOf" srcId="{E1E64452-AB10-9D47-9DCB-B6C619EF6E6E}" destId="{F56578EA-F6DA-884B-87DA-232A2D4FC7C9}" srcOrd="0" destOrd="0" presId="urn:microsoft.com/office/officeart/2005/8/layout/arrow3"/>
    <dgm:cxn modelId="{F4E6CAE6-E379-D747-A0AB-5B455B703BED}" type="presOf" srcId="{6AAA8025-FBE0-A04E-B007-F3C35723FEF3}" destId="{6A5B4512-30F3-F346-B8B3-1B353586A5E4}" srcOrd="0" destOrd="0" presId="urn:microsoft.com/office/officeart/2005/8/layout/arrow3"/>
    <dgm:cxn modelId="{719A26B5-6C19-A14E-8F86-E457EA7DE487}" type="presParOf" srcId="{8B871E92-8A2F-9A41-A1FC-452BB648C09A}" destId="{77F7EC5F-45BF-C240-9B8D-FE8A91BF6271}" srcOrd="0" destOrd="0" presId="urn:microsoft.com/office/officeart/2005/8/layout/arrow3"/>
    <dgm:cxn modelId="{F7701087-0607-B440-B91F-246EDFFED2B2}" type="presParOf" srcId="{8B871E92-8A2F-9A41-A1FC-452BB648C09A}" destId="{3227669E-C5E4-4843-8B81-8EBB965943ED}" srcOrd="1" destOrd="0" presId="urn:microsoft.com/office/officeart/2005/8/layout/arrow3"/>
    <dgm:cxn modelId="{F7ADA580-7856-8F4E-8790-70B62C7A80BD}" type="presParOf" srcId="{8B871E92-8A2F-9A41-A1FC-452BB648C09A}" destId="{F56578EA-F6DA-884B-87DA-232A2D4FC7C9}" srcOrd="2" destOrd="0" presId="urn:microsoft.com/office/officeart/2005/8/layout/arrow3"/>
    <dgm:cxn modelId="{EF424171-3888-1349-8605-55D5B36412AE}" type="presParOf" srcId="{8B871E92-8A2F-9A41-A1FC-452BB648C09A}" destId="{D64BF882-20F5-184E-BABA-75B970FCE0EF}" srcOrd="3" destOrd="0" presId="urn:microsoft.com/office/officeart/2005/8/layout/arrow3"/>
    <dgm:cxn modelId="{CD841DB4-3D39-304D-82D1-D792D1A2C964}" type="presParOf" srcId="{8B871E92-8A2F-9A41-A1FC-452BB648C09A}" destId="{6A5B4512-30F3-F346-B8B3-1B353586A5E4}"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B96265-18C6-064B-8D42-9DFCDA508549}" type="doc">
      <dgm:prSet loTypeId="urn:microsoft.com/office/officeart/2005/8/layout/arrow3" loCatId="" qsTypeId="urn:microsoft.com/office/officeart/2005/8/quickstyle/simple4" qsCatId="simple" csTypeId="urn:microsoft.com/office/officeart/2005/8/colors/accent1_2" csCatId="accent1" phldr="1"/>
      <dgm:spPr/>
      <dgm:t>
        <a:bodyPr/>
        <a:lstStyle/>
        <a:p>
          <a:endParaRPr lang="en-US"/>
        </a:p>
      </dgm:t>
    </dgm:pt>
    <dgm:pt modelId="{E1E64452-AB10-9D47-9DCB-B6C619EF6E6E}">
      <dgm:prSet phldrT="[Text]" custT="1"/>
      <dgm:spPr/>
      <dgm:t>
        <a:bodyPr/>
        <a:lstStyle/>
        <a:p>
          <a:r>
            <a:rPr lang="en-US" sz="1400" dirty="0" smtClean="0"/>
            <a:t>MVNO/ MVNO+CSP Risk(CAPEX, OPEX, Complexity)</a:t>
          </a:r>
          <a:endParaRPr lang="en-US" sz="1400" dirty="0"/>
        </a:p>
      </dgm:t>
    </dgm:pt>
    <dgm:pt modelId="{F495C8E1-034E-B14D-800D-83840F1C33E1}" type="parTrans" cxnId="{979520A2-DEB6-FC41-906A-D57FDD53FAE0}">
      <dgm:prSet/>
      <dgm:spPr/>
      <dgm:t>
        <a:bodyPr/>
        <a:lstStyle/>
        <a:p>
          <a:endParaRPr lang="en-US"/>
        </a:p>
      </dgm:t>
    </dgm:pt>
    <dgm:pt modelId="{618836CD-20B2-3247-960A-0AA047A31F77}" type="sibTrans" cxnId="{979520A2-DEB6-FC41-906A-D57FDD53FAE0}">
      <dgm:prSet/>
      <dgm:spPr/>
      <dgm:t>
        <a:bodyPr/>
        <a:lstStyle/>
        <a:p>
          <a:endParaRPr lang="en-US"/>
        </a:p>
      </dgm:t>
    </dgm:pt>
    <dgm:pt modelId="{6AAA8025-FBE0-A04E-B007-F3C35723FEF3}">
      <dgm:prSet phldrT="[Text]" custT="1"/>
      <dgm:spPr/>
      <dgm:t>
        <a:bodyPr/>
        <a:lstStyle/>
        <a:p>
          <a:r>
            <a:rPr lang="en-US" sz="1400" dirty="0" smtClean="0"/>
            <a:t>MNO/ MVNE Reward(Customer lock in, revenue and negotiation power)</a:t>
          </a:r>
          <a:endParaRPr lang="en-US" sz="1400" dirty="0"/>
        </a:p>
      </dgm:t>
    </dgm:pt>
    <dgm:pt modelId="{461DE090-6740-A942-A421-E4555C3C0D61}" type="parTrans" cxnId="{B59F26C7-BB73-4747-A878-D6F75F71B6B8}">
      <dgm:prSet/>
      <dgm:spPr/>
      <dgm:t>
        <a:bodyPr/>
        <a:lstStyle/>
        <a:p>
          <a:endParaRPr lang="en-US"/>
        </a:p>
      </dgm:t>
    </dgm:pt>
    <dgm:pt modelId="{0F732271-2DCE-4845-9DF9-58E18AAF521F}" type="sibTrans" cxnId="{B59F26C7-BB73-4747-A878-D6F75F71B6B8}">
      <dgm:prSet/>
      <dgm:spPr/>
      <dgm:t>
        <a:bodyPr/>
        <a:lstStyle/>
        <a:p>
          <a:endParaRPr lang="en-US"/>
        </a:p>
      </dgm:t>
    </dgm:pt>
    <dgm:pt modelId="{8B871E92-8A2F-9A41-A1FC-452BB648C09A}" type="pres">
      <dgm:prSet presAssocID="{FBB96265-18C6-064B-8D42-9DFCDA508549}" presName="compositeShape" presStyleCnt="0">
        <dgm:presLayoutVars>
          <dgm:chMax val="2"/>
          <dgm:dir/>
          <dgm:resizeHandles val="exact"/>
        </dgm:presLayoutVars>
      </dgm:prSet>
      <dgm:spPr/>
      <dgm:t>
        <a:bodyPr/>
        <a:lstStyle/>
        <a:p>
          <a:endParaRPr lang="en-US"/>
        </a:p>
      </dgm:t>
    </dgm:pt>
    <dgm:pt modelId="{77F7EC5F-45BF-C240-9B8D-FE8A91BF6271}" type="pres">
      <dgm:prSet presAssocID="{FBB96265-18C6-064B-8D42-9DFCDA508549}" presName="divider" presStyleLbl="fgShp" presStyleIdx="0" presStyleCnt="1" custLinFactNeighborX="-4717" custLinFactNeighborY="-43494"/>
      <dgm:spPr/>
    </dgm:pt>
    <dgm:pt modelId="{3227669E-C5E4-4843-8B81-8EBB965943ED}" type="pres">
      <dgm:prSet presAssocID="{E1E64452-AB10-9D47-9DCB-B6C619EF6E6E}" presName="downArrow" presStyleLbl="node1" presStyleIdx="0" presStyleCnt="2" custScaleY="48974"/>
      <dgm:spPr/>
      <dgm:t>
        <a:bodyPr/>
        <a:lstStyle/>
        <a:p>
          <a:endParaRPr lang="en-US"/>
        </a:p>
      </dgm:t>
    </dgm:pt>
    <dgm:pt modelId="{F56578EA-F6DA-884B-87DA-232A2D4FC7C9}" type="pres">
      <dgm:prSet presAssocID="{E1E64452-AB10-9D47-9DCB-B6C619EF6E6E}" presName="downArrowText" presStyleLbl="revTx" presStyleIdx="0" presStyleCnt="2">
        <dgm:presLayoutVars>
          <dgm:bulletEnabled val="1"/>
        </dgm:presLayoutVars>
      </dgm:prSet>
      <dgm:spPr/>
      <dgm:t>
        <a:bodyPr/>
        <a:lstStyle/>
        <a:p>
          <a:endParaRPr lang="en-US"/>
        </a:p>
      </dgm:t>
    </dgm:pt>
    <dgm:pt modelId="{D64BF882-20F5-184E-BABA-75B970FCE0EF}" type="pres">
      <dgm:prSet presAssocID="{6AAA8025-FBE0-A04E-B007-F3C35723FEF3}" presName="upArrow" presStyleLbl="node1" presStyleIdx="1" presStyleCnt="2" custScaleY="44503" custLinFactNeighborX="-15723" custLinFactNeighborY="-50509"/>
      <dgm:spPr/>
    </dgm:pt>
    <dgm:pt modelId="{6A5B4512-30F3-F346-B8B3-1B353586A5E4}" type="pres">
      <dgm:prSet presAssocID="{6AAA8025-FBE0-A04E-B007-F3C35723FEF3}" presName="upArrowText" presStyleLbl="revTx" presStyleIdx="1" presStyleCnt="2">
        <dgm:presLayoutVars>
          <dgm:bulletEnabled val="1"/>
        </dgm:presLayoutVars>
      </dgm:prSet>
      <dgm:spPr/>
      <dgm:t>
        <a:bodyPr/>
        <a:lstStyle/>
        <a:p>
          <a:endParaRPr lang="en-US"/>
        </a:p>
      </dgm:t>
    </dgm:pt>
  </dgm:ptLst>
  <dgm:cxnLst>
    <dgm:cxn modelId="{C229A748-DB8D-7544-886E-7EE7A359A002}" type="presOf" srcId="{FBB96265-18C6-064B-8D42-9DFCDA508549}" destId="{8B871E92-8A2F-9A41-A1FC-452BB648C09A}" srcOrd="0" destOrd="0" presId="urn:microsoft.com/office/officeart/2005/8/layout/arrow3"/>
    <dgm:cxn modelId="{482EC498-F506-694A-8DF7-3BF25A4817FC}" type="presOf" srcId="{6AAA8025-FBE0-A04E-B007-F3C35723FEF3}" destId="{6A5B4512-30F3-F346-B8B3-1B353586A5E4}" srcOrd="0" destOrd="0" presId="urn:microsoft.com/office/officeart/2005/8/layout/arrow3"/>
    <dgm:cxn modelId="{B59F26C7-BB73-4747-A878-D6F75F71B6B8}" srcId="{FBB96265-18C6-064B-8D42-9DFCDA508549}" destId="{6AAA8025-FBE0-A04E-B007-F3C35723FEF3}" srcOrd="1" destOrd="0" parTransId="{461DE090-6740-A942-A421-E4555C3C0D61}" sibTransId="{0F732271-2DCE-4845-9DF9-58E18AAF521F}"/>
    <dgm:cxn modelId="{979520A2-DEB6-FC41-906A-D57FDD53FAE0}" srcId="{FBB96265-18C6-064B-8D42-9DFCDA508549}" destId="{E1E64452-AB10-9D47-9DCB-B6C619EF6E6E}" srcOrd="0" destOrd="0" parTransId="{F495C8E1-034E-B14D-800D-83840F1C33E1}" sibTransId="{618836CD-20B2-3247-960A-0AA047A31F77}"/>
    <dgm:cxn modelId="{A2290EB6-379A-AD44-AAD0-C281973E7998}" type="presOf" srcId="{E1E64452-AB10-9D47-9DCB-B6C619EF6E6E}" destId="{F56578EA-F6DA-884B-87DA-232A2D4FC7C9}" srcOrd="0" destOrd="0" presId="urn:microsoft.com/office/officeart/2005/8/layout/arrow3"/>
    <dgm:cxn modelId="{4EE29A18-4407-CC42-8E12-A1D1AD973DA0}" type="presParOf" srcId="{8B871E92-8A2F-9A41-A1FC-452BB648C09A}" destId="{77F7EC5F-45BF-C240-9B8D-FE8A91BF6271}" srcOrd="0" destOrd="0" presId="urn:microsoft.com/office/officeart/2005/8/layout/arrow3"/>
    <dgm:cxn modelId="{90BB27D9-CB07-1942-B85E-35BA1B004038}" type="presParOf" srcId="{8B871E92-8A2F-9A41-A1FC-452BB648C09A}" destId="{3227669E-C5E4-4843-8B81-8EBB965943ED}" srcOrd="1" destOrd="0" presId="urn:microsoft.com/office/officeart/2005/8/layout/arrow3"/>
    <dgm:cxn modelId="{A03D3DA8-2472-B74B-B5E5-F258AAE694F4}" type="presParOf" srcId="{8B871E92-8A2F-9A41-A1FC-452BB648C09A}" destId="{F56578EA-F6DA-884B-87DA-232A2D4FC7C9}" srcOrd="2" destOrd="0" presId="urn:microsoft.com/office/officeart/2005/8/layout/arrow3"/>
    <dgm:cxn modelId="{FFA90361-2EB5-A443-A80A-066844C1CE93}" type="presParOf" srcId="{8B871E92-8A2F-9A41-A1FC-452BB648C09A}" destId="{D64BF882-20F5-184E-BABA-75B970FCE0EF}" srcOrd="3" destOrd="0" presId="urn:microsoft.com/office/officeart/2005/8/layout/arrow3"/>
    <dgm:cxn modelId="{1CA209B4-8429-E04F-80CF-362036724FE6}" type="presParOf" srcId="{8B871E92-8A2F-9A41-A1FC-452BB648C09A}" destId="{6A5B4512-30F3-F346-B8B3-1B353586A5E4}"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B6B501-ED1C-0341-9E4B-4AB81C283650}" type="doc">
      <dgm:prSet loTypeId="urn:microsoft.com/office/officeart/2005/8/layout/pyramid2" loCatId="" qsTypeId="urn:microsoft.com/office/officeart/2005/8/quickstyle/simple4" qsCatId="simple" csTypeId="urn:microsoft.com/office/officeart/2005/8/colors/accent1_2" csCatId="accent1" phldr="1"/>
      <dgm:spPr/>
      <dgm:t>
        <a:bodyPr/>
        <a:lstStyle/>
        <a:p>
          <a:endParaRPr lang="en-US"/>
        </a:p>
      </dgm:t>
    </dgm:pt>
    <dgm:pt modelId="{112EFE32-1B76-CF47-AD57-CEEF0A7D14C7}">
      <dgm:prSet phldrT="[Text]" custT="1"/>
      <dgm:spPr/>
      <dgm:t>
        <a:bodyPr/>
        <a:lstStyle/>
        <a:p>
          <a:r>
            <a:rPr lang="en-US" sz="1000" dirty="0" smtClean="0"/>
            <a:t>           </a:t>
          </a:r>
          <a:r>
            <a:rPr lang="en-US" sz="2400" dirty="0" smtClean="0"/>
            <a:t>Key Partners</a:t>
          </a:r>
          <a:endParaRPr lang="en-US" sz="2400" dirty="0"/>
        </a:p>
      </dgm:t>
    </dgm:pt>
    <dgm:pt modelId="{AEF938DA-4BFB-8B49-8FB8-5D6FAF900BAC}" type="parTrans" cxnId="{9D323CDD-4717-9F48-9283-5D11B5358D3B}">
      <dgm:prSet/>
      <dgm:spPr/>
      <dgm:t>
        <a:bodyPr/>
        <a:lstStyle/>
        <a:p>
          <a:endParaRPr lang="en-US"/>
        </a:p>
      </dgm:t>
    </dgm:pt>
    <dgm:pt modelId="{0568DE8C-23B7-EF4F-A610-BC0649167691}" type="sibTrans" cxnId="{9D323CDD-4717-9F48-9283-5D11B5358D3B}">
      <dgm:prSet/>
      <dgm:spPr/>
      <dgm:t>
        <a:bodyPr/>
        <a:lstStyle/>
        <a:p>
          <a:endParaRPr lang="en-US"/>
        </a:p>
      </dgm:t>
    </dgm:pt>
    <dgm:pt modelId="{84C996C0-C2AC-6349-A84C-D0C9C67E9961}">
      <dgm:prSet phldrT="[Text]"/>
      <dgm:spPr/>
      <dgm:t>
        <a:bodyPr/>
        <a:lstStyle/>
        <a:p>
          <a:endParaRPr lang="en-US" sz="800" dirty="0"/>
        </a:p>
      </dgm:t>
    </dgm:pt>
    <dgm:pt modelId="{13F020FE-3E48-144A-BAA7-9068A4DE37FF}" type="parTrans" cxnId="{EF7B1943-E5FF-334B-9FFA-CE53346EF7A2}">
      <dgm:prSet/>
      <dgm:spPr/>
      <dgm:t>
        <a:bodyPr/>
        <a:lstStyle/>
        <a:p>
          <a:endParaRPr lang="en-US"/>
        </a:p>
      </dgm:t>
    </dgm:pt>
    <dgm:pt modelId="{7D476589-C854-8044-A978-3F7FEFA69E12}" type="sibTrans" cxnId="{EF7B1943-E5FF-334B-9FFA-CE53346EF7A2}">
      <dgm:prSet/>
      <dgm:spPr/>
      <dgm:t>
        <a:bodyPr/>
        <a:lstStyle/>
        <a:p>
          <a:endParaRPr lang="en-US"/>
        </a:p>
      </dgm:t>
    </dgm:pt>
    <dgm:pt modelId="{CB2B6137-EE43-FF45-88B4-3B0C5890ABFF}">
      <dgm:prSet phldrT="[Text]" custT="1"/>
      <dgm:spPr/>
      <dgm:t>
        <a:bodyPr/>
        <a:lstStyle/>
        <a:p>
          <a:r>
            <a:rPr lang="en-US" sz="2000" dirty="0" smtClean="0"/>
            <a:t>Key activities &amp; Key Resources</a:t>
          </a:r>
          <a:endParaRPr lang="en-US" sz="2000" dirty="0"/>
        </a:p>
      </dgm:t>
    </dgm:pt>
    <dgm:pt modelId="{C7384737-D8DE-2941-96FA-AA1A5628DF9A}" type="parTrans" cxnId="{837C4582-38B0-2F44-8F23-D3F2A94420B2}">
      <dgm:prSet/>
      <dgm:spPr/>
      <dgm:t>
        <a:bodyPr/>
        <a:lstStyle/>
        <a:p>
          <a:endParaRPr lang="en-US"/>
        </a:p>
      </dgm:t>
    </dgm:pt>
    <dgm:pt modelId="{8506251D-97B6-FA41-A137-8047B73DAE1C}" type="sibTrans" cxnId="{837C4582-38B0-2F44-8F23-D3F2A94420B2}">
      <dgm:prSet/>
      <dgm:spPr/>
      <dgm:t>
        <a:bodyPr/>
        <a:lstStyle/>
        <a:p>
          <a:endParaRPr lang="en-US"/>
        </a:p>
      </dgm:t>
    </dgm:pt>
    <dgm:pt modelId="{5A8A659D-5282-714C-B76B-297DA14B940B}">
      <dgm:prSet phldrT="[Text]" custT="1"/>
      <dgm:spPr/>
      <dgm:t>
        <a:bodyPr/>
        <a:lstStyle/>
        <a:p>
          <a:r>
            <a:rPr lang="en-US" sz="2400" dirty="0" smtClean="0"/>
            <a:t>Value Proposition</a:t>
          </a:r>
          <a:endParaRPr lang="en-US" sz="2400" dirty="0"/>
        </a:p>
      </dgm:t>
    </dgm:pt>
    <dgm:pt modelId="{13190D07-AC13-F640-8A51-9522B4634A53}" type="parTrans" cxnId="{268113E1-B5D2-5145-8EAA-27940039BABC}">
      <dgm:prSet/>
      <dgm:spPr/>
      <dgm:t>
        <a:bodyPr/>
        <a:lstStyle/>
        <a:p>
          <a:endParaRPr lang="en-US"/>
        </a:p>
      </dgm:t>
    </dgm:pt>
    <dgm:pt modelId="{8098A698-377A-5544-812C-9C9B37B1C430}" type="sibTrans" cxnId="{268113E1-B5D2-5145-8EAA-27940039BABC}">
      <dgm:prSet/>
      <dgm:spPr/>
      <dgm:t>
        <a:bodyPr/>
        <a:lstStyle/>
        <a:p>
          <a:endParaRPr lang="en-US"/>
        </a:p>
      </dgm:t>
    </dgm:pt>
    <dgm:pt modelId="{EEBB5726-28F8-3245-8B8E-D508265B1D6A}">
      <dgm:prSet custT="1"/>
      <dgm:spPr/>
      <dgm:t>
        <a:bodyPr/>
        <a:lstStyle/>
        <a:p>
          <a:r>
            <a:rPr lang="en-US" sz="2400" dirty="0" smtClean="0"/>
            <a:t>Customer Segments</a:t>
          </a:r>
          <a:endParaRPr lang="en-US" sz="2400" dirty="0"/>
        </a:p>
      </dgm:t>
    </dgm:pt>
    <dgm:pt modelId="{AF7DE301-45CC-0C40-835A-760BE80D5641}" type="parTrans" cxnId="{EDCC40FD-54D7-4E42-A282-6CFA0849BD4F}">
      <dgm:prSet/>
      <dgm:spPr/>
      <dgm:t>
        <a:bodyPr/>
        <a:lstStyle/>
        <a:p>
          <a:endParaRPr lang="en-US"/>
        </a:p>
      </dgm:t>
    </dgm:pt>
    <dgm:pt modelId="{75023926-793E-B747-861E-E2B5198DAC8A}" type="sibTrans" cxnId="{EDCC40FD-54D7-4E42-A282-6CFA0849BD4F}">
      <dgm:prSet/>
      <dgm:spPr/>
      <dgm:t>
        <a:bodyPr/>
        <a:lstStyle/>
        <a:p>
          <a:endParaRPr lang="en-US"/>
        </a:p>
      </dgm:t>
    </dgm:pt>
    <dgm:pt modelId="{975242FD-912B-C44C-BC4E-979100E35DE0}">
      <dgm:prSet custT="1"/>
      <dgm:spPr/>
      <dgm:t>
        <a:bodyPr/>
        <a:lstStyle/>
        <a:p>
          <a:r>
            <a:rPr lang="en-US" sz="2400" dirty="0" smtClean="0"/>
            <a:t>Cost</a:t>
          </a:r>
          <a:r>
            <a:rPr lang="en-US" sz="2400" baseline="0" dirty="0" smtClean="0"/>
            <a:t> Structure</a:t>
          </a:r>
          <a:endParaRPr lang="en-US" sz="2400" dirty="0"/>
        </a:p>
      </dgm:t>
    </dgm:pt>
    <dgm:pt modelId="{AFC859E9-4873-F74C-B6B5-504E633C46FA}" type="parTrans" cxnId="{527F73E1-9298-A14C-A7E1-84BB115C4C93}">
      <dgm:prSet/>
      <dgm:spPr/>
    </dgm:pt>
    <dgm:pt modelId="{145F473C-B51C-3F43-8706-E32F88415851}" type="sibTrans" cxnId="{527F73E1-9298-A14C-A7E1-84BB115C4C93}">
      <dgm:prSet/>
      <dgm:spPr/>
    </dgm:pt>
    <dgm:pt modelId="{86736DFB-4782-3442-BF8A-72711B6A61A8}">
      <dgm:prSet custT="1"/>
      <dgm:spPr/>
      <dgm:t>
        <a:bodyPr/>
        <a:lstStyle/>
        <a:p>
          <a:r>
            <a:rPr lang="en-US" sz="2400" dirty="0" smtClean="0"/>
            <a:t>Revenue</a:t>
          </a:r>
          <a:r>
            <a:rPr lang="en-US" sz="2400" baseline="0" dirty="0" smtClean="0"/>
            <a:t> Model</a:t>
          </a:r>
          <a:endParaRPr lang="en-US" sz="2400" dirty="0"/>
        </a:p>
      </dgm:t>
    </dgm:pt>
    <dgm:pt modelId="{075811ED-46D9-7F43-83BC-6D6CA9FA8077}" type="parTrans" cxnId="{13A4F688-DBFE-6849-8824-EF7AC01EC071}">
      <dgm:prSet/>
      <dgm:spPr/>
    </dgm:pt>
    <dgm:pt modelId="{2F7BB2CD-30DA-8F4B-A831-92B4C8366DB3}" type="sibTrans" cxnId="{13A4F688-DBFE-6849-8824-EF7AC01EC071}">
      <dgm:prSet/>
      <dgm:spPr/>
    </dgm:pt>
    <dgm:pt modelId="{E8AF2377-C3FA-E748-901F-F08FD2082F35}">
      <dgm:prSet custT="1"/>
      <dgm:spPr/>
      <dgm:t>
        <a:bodyPr/>
        <a:lstStyle/>
        <a:p>
          <a:r>
            <a:rPr lang="en-US" sz="2000" dirty="0" smtClean="0"/>
            <a:t>Customer Relationship and Channel</a:t>
          </a:r>
          <a:endParaRPr lang="en-US" sz="2000" dirty="0"/>
        </a:p>
      </dgm:t>
    </dgm:pt>
    <dgm:pt modelId="{05088D12-40A5-6648-B065-760CB47D4A20}" type="parTrans" cxnId="{CE931738-697F-5040-96B9-BAF4675A4B0F}">
      <dgm:prSet/>
      <dgm:spPr/>
      <dgm:t>
        <a:bodyPr/>
        <a:lstStyle/>
        <a:p>
          <a:endParaRPr lang="en-US"/>
        </a:p>
      </dgm:t>
    </dgm:pt>
    <dgm:pt modelId="{BBEB4E13-1658-554B-8848-F32668BEDFC0}" type="sibTrans" cxnId="{CE931738-697F-5040-96B9-BAF4675A4B0F}">
      <dgm:prSet/>
      <dgm:spPr/>
      <dgm:t>
        <a:bodyPr/>
        <a:lstStyle/>
        <a:p>
          <a:endParaRPr lang="en-US"/>
        </a:p>
      </dgm:t>
    </dgm:pt>
    <dgm:pt modelId="{4BD5DE60-B1D1-AE42-9FF5-6AA0857EFF79}" type="pres">
      <dgm:prSet presAssocID="{59B6B501-ED1C-0341-9E4B-4AB81C283650}" presName="compositeShape" presStyleCnt="0">
        <dgm:presLayoutVars>
          <dgm:dir/>
          <dgm:resizeHandles/>
        </dgm:presLayoutVars>
      </dgm:prSet>
      <dgm:spPr/>
      <dgm:t>
        <a:bodyPr/>
        <a:lstStyle/>
        <a:p>
          <a:endParaRPr lang="en-US"/>
        </a:p>
      </dgm:t>
    </dgm:pt>
    <dgm:pt modelId="{74CB1ED8-3158-D04B-968D-9CE3FB8D8043}" type="pres">
      <dgm:prSet presAssocID="{59B6B501-ED1C-0341-9E4B-4AB81C283650}" presName="pyramid" presStyleLbl="node1" presStyleIdx="0" presStyleCnt="1"/>
      <dgm:spPr/>
    </dgm:pt>
    <dgm:pt modelId="{1250A2FE-95EC-6541-B831-33C571AF40E9}" type="pres">
      <dgm:prSet presAssocID="{59B6B501-ED1C-0341-9E4B-4AB81C283650}" presName="theList" presStyleCnt="0"/>
      <dgm:spPr/>
    </dgm:pt>
    <dgm:pt modelId="{A0499932-92AD-624B-AB64-FBA645BFACA4}" type="pres">
      <dgm:prSet presAssocID="{112EFE32-1B76-CF47-AD57-CEEF0A7D14C7}" presName="aNode" presStyleLbl="fgAcc1" presStyleIdx="0" presStyleCnt="7">
        <dgm:presLayoutVars>
          <dgm:bulletEnabled val="1"/>
        </dgm:presLayoutVars>
      </dgm:prSet>
      <dgm:spPr/>
      <dgm:t>
        <a:bodyPr/>
        <a:lstStyle/>
        <a:p>
          <a:endParaRPr lang="en-US"/>
        </a:p>
      </dgm:t>
    </dgm:pt>
    <dgm:pt modelId="{4F868B27-A5FC-574E-96E8-43A862EA699D}" type="pres">
      <dgm:prSet presAssocID="{112EFE32-1B76-CF47-AD57-CEEF0A7D14C7}" presName="aSpace" presStyleCnt="0"/>
      <dgm:spPr/>
    </dgm:pt>
    <dgm:pt modelId="{8619CF75-A158-7B47-8E55-53F8F9C9F41F}" type="pres">
      <dgm:prSet presAssocID="{CB2B6137-EE43-FF45-88B4-3B0C5890ABFF}" presName="aNode" presStyleLbl="fgAcc1" presStyleIdx="1" presStyleCnt="7">
        <dgm:presLayoutVars>
          <dgm:bulletEnabled val="1"/>
        </dgm:presLayoutVars>
      </dgm:prSet>
      <dgm:spPr/>
      <dgm:t>
        <a:bodyPr/>
        <a:lstStyle/>
        <a:p>
          <a:endParaRPr lang="en-US"/>
        </a:p>
      </dgm:t>
    </dgm:pt>
    <dgm:pt modelId="{68ED1D2E-2DC7-2443-89CD-E4714CAAB1F1}" type="pres">
      <dgm:prSet presAssocID="{CB2B6137-EE43-FF45-88B4-3B0C5890ABFF}" presName="aSpace" presStyleCnt="0"/>
      <dgm:spPr/>
    </dgm:pt>
    <dgm:pt modelId="{A229B3CF-BF32-BD43-85CD-C814BE75D081}" type="pres">
      <dgm:prSet presAssocID="{5A8A659D-5282-714C-B76B-297DA14B940B}" presName="aNode" presStyleLbl="fgAcc1" presStyleIdx="2" presStyleCnt="7">
        <dgm:presLayoutVars>
          <dgm:bulletEnabled val="1"/>
        </dgm:presLayoutVars>
      </dgm:prSet>
      <dgm:spPr/>
      <dgm:t>
        <a:bodyPr/>
        <a:lstStyle/>
        <a:p>
          <a:endParaRPr lang="en-US"/>
        </a:p>
      </dgm:t>
    </dgm:pt>
    <dgm:pt modelId="{4A9932AB-9951-4341-A0EB-0BD69C44743E}" type="pres">
      <dgm:prSet presAssocID="{5A8A659D-5282-714C-B76B-297DA14B940B}" presName="aSpace" presStyleCnt="0"/>
      <dgm:spPr/>
    </dgm:pt>
    <dgm:pt modelId="{1B014EB7-0556-5D4B-A558-85731AC2398C}" type="pres">
      <dgm:prSet presAssocID="{E8AF2377-C3FA-E748-901F-F08FD2082F35}" presName="aNode" presStyleLbl="fgAcc1" presStyleIdx="3" presStyleCnt="7">
        <dgm:presLayoutVars>
          <dgm:bulletEnabled val="1"/>
        </dgm:presLayoutVars>
      </dgm:prSet>
      <dgm:spPr/>
      <dgm:t>
        <a:bodyPr/>
        <a:lstStyle/>
        <a:p>
          <a:endParaRPr lang="en-US"/>
        </a:p>
      </dgm:t>
    </dgm:pt>
    <dgm:pt modelId="{3122521B-62CD-5647-817B-96892D2D1693}" type="pres">
      <dgm:prSet presAssocID="{E8AF2377-C3FA-E748-901F-F08FD2082F35}" presName="aSpace" presStyleCnt="0"/>
      <dgm:spPr/>
    </dgm:pt>
    <dgm:pt modelId="{C3B2E6D8-74A6-624D-9CCD-22F48DAE7F5F}" type="pres">
      <dgm:prSet presAssocID="{EEBB5726-28F8-3245-8B8E-D508265B1D6A}" presName="aNode" presStyleLbl="fgAcc1" presStyleIdx="4" presStyleCnt="7">
        <dgm:presLayoutVars>
          <dgm:bulletEnabled val="1"/>
        </dgm:presLayoutVars>
      </dgm:prSet>
      <dgm:spPr/>
      <dgm:t>
        <a:bodyPr/>
        <a:lstStyle/>
        <a:p>
          <a:endParaRPr lang="en-US"/>
        </a:p>
      </dgm:t>
    </dgm:pt>
    <dgm:pt modelId="{365270BA-0FE0-DC4D-935F-E6C40D97FDC6}" type="pres">
      <dgm:prSet presAssocID="{EEBB5726-28F8-3245-8B8E-D508265B1D6A}" presName="aSpace" presStyleCnt="0"/>
      <dgm:spPr/>
    </dgm:pt>
    <dgm:pt modelId="{0E155142-76BA-F64B-99D5-67FA6E480CF3}" type="pres">
      <dgm:prSet presAssocID="{975242FD-912B-C44C-BC4E-979100E35DE0}" presName="aNode" presStyleLbl="fgAcc1" presStyleIdx="5" presStyleCnt="7">
        <dgm:presLayoutVars>
          <dgm:bulletEnabled val="1"/>
        </dgm:presLayoutVars>
      </dgm:prSet>
      <dgm:spPr/>
      <dgm:t>
        <a:bodyPr/>
        <a:lstStyle/>
        <a:p>
          <a:endParaRPr lang="en-US"/>
        </a:p>
      </dgm:t>
    </dgm:pt>
    <dgm:pt modelId="{8A05F219-43F7-9F4C-B4A7-A3A2CE6B1882}" type="pres">
      <dgm:prSet presAssocID="{975242FD-912B-C44C-BC4E-979100E35DE0}" presName="aSpace" presStyleCnt="0"/>
      <dgm:spPr/>
    </dgm:pt>
    <dgm:pt modelId="{DDC2DECB-6EB0-034E-BF1A-E8AB8815DC95}" type="pres">
      <dgm:prSet presAssocID="{86736DFB-4782-3442-BF8A-72711B6A61A8}" presName="aNode" presStyleLbl="fgAcc1" presStyleIdx="6" presStyleCnt="7">
        <dgm:presLayoutVars>
          <dgm:bulletEnabled val="1"/>
        </dgm:presLayoutVars>
      </dgm:prSet>
      <dgm:spPr/>
      <dgm:t>
        <a:bodyPr/>
        <a:lstStyle/>
        <a:p>
          <a:endParaRPr lang="en-US"/>
        </a:p>
      </dgm:t>
    </dgm:pt>
    <dgm:pt modelId="{8303CF94-5A14-3445-AC66-AA2AEC55E77C}" type="pres">
      <dgm:prSet presAssocID="{86736DFB-4782-3442-BF8A-72711B6A61A8}" presName="aSpace" presStyleCnt="0"/>
      <dgm:spPr/>
    </dgm:pt>
  </dgm:ptLst>
  <dgm:cxnLst>
    <dgm:cxn modelId="{1F662A3A-9538-FF47-949F-D0E0B2774F27}" type="presOf" srcId="{E8AF2377-C3FA-E748-901F-F08FD2082F35}" destId="{1B014EB7-0556-5D4B-A558-85731AC2398C}" srcOrd="0" destOrd="0" presId="urn:microsoft.com/office/officeart/2005/8/layout/pyramid2"/>
    <dgm:cxn modelId="{45470167-7A94-4646-91FE-C81B4EF23B41}" type="presOf" srcId="{86736DFB-4782-3442-BF8A-72711B6A61A8}" destId="{DDC2DECB-6EB0-034E-BF1A-E8AB8815DC95}" srcOrd="0" destOrd="0" presId="urn:microsoft.com/office/officeart/2005/8/layout/pyramid2"/>
    <dgm:cxn modelId="{85FDC9F8-16FD-5249-B21D-0C9F161B7114}" type="presOf" srcId="{84C996C0-C2AC-6349-A84C-D0C9C67E9961}" destId="{A0499932-92AD-624B-AB64-FBA645BFACA4}" srcOrd="0" destOrd="1" presId="urn:microsoft.com/office/officeart/2005/8/layout/pyramid2"/>
    <dgm:cxn modelId="{268113E1-B5D2-5145-8EAA-27940039BABC}" srcId="{59B6B501-ED1C-0341-9E4B-4AB81C283650}" destId="{5A8A659D-5282-714C-B76B-297DA14B940B}" srcOrd="2" destOrd="0" parTransId="{13190D07-AC13-F640-8A51-9522B4634A53}" sibTransId="{8098A698-377A-5544-812C-9C9B37B1C430}"/>
    <dgm:cxn modelId="{1E5380B2-4426-DB46-9E1E-CECDBA4FBD9F}" type="presOf" srcId="{975242FD-912B-C44C-BC4E-979100E35DE0}" destId="{0E155142-76BA-F64B-99D5-67FA6E480CF3}" srcOrd="0" destOrd="0" presId="urn:microsoft.com/office/officeart/2005/8/layout/pyramid2"/>
    <dgm:cxn modelId="{EF7B1943-E5FF-334B-9FFA-CE53346EF7A2}" srcId="{112EFE32-1B76-CF47-AD57-CEEF0A7D14C7}" destId="{84C996C0-C2AC-6349-A84C-D0C9C67E9961}" srcOrd="0" destOrd="0" parTransId="{13F020FE-3E48-144A-BAA7-9068A4DE37FF}" sibTransId="{7D476589-C854-8044-A978-3F7FEFA69E12}"/>
    <dgm:cxn modelId="{13A4F688-DBFE-6849-8824-EF7AC01EC071}" srcId="{59B6B501-ED1C-0341-9E4B-4AB81C283650}" destId="{86736DFB-4782-3442-BF8A-72711B6A61A8}" srcOrd="6" destOrd="0" parTransId="{075811ED-46D9-7F43-83BC-6D6CA9FA8077}" sibTransId="{2F7BB2CD-30DA-8F4B-A831-92B4C8366DB3}"/>
    <dgm:cxn modelId="{527F73E1-9298-A14C-A7E1-84BB115C4C93}" srcId="{59B6B501-ED1C-0341-9E4B-4AB81C283650}" destId="{975242FD-912B-C44C-BC4E-979100E35DE0}" srcOrd="5" destOrd="0" parTransId="{AFC859E9-4873-F74C-B6B5-504E633C46FA}" sibTransId="{145F473C-B51C-3F43-8706-E32F88415851}"/>
    <dgm:cxn modelId="{55A1983D-D22E-0749-A6EC-E279AED63752}" type="presOf" srcId="{59B6B501-ED1C-0341-9E4B-4AB81C283650}" destId="{4BD5DE60-B1D1-AE42-9FF5-6AA0857EFF79}" srcOrd="0" destOrd="0" presId="urn:microsoft.com/office/officeart/2005/8/layout/pyramid2"/>
    <dgm:cxn modelId="{CE931738-697F-5040-96B9-BAF4675A4B0F}" srcId="{59B6B501-ED1C-0341-9E4B-4AB81C283650}" destId="{E8AF2377-C3FA-E748-901F-F08FD2082F35}" srcOrd="3" destOrd="0" parTransId="{05088D12-40A5-6648-B065-760CB47D4A20}" sibTransId="{BBEB4E13-1658-554B-8848-F32668BEDFC0}"/>
    <dgm:cxn modelId="{B890100A-BD85-AC40-A664-DA64B56CF369}" type="presOf" srcId="{112EFE32-1B76-CF47-AD57-CEEF0A7D14C7}" destId="{A0499932-92AD-624B-AB64-FBA645BFACA4}" srcOrd="0" destOrd="0" presId="urn:microsoft.com/office/officeart/2005/8/layout/pyramid2"/>
    <dgm:cxn modelId="{B1305ABB-8F30-CA47-B6B4-BFFE94770293}" type="presOf" srcId="{CB2B6137-EE43-FF45-88B4-3B0C5890ABFF}" destId="{8619CF75-A158-7B47-8E55-53F8F9C9F41F}" srcOrd="0" destOrd="0" presId="urn:microsoft.com/office/officeart/2005/8/layout/pyramid2"/>
    <dgm:cxn modelId="{7417160A-452B-D042-A1F9-5E894F038DD5}" type="presOf" srcId="{5A8A659D-5282-714C-B76B-297DA14B940B}" destId="{A229B3CF-BF32-BD43-85CD-C814BE75D081}" srcOrd="0" destOrd="0" presId="urn:microsoft.com/office/officeart/2005/8/layout/pyramid2"/>
    <dgm:cxn modelId="{EDCC40FD-54D7-4E42-A282-6CFA0849BD4F}" srcId="{59B6B501-ED1C-0341-9E4B-4AB81C283650}" destId="{EEBB5726-28F8-3245-8B8E-D508265B1D6A}" srcOrd="4" destOrd="0" parTransId="{AF7DE301-45CC-0C40-835A-760BE80D5641}" sibTransId="{75023926-793E-B747-861E-E2B5198DAC8A}"/>
    <dgm:cxn modelId="{9D323CDD-4717-9F48-9283-5D11B5358D3B}" srcId="{59B6B501-ED1C-0341-9E4B-4AB81C283650}" destId="{112EFE32-1B76-CF47-AD57-CEEF0A7D14C7}" srcOrd="0" destOrd="0" parTransId="{AEF938DA-4BFB-8B49-8FB8-5D6FAF900BAC}" sibTransId="{0568DE8C-23B7-EF4F-A610-BC0649167691}"/>
    <dgm:cxn modelId="{6CEBF9CB-AD60-B544-9865-B88AF827AEFB}" type="presOf" srcId="{EEBB5726-28F8-3245-8B8E-D508265B1D6A}" destId="{C3B2E6D8-74A6-624D-9CCD-22F48DAE7F5F}" srcOrd="0" destOrd="0" presId="urn:microsoft.com/office/officeart/2005/8/layout/pyramid2"/>
    <dgm:cxn modelId="{837C4582-38B0-2F44-8F23-D3F2A94420B2}" srcId="{59B6B501-ED1C-0341-9E4B-4AB81C283650}" destId="{CB2B6137-EE43-FF45-88B4-3B0C5890ABFF}" srcOrd="1" destOrd="0" parTransId="{C7384737-D8DE-2941-96FA-AA1A5628DF9A}" sibTransId="{8506251D-97B6-FA41-A137-8047B73DAE1C}"/>
    <dgm:cxn modelId="{6207B2AC-82B8-BB45-8D85-23487C18EFCB}" type="presParOf" srcId="{4BD5DE60-B1D1-AE42-9FF5-6AA0857EFF79}" destId="{74CB1ED8-3158-D04B-968D-9CE3FB8D8043}" srcOrd="0" destOrd="0" presId="urn:microsoft.com/office/officeart/2005/8/layout/pyramid2"/>
    <dgm:cxn modelId="{F1F570DE-C103-D045-B4DF-DEBFB39E217B}" type="presParOf" srcId="{4BD5DE60-B1D1-AE42-9FF5-6AA0857EFF79}" destId="{1250A2FE-95EC-6541-B831-33C571AF40E9}" srcOrd="1" destOrd="0" presId="urn:microsoft.com/office/officeart/2005/8/layout/pyramid2"/>
    <dgm:cxn modelId="{21B770A2-7909-9D49-9959-5B4F1F517644}" type="presParOf" srcId="{1250A2FE-95EC-6541-B831-33C571AF40E9}" destId="{A0499932-92AD-624B-AB64-FBA645BFACA4}" srcOrd="0" destOrd="0" presId="urn:microsoft.com/office/officeart/2005/8/layout/pyramid2"/>
    <dgm:cxn modelId="{B7DF3C29-8E31-8A42-A4AA-7723A539B12A}" type="presParOf" srcId="{1250A2FE-95EC-6541-B831-33C571AF40E9}" destId="{4F868B27-A5FC-574E-96E8-43A862EA699D}" srcOrd="1" destOrd="0" presId="urn:microsoft.com/office/officeart/2005/8/layout/pyramid2"/>
    <dgm:cxn modelId="{E31D4432-B1F7-054A-9A87-ED35309CD683}" type="presParOf" srcId="{1250A2FE-95EC-6541-B831-33C571AF40E9}" destId="{8619CF75-A158-7B47-8E55-53F8F9C9F41F}" srcOrd="2" destOrd="0" presId="urn:microsoft.com/office/officeart/2005/8/layout/pyramid2"/>
    <dgm:cxn modelId="{D97CBC81-E539-4945-A885-D4B1CD1837BF}" type="presParOf" srcId="{1250A2FE-95EC-6541-B831-33C571AF40E9}" destId="{68ED1D2E-2DC7-2443-89CD-E4714CAAB1F1}" srcOrd="3" destOrd="0" presId="urn:microsoft.com/office/officeart/2005/8/layout/pyramid2"/>
    <dgm:cxn modelId="{B7182C9D-CEC2-A440-B86A-07A5B6CC810B}" type="presParOf" srcId="{1250A2FE-95EC-6541-B831-33C571AF40E9}" destId="{A229B3CF-BF32-BD43-85CD-C814BE75D081}" srcOrd="4" destOrd="0" presId="urn:microsoft.com/office/officeart/2005/8/layout/pyramid2"/>
    <dgm:cxn modelId="{61BE0ACD-ABA7-A741-953C-FDEDBF265B8E}" type="presParOf" srcId="{1250A2FE-95EC-6541-B831-33C571AF40E9}" destId="{4A9932AB-9951-4341-A0EB-0BD69C44743E}" srcOrd="5" destOrd="0" presId="urn:microsoft.com/office/officeart/2005/8/layout/pyramid2"/>
    <dgm:cxn modelId="{C9B6B35D-04DC-A541-8EAC-172D0BF63F76}" type="presParOf" srcId="{1250A2FE-95EC-6541-B831-33C571AF40E9}" destId="{1B014EB7-0556-5D4B-A558-85731AC2398C}" srcOrd="6" destOrd="0" presId="urn:microsoft.com/office/officeart/2005/8/layout/pyramid2"/>
    <dgm:cxn modelId="{A4B2E357-4A9E-B942-A037-3906D787DF64}" type="presParOf" srcId="{1250A2FE-95EC-6541-B831-33C571AF40E9}" destId="{3122521B-62CD-5647-817B-96892D2D1693}" srcOrd="7" destOrd="0" presId="urn:microsoft.com/office/officeart/2005/8/layout/pyramid2"/>
    <dgm:cxn modelId="{CB4A1B4E-8E4F-6848-9BF5-AB60AB0D6664}" type="presParOf" srcId="{1250A2FE-95EC-6541-B831-33C571AF40E9}" destId="{C3B2E6D8-74A6-624D-9CCD-22F48DAE7F5F}" srcOrd="8" destOrd="0" presId="urn:microsoft.com/office/officeart/2005/8/layout/pyramid2"/>
    <dgm:cxn modelId="{65E6091A-E701-A947-9D67-1F15B995773D}" type="presParOf" srcId="{1250A2FE-95EC-6541-B831-33C571AF40E9}" destId="{365270BA-0FE0-DC4D-935F-E6C40D97FDC6}" srcOrd="9" destOrd="0" presId="urn:microsoft.com/office/officeart/2005/8/layout/pyramid2"/>
    <dgm:cxn modelId="{58A85989-B681-664E-B090-FD558C6BD8FA}" type="presParOf" srcId="{1250A2FE-95EC-6541-B831-33C571AF40E9}" destId="{0E155142-76BA-F64B-99D5-67FA6E480CF3}" srcOrd="10" destOrd="0" presId="urn:microsoft.com/office/officeart/2005/8/layout/pyramid2"/>
    <dgm:cxn modelId="{B6DB4D27-750E-AD4F-926C-FD4113D8F76B}" type="presParOf" srcId="{1250A2FE-95EC-6541-B831-33C571AF40E9}" destId="{8A05F219-43F7-9F4C-B4A7-A3A2CE6B1882}" srcOrd="11" destOrd="0" presId="urn:microsoft.com/office/officeart/2005/8/layout/pyramid2"/>
    <dgm:cxn modelId="{5EAAD889-6E82-3C4D-BA98-4E607B8E100B}" type="presParOf" srcId="{1250A2FE-95EC-6541-B831-33C571AF40E9}" destId="{DDC2DECB-6EB0-034E-BF1A-E8AB8815DC95}" srcOrd="12" destOrd="0" presId="urn:microsoft.com/office/officeart/2005/8/layout/pyramid2"/>
    <dgm:cxn modelId="{04C5DABC-90CC-2A47-B4B7-C8EE60383A61}" type="presParOf" srcId="{1250A2FE-95EC-6541-B831-33C571AF40E9}" destId="{8303CF94-5A14-3445-AC66-AA2AEC55E77C}" srcOrd="13"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727FF-901A-3348-B6AB-DE89B08429F7}">
      <dsp:nvSpPr>
        <dsp:cNvPr id="0" name=""/>
        <dsp:cNvSpPr/>
      </dsp:nvSpPr>
      <dsp:spPr>
        <a:xfrm>
          <a:off x="2617" y="1125231"/>
          <a:ext cx="953546" cy="74673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Cellphone</a:t>
          </a:r>
          <a:endParaRPr lang="en-US" sz="1200" kern="1200" dirty="0"/>
        </a:p>
      </dsp:txBody>
      <dsp:txXfrm>
        <a:off x="24488" y="1147102"/>
        <a:ext cx="909804" cy="702994"/>
      </dsp:txXfrm>
    </dsp:sp>
    <dsp:sp modelId="{6A33EBC0-A452-1746-B158-D3B37CD56872}">
      <dsp:nvSpPr>
        <dsp:cNvPr id="0" name=""/>
        <dsp:cNvSpPr/>
      </dsp:nvSpPr>
      <dsp:spPr>
        <a:xfrm>
          <a:off x="1031306" y="1405422"/>
          <a:ext cx="159303" cy="186355"/>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1031306" y="1442693"/>
        <a:ext cx="111512" cy="111813"/>
      </dsp:txXfrm>
    </dsp:sp>
    <dsp:sp modelId="{3F2A4883-1C61-614E-94DC-2814457F2A22}">
      <dsp:nvSpPr>
        <dsp:cNvPr id="0" name=""/>
        <dsp:cNvSpPr/>
      </dsp:nvSpPr>
      <dsp:spPr>
        <a:xfrm>
          <a:off x="1256736" y="1125231"/>
          <a:ext cx="751433" cy="74673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Femtocell</a:t>
          </a:r>
          <a:endParaRPr lang="en-US" sz="1100" kern="1200" dirty="0"/>
        </a:p>
      </dsp:txBody>
      <dsp:txXfrm>
        <a:off x="1278607" y="1147102"/>
        <a:ext cx="707691" cy="702994"/>
      </dsp:txXfrm>
    </dsp:sp>
    <dsp:sp modelId="{F8B8A970-58E5-0341-B8E0-5700EC20E33E}">
      <dsp:nvSpPr>
        <dsp:cNvPr id="0" name=""/>
        <dsp:cNvSpPr/>
      </dsp:nvSpPr>
      <dsp:spPr>
        <a:xfrm>
          <a:off x="2083313" y="1405422"/>
          <a:ext cx="159303" cy="186355"/>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083313" y="1442693"/>
        <a:ext cx="111512" cy="111813"/>
      </dsp:txXfrm>
    </dsp:sp>
    <dsp:sp modelId="{02EE4D86-8226-5640-8782-19A3C1BEF387}">
      <dsp:nvSpPr>
        <dsp:cNvPr id="0" name=""/>
        <dsp:cNvSpPr/>
      </dsp:nvSpPr>
      <dsp:spPr>
        <a:xfrm>
          <a:off x="2308743" y="1125231"/>
          <a:ext cx="751433" cy="74673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Internet through a broadband router</a:t>
          </a:r>
          <a:endParaRPr lang="en-US" sz="1100" kern="1200" dirty="0"/>
        </a:p>
      </dsp:txBody>
      <dsp:txXfrm>
        <a:off x="2330614" y="1147102"/>
        <a:ext cx="707691" cy="702994"/>
      </dsp:txXfrm>
    </dsp:sp>
    <dsp:sp modelId="{7718661D-324C-844E-B30E-348E9804C96A}">
      <dsp:nvSpPr>
        <dsp:cNvPr id="0" name=""/>
        <dsp:cNvSpPr/>
      </dsp:nvSpPr>
      <dsp:spPr>
        <a:xfrm>
          <a:off x="3135319" y="1405422"/>
          <a:ext cx="159303" cy="186355"/>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135319" y="1442693"/>
        <a:ext cx="111512" cy="111813"/>
      </dsp:txXfrm>
    </dsp:sp>
    <dsp:sp modelId="{CB867187-74D1-A841-ADFC-26B623C2DFEA}">
      <dsp:nvSpPr>
        <dsp:cNvPr id="0" name=""/>
        <dsp:cNvSpPr/>
      </dsp:nvSpPr>
      <dsp:spPr>
        <a:xfrm>
          <a:off x="3360749" y="1125231"/>
          <a:ext cx="751433" cy="74673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Mobile operators’ network</a:t>
          </a:r>
          <a:endParaRPr lang="en-US" sz="1100" kern="1200" dirty="0"/>
        </a:p>
      </dsp:txBody>
      <dsp:txXfrm>
        <a:off x="3382620" y="1147102"/>
        <a:ext cx="707691" cy="7029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5EC24-D91B-3846-B7A2-D16529E33328}">
      <dsp:nvSpPr>
        <dsp:cNvPr id="0" name=""/>
        <dsp:cNvSpPr/>
      </dsp:nvSpPr>
      <dsp:spPr>
        <a:xfrm>
          <a:off x="2571" y="901422"/>
          <a:ext cx="2507456" cy="7776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0">
            <a:lnSpc>
              <a:spcPct val="90000"/>
            </a:lnSpc>
            <a:spcBef>
              <a:spcPct val="0"/>
            </a:spcBef>
            <a:spcAft>
              <a:spcPct val="35000"/>
            </a:spcAft>
          </a:pPr>
          <a:r>
            <a:rPr lang="en-US" sz="2700" kern="1200" dirty="0" smtClean="0"/>
            <a:t>Actor?</a:t>
          </a:r>
          <a:endParaRPr lang="en-US" sz="2700" kern="1200" dirty="0"/>
        </a:p>
      </dsp:txBody>
      <dsp:txXfrm>
        <a:off x="2571" y="901422"/>
        <a:ext cx="2507456" cy="777600"/>
      </dsp:txXfrm>
    </dsp:sp>
    <dsp:sp modelId="{2C70B288-7647-834B-AD2A-08D1E96653B8}">
      <dsp:nvSpPr>
        <dsp:cNvPr id="0" name=""/>
        <dsp:cNvSpPr/>
      </dsp:nvSpPr>
      <dsp:spPr>
        <a:xfrm>
          <a:off x="2571" y="1679022"/>
          <a:ext cx="2507456" cy="19455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MVNO/MNO/MVNE/</a:t>
          </a:r>
          <a:endParaRPr lang="en-US" sz="2700" kern="1200" dirty="0"/>
        </a:p>
      </dsp:txBody>
      <dsp:txXfrm>
        <a:off x="2571" y="1679022"/>
        <a:ext cx="2507456" cy="1945518"/>
      </dsp:txXfrm>
    </dsp:sp>
    <dsp:sp modelId="{D0E59583-EE54-D946-ABC4-D0879702D0F4}">
      <dsp:nvSpPr>
        <dsp:cNvPr id="0" name=""/>
        <dsp:cNvSpPr/>
      </dsp:nvSpPr>
      <dsp:spPr>
        <a:xfrm>
          <a:off x="2861071" y="901422"/>
          <a:ext cx="2507456" cy="7776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0">
            <a:lnSpc>
              <a:spcPct val="90000"/>
            </a:lnSpc>
            <a:spcBef>
              <a:spcPct val="0"/>
            </a:spcBef>
            <a:spcAft>
              <a:spcPct val="35000"/>
            </a:spcAft>
          </a:pPr>
          <a:r>
            <a:rPr lang="fr-FR" sz="2700" kern="1200" dirty="0" smtClean="0"/>
            <a:t>Configuration?</a:t>
          </a:r>
          <a:endParaRPr lang="fr-FR" sz="2700" kern="1200" dirty="0"/>
        </a:p>
      </dsp:txBody>
      <dsp:txXfrm>
        <a:off x="2861071" y="901422"/>
        <a:ext cx="2507456" cy="777600"/>
      </dsp:txXfrm>
    </dsp:sp>
    <dsp:sp modelId="{A88260FA-7F4E-5D4D-A36C-2668EEDBDB3B}">
      <dsp:nvSpPr>
        <dsp:cNvPr id="0" name=""/>
        <dsp:cNvSpPr/>
      </dsp:nvSpPr>
      <dsp:spPr>
        <a:xfrm>
          <a:off x="2861071" y="1679022"/>
          <a:ext cx="2507456" cy="19455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Open or Closed access?</a:t>
          </a:r>
          <a:endParaRPr lang="en-US" sz="2700" kern="1200" dirty="0"/>
        </a:p>
      </dsp:txBody>
      <dsp:txXfrm>
        <a:off x="2861071" y="1679022"/>
        <a:ext cx="2507456" cy="1945518"/>
      </dsp:txXfrm>
    </dsp:sp>
    <dsp:sp modelId="{CB2F659B-0075-C442-ACED-D8EAC28B4EBD}">
      <dsp:nvSpPr>
        <dsp:cNvPr id="0" name=""/>
        <dsp:cNvSpPr/>
      </dsp:nvSpPr>
      <dsp:spPr>
        <a:xfrm>
          <a:off x="5719571" y="901422"/>
          <a:ext cx="2507456" cy="7776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0">
            <a:lnSpc>
              <a:spcPct val="90000"/>
            </a:lnSpc>
            <a:spcBef>
              <a:spcPct val="0"/>
            </a:spcBef>
            <a:spcAft>
              <a:spcPct val="35000"/>
            </a:spcAft>
          </a:pPr>
          <a:r>
            <a:rPr lang="en-US" sz="2700" kern="1200" dirty="0" smtClean="0"/>
            <a:t>Projection</a:t>
          </a:r>
          <a:endParaRPr lang="en-US" sz="2700" kern="1200" dirty="0"/>
        </a:p>
      </dsp:txBody>
      <dsp:txXfrm>
        <a:off x="5719571" y="901422"/>
        <a:ext cx="2507456" cy="777600"/>
      </dsp:txXfrm>
    </dsp:sp>
    <dsp:sp modelId="{DF0F1161-62DF-0449-86CA-4C81D7E223EB}">
      <dsp:nvSpPr>
        <dsp:cNvPr id="0" name=""/>
        <dsp:cNvSpPr/>
      </dsp:nvSpPr>
      <dsp:spPr>
        <a:xfrm>
          <a:off x="5719571" y="1679022"/>
          <a:ext cx="2507456" cy="19455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Subscriber no</a:t>
          </a:r>
          <a:endParaRPr lang="en-US" sz="2700" kern="1200" dirty="0"/>
        </a:p>
        <a:p>
          <a:pPr marL="228600" lvl="1" indent="-228600" algn="l" defTabSz="1200150">
            <a:lnSpc>
              <a:spcPct val="90000"/>
            </a:lnSpc>
            <a:spcBef>
              <a:spcPct val="0"/>
            </a:spcBef>
            <a:spcAft>
              <a:spcPct val="15000"/>
            </a:spcAft>
            <a:buChar char="••"/>
          </a:pPr>
          <a:r>
            <a:rPr lang="en-US" sz="2700" kern="1200" dirty="0" smtClean="0"/>
            <a:t>Device needed to coverage</a:t>
          </a:r>
          <a:endParaRPr lang="en-US" sz="2700" kern="1200" dirty="0"/>
        </a:p>
      </dsp:txBody>
      <dsp:txXfrm>
        <a:off x="5719571" y="1679022"/>
        <a:ext cx="2507456" cy="19455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7EC5F-45BF-C240-9B8D-FE8A91BF6271}">
      <dsp:nvSpPr>
        <dsp:cNvPr id="0" name=""/>
        <dsp:cNvSpPr/>
      </dsp:nvSpPr>
      <dsp:spPr>
        <a:xfrm rot="21300000">
          <a:off x="12398" y="1394284"/>
          <a:ext cx="4015391" cy="459822"/>
        </a:xfrm>
        <a:prstGeom prst="mathMinus">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3227669E-C5E4-4843-8B81-8EBB965943ED}">
      <dsp:nvSpPr>
        <dsp:cNvPr id="0" name=""/>
        <dsp:cNvSpPr/>
      </dsp:nvSpPr>
      <dsp:spPr>
        <a:xfrm>
          <a:off x="484822" y="600801"/>
          <a:ext cx="1212056" cy="774041"/>
        </a:xfrm>
        <a:prstGeom prst="down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56578EA-F6DA-884B-87DA-232A2D4FC7C9}">
      <dsp:nvSpPr>
        <dsp:cNvPr id="0" name=""/>
        <dsp:cNvSpPr/>
      </dsp:nvSpPr>
      <dsp:spPr>
        <a:xfrm>
          <a:off x="2141299" y="0"/>
          <a:ext cx="1292860" cy="1659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MVNO/ MVNO+CSP Reward(Customer lock in, revenue and negotiation power)</a:t>
          </a:r>
          <a:endParaRPr lang="en-US" sz="1400" kern="1200" dirty="0"/>
        </a:p>
      </dsp:txBody>
      <dsp:txXfrm>
        <a:off x="2141299" y="0"/>
        <a:ext cx="1292860" cy="1659540"/>
      </dsp:txXfrm>
    </dsp:sp>
    <dsp:sp modelId="{D64BF882-20F5-184E-BABA-75B970FCE0EF}">
      <dsp:nvSpPr>
        <dsp:cNvPr id="0" name=""/>
        <dsp:cNvSpPr/>
      </dsp:nvSpPr>
      <dsp:spPr>
        <a:xfrm>
          <a:off x="2152737" y="1813475"/>
          <a:ext cx="1212056" cy="703376"/>
        </a:xfrm>
        <a:prstGeom prst="up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A5B4512-30F3-F346-B8B3-1B353586A5E4}">
      <dsp:nvSpPr>
        <dsp:cNvPr id="0" name=""/>
        <dsp:cNvSpPr/>
      </dsp:nvSpPr>
      <dsp:spPr>
        <a:xfrm>
          <a:off x="606028" y="2291747"/>
          <a:ext cx="1292860" cy="1659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MNO/ MVNE Reward(Customer lock in, revenue and negotiation power)</a:t>
          </a:r>
          <a:endParaRPr lang="en-US" sz="1400" kern="1200" dirty="0"/>
        </a:p>
      </dsp:txBody>
      <dsp:txXfrm>
        <a:off x="606028" y="2291747"/>
        <a:ext cx="1292860" cy="16595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7EC5F-45BF-C240-9B8D-FE8A91BF6271}">
      <dsp:nvSpPr>
        <dsp:cNvPr id="0" name=""/>
        <dsp:cNvSpPr/>
      </dsp:nvSpPr>
      <dsp:spPr>
        <a:xfrm rot="21300000">
          <a:off x="12403" y="1394056"/>
          <a:ext cx="4016968" cy="460003"/>
        </a:xfrm>
        <a:prstGeom prst="mathMinus">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3227669E-C5E4-4843-8B81-8EBB965943ED}">
      <dsp:nvSpPr>
        <dsp:cNvPr id="0" name=""/>
        <dsp:cNvSpPr/>
      </dsp:nvSpPr>
      <dsp:spPr>
        <a:xfrm>
          <a:off x="485013" y="600801"/>
          <a:ext cx="1212532" cy="774041"/>
        </a:xfrm>
        <a:prstGeom prst="down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56578EA-F6DA-884B-87DA-232A2D4FC7C9}">
      <dsp:nvSpPr>
        <dsp:cNvPr id="0" name=""/>
        <dsp:cNvSpPr/>
      </dsp:nvSpPr>
      <dsp:spPr>
        <a:xfrm>
          <a:off x="2142140" y="0"/>
          <a:ext cx="1293368" cy="1659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MVNO/ MVNO+CSP Risk(CAPEX, OPEX, Complexity)</a:t>
          </a:r>
          <a:endParaRPr lang="en-US" sz="1400" kern="1200" dirty="0"/>
        </a:p>
      </dsp:txBody>
      <dsp:txXfrm>
        <a:off x="2142140" y="0"/>
        <a:ext cx="1293368" cy="1659540"/>
      </dsp:txXfrm>
    </dsp:sp>
    <dsp:sp modelId="{D64BF882-20F5-184E-BABA-75B970FCE0EF}">
      <dsp:nvSpPr>
        <dsp:cNvPr id="0" name=""/>
        <dsp:cNvSpPr/>
      </dsp:nvSpPr>
      <dsp:spPr>
        <a:xfrm>
          <a:off x="2153583" y="1813475"/>
          <a:ext cx="1212532" cy="703376"/>
        </a:xfrm>
        <a:prstGeom prst="up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A5B4512-30F3-F346-B8B3-1B353586A5E4}">
      <dsp:nvSpPr>
        <dsp:cNvPr id="0" name=""/>
        <dsp:cNvSpPr/>
      </dsp:nvSpPr>
      <dsp:spPr>
        <a:xfrm>
          <a:off x="606266" y="2291747"/>
          <a:ext cx="1293368" cy="1659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MNO/ MVNE Reward(Customer lock in, revenue and negotiation power)</a:t>
          </a:r>
          <a:endParaRPr lang="en-US" sz="1400" kern="1200" dirty="0"/>
        </a:p>
      </dsp:txBody>
      <dsp:txXfrm>
        <a:off x="606266" y="2291747"/>
        <a:ext cx="1293368" cy="16595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B1ED8-3158-D04B-968D-9CE3FB8D8043}">
      <dsp:nvSpPr>
        <dsp:cNvPr id="0" name=""/>
        <dsp:cNvSpPr/>
      </dsp:nvSpPr>
      <dsp:spPr>
        <a:xfrm>
          <a:off x="1512371" y="0"/>
          <a:ext cx="4525963" cy="4525963"/>
        </a:xfrm>
        <a:prstGeom prst="triangl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499932-92AD-624B-AB64-FBA645BFACA4}">
      <dsp:nvSpPr>
        <dsp:cNvPr id="0" name=""/>
        <dsp:cNvSpPr/>
      </dsp:nvSpPr>
      <dsp:spPr>
        <a:xfrm>
          <a:off x="3775352" y="453038"/>
          <a:ext cx="2941875" cy="45966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n-US" sz="1000" kern="1200" dirty="0" smtClean="0"/>
            <a:t>           </a:t>
          </a:r>
          <a:r>
            <a:rPr lang="en-US" sz="2400" kern="1200" dirty="0" smtClean="0"/>
            <a:t>Key Partners</a:t>
          </a:r>
          <a:endParaRPr lang="en-US" sz="2400" kern="1200" dirty="0"/>
        </a:p>
        <a:p>
          <a:pPr marL="57150" lvl="1" indent="-57150" algn="l" defTabSz="355600">
            <a:lnSpc>
              <a:spcPct val="90000"/>
            </a:lnSpc>
            <a:spcBef>
              <a:spcPct val="0"/>
            </a:spcBef>
            <a:spcAft>
              <a:spcPct val="15000"/>
            </a:spcAft>
            <a:buChar char="••"/>
          </a:pPr>
          <a:endParaRPr lang="en-US" sz="800" kern="1200" dirty="0"/>
        </a:p>
      </dsp:txBody>
      <dsp:txXfrm>
        <a:off x="3797791" y="475477"/>
        <a:ext cx="2896997" cy="414790"/>
      </dsp:txXfrm>
    </dsp:sp>
    <dsp:sp modelId="{8619CF75-A158-7B47-8E55-53F8F9C9F41F}">
      <dsp:nvSpPr>
        <dsp:cNvPr id="0" name=""/>
        <dsp:cNvSpPr/>
      </dsp:nvSpPr>
      <dsp:spPr>
        <a:xfrm>
          <a:off x="3775352" y="970164"/>
          <a:ext cx="2941875" cy="45966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Key activities &amp; Key Resources</a:t>
          </a:r>
          <a:endParaRPr lang="en-US" sz="2000" kern="1200" dirty="0"/>
        </a:p>
      </dsp:txBody>
      <dsp:txXfrm>
        <a:off x="3797791" y="992603"/>
        <a:ext cx="2896997" cy="414790"/>
      </dsp:txXfrm>
    </dsp:sp>
    <dsp:sp modelId="{A229B3CF-BF32-BD43-85CD-C814BE75D081}">
      <dsp:nvSpPr>
        <dsp:cNvPr id="0" name=""/>
        <dsp:cNvSpPr/>
      </dsp:nvSpPr>
      <dsp:spPr>
        <a:xfrm>
          <a:off x="3775352" y="1487291"/>
          <a:ext cx="2941875" cy="45966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Value Proposition</a:t>
          </a:r>
          <a:endParaRPr lang="en-US" sz="2400" kern="1200" dirty="0"/>
        </a:p>
      </dsp:txBody>
      <dsp:txXfrm>
        <a:off x="3797791" y="1509730"/>
        <a:ext cx="2896997" cy="414790"/>
      </dsp:txXfrm>
    </dsp:sp>
    <dsp:sp modelId="{1B014EB7-0556-5D4B-A558-85731AC2398C}">
      <dsp:nvSpPr>
        <dsp:cNvPr id="0" name=""/>
        <dsp:cNvSpPr/>
      </dsp:nvSpPr>
      <dsp:spPr>
        <a:xfrm>
          <a:off x="3775352" y="2004418"/>
          <a:ext cx="2941875" cy="45966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Customer Relationship and Channel</a:t>
          </a:r>
          <a:endParaRPr lang="en-US" sz="2000" kern="1200" dirty="0"/>
        </a:p>
      </dsp:txBody>
      <dsp:txXfrm>
        <a:off x="3797791" y="2026857"/>
        <a:ext cx="2896997" cy="414790"/>
      </dsp:txXfrm>
    </dsp:sp>
    <dsp:sp modelId="{C3B2E6D8-74A6-624D-9CCD-22F48DAE7F5F}">
      <dsp:nvSpPr>
        <dsp:cNvPr id="0" name=""/>
        <dsp:cNvSpPr/>
      </dsp:nvSpPr>
      <dsp:spPr>
        <a:xfrm>
          <a:off x="3775352" y="2521544"/>
          <a:ext cx="2941875" cy="45966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Customer Segments</a:t>
          </a:r>
          <a:endParaRPr lang="en-US" sz="2400" kern="1200" dirty="0"/>
        </a:p>
      </dsp:txBody>
      <dsp:txXfrm>
        <a:off x="3797791" y="2543983"/>
        <a:ext cx="2896997" cy="414790"/>
      </dsp:txXfrm>
    </dsp:sp>
    <dsp:sp modelId="{0E155142-76BA-F64B-99D5-67FA6E480CF3}">
      <dsp:nvSpPr>
        <dsp:cNvPr id="0" name=""/>
        <dsp:cNvSpPr/>
      </dsp:nvSpPr>
      <dsp:spPr>
        <a:xfrm>
          <a:off x="3775352" y="3038671"/>
          <a:ext cx="2941875" cy="45966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Cost</a:t>
          </a:r>
          <a:r>
            <a:rPr lang="en-US" sz="2400" kern="1200" baseline="0" dirty="0" smtClean="0"/>
            <a:t> Structure</a:t>
          </a:r>
          <a:endParaRPr lang="en-US" sz="2400" kern="1200" dirty="0"/>
        </a:p>
      </dsp:txBody>
      <dsp:txXfrm>
        <a:off x="3797791" y="3061110"/>
        <a:ext cx="2896997" cy="414790"/>
      </dsp:txXfrm>
    </dsp:sp>
    <dsp:sp modelId="{DDC2DECB-6EB0-034E-BF1A-E8AB8815DC95}">
      <dsp:nvSpPr>
        <dsp:cNvPr id="0" name=""/>
        <dsp:cNvSpPr/>
      </dsp:nvSpPr>
      <dsp:spPr>
        <a:xfrm>
          <a:off x="3775352" y="3555798"/>
          <a:ext cx="2941875" cy="45966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Revenue</a:t>
          </a:r>
          <a:r>
            <a:rPr lang="en-US" sz="2400" kern="1200" baseline="0" dirty="0" smtClean="0"/>
            <a:t> Model</a:t>
          </a:r>
          <a:endParaRPr lang="en-US" sz="2400" kern="1200" dirty="0"/>
        </a:p>
      </dsp:txBody>
      <dsp:txXfrm>
        <a:off x="3797791" y="3578237"/>
        <a:ext cx="2896997" cy="4147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DF648F-0A51-0148-B68D-463ADB23C959}" type="datetimeFigureOut">
              <a:rPr lang="en-US" smtClean="0"/>
              <a:t>11/14/14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291596-CADF-B645-9AA5-A189A59F90CE}" type="slidenum">
              <a:rPr lang="en-US" smtClean="0"/>
              <a:t>‹#›</a:t>
            </a:fld>
            <a:endParaRPr lang="en-US"/>
          </a:p>
        </p:txBody>
      </p:sp>
    </p:spTree>
    <p:extLst>
      <p:ext uri="{BB962C8B-B14F-4D97-AF65-F5344CB8AC3E}">
        <p14:creationId xmlns:p14="http://schemas.microsoft.com/office/powerpoint/2010/main" val="25841636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Explanation" TargetMode="External"/><Relationship Id="rId4" Type="http://schemas.openxmlformats.org/officeDocument/2006/relationships/hyperlink" Target="http://en.wikipedia.org/wiki/Organization" TargetMode="External"/><Relationship Id="rId5" Type="http://schemas.openxmlformats.org/officeDocument/2006/relationships/hyperlink" Target="http://en.wikipedia.org/wiki/Business_strategy" TargetMode="External"/><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MVNO (certain)</a:t>
            </a:r>
            <a:r>
              <a:rPr lang="en-US" sz="1200" b="0" i="0" u="none" strike="noStrike" kern="1200" baseline="0" dirty="0" smtClean="0">
                <a:solidFill>
                  <a:schemeClr val="tx1"/>
                </a:solidFill>
                <a:latin typeface="+mn-lt"/>
                <a:ea typeface="+mn-ea"/>
                <a:cs typeface="+mn-cs"/>
              </a:rPr>
              <a:t>: Provides mobile services to its subscribers, with whom it has direct contact and for whom it takes care of the customer relationship management, the branding,</a:t>
            </a:r>
          </a:p>
          <a:p>
            <a:r>
              <a:rPr lang="en-US" sz="1200" b="0" i="0" u="none" strike="noStrike" kern="1200" baseline="0" dirty="0" smtClean="0">
                <a:solidFill>
                  <a:schemeClr val="tx1"/>
                </a:solidFill>
                <a:latin typeface="+mn-lt"/>
                <a:ea typeface="+mn-ea"/>
                <a:cs typeface="+mn-cs"/>
              </a:rPr>
              <a:t>marketing and sales. The MVNO does not possess a license nor does it own </a:t>
            </a:r>
            <a:r>
              <a:rPr lang="en-US" sz="1200" b="0" i="0" u="none" strike="noStrike" kern="1200" baseline="0" dirty="0" err="1" smtClean="0">
                <a:solidFill>
                  <a:schemeClr val="tx1"/>
                </a:solidFill>
                <a:latin typeface="+mn-lt"/>
                <a:ea typeface="+mn-ea"/>
                <a:cs typeface="+mn-cs"/>
              </a:rPr>
              <a:t>macrocell</a:t>
            </a:r>
            <a:r>
              <a:rPr lang="en-US" sz="1200" b="0" i="0" u="none" strike="noStrike" kern="1200" baseline="0" dirty="0" smtClean="0">
                <a:solidFill>
                  <a:schemeClr val="tx1"/>
                </a:solidFill>
                <a:latin typeface="+mn-lt"/>
                <a:ea typeface="+mn-ea"/>
                <a:cs typeface="+mn-cs"/>
              </a:rPr>
              <a:t> infrastructure. Therefore, the MVNO will need to use others’ access networks (either </a:t>
            </a:r>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macrocells</a:t>
            </a:r>
            <a:r>
              <a:rPr lang="en-US" sz="1200" b="0" i="0" u="none" strike="noStrike" kern="1200" baseline="0" dirty="0" smtClean="0">
                <a:solidFill>
                  <a:schemeClr val="tx1"/>
                </a:solidFill>
                <a:latin typeface="+mn-lt"/>
                <a:ea typeface="+mn-ea"/>
                <a:cs typeface="+mn-cs"/>
              </a:rPr>
              <a:t> or a combination) and have an MNO’s authority (on a contractual basis and with likely compensation) to operate in its licensed spectrum.</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Cognitive Service Provider (optional): </a:t>
            </a:r>
            <a:r>
              <a:rPr lang="en-US" sz="1200" b="0" i="0" u="none" strike="noStrike" kern="1200" baseline="0" dirty="0" smtClean="0">
                <a:solidFill>
                  <a:schemeClr val="tx1"/>
                </a:solidFill>
                <a:latin typeface="+mn-lt"/>
                <a:ea typeface="+mn-ea"/>
                <a:cs typeface="+mn-cs"/>
              </a:rPr>
              <a:t>Can provide services that avoid interference and enable cognitive sharing of the same (licensed) spectrum resource. When contracted, this actor can its cognitive elements (e.g. sensing engines and/or database) to allow MVNOs and MNOs to share the same spectrum resource without any interference, while making use of both </a:t>
            </a:r>
            <a:r>
              <a:rPr lang="en-US" sz="1200" b="0" i="0" u="none" strike="noStrike" kern="1200" baseline="0" dirty="0" err="1" smtClean="0">
                <a:solidFill>
                  <a:schemeClr val="tx1"/>
                </a:solidFill>
                <a:latin typeface="+mn-lt"/>
                <a:ea typeface="+mn-ea"/>
                <a:cs typeface="+mn-cs"/>
              </a:rPr>
              <a:t>macrocells</a:t>
            </a:r>
            <a:r>
              <a:rPr lang="en-US" sz="1200" b="0" i="0" u="none" strike="noStrike" kern="1200" baseline="0" dirty="0" smtClean="0">
                <a:solidFill>
                  <a:schemeClr val="tx1"/>
                </a:solidFill>
                <a:latin typeface="+mn-lt"/>
                <a:ea typeface="+mn-ea"/>
                <a:cs typeface="+mn-cs"/>
              </a:rPr>
              <a:t> and </a:t>
            </a:r>
            <a:r>
              <a:rPr lang="en-US" sz="1200" b="0" i="0" u="none" strike="noStrike" kern="1200" baseline="0" dirty="0" err="1" smtClean="0">
                <a:solidFill>
                  <a:schemeClr val="tx1"/>
                </a:solidFill>
                <a:latin typeface="+mn-lt"/>
                <a:ea typeface="+mn-ea"/>
                <a:cs typeface="+mn-cs"/>
              </a:rPr>
              <a:t>femtocell</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49291596-CADF-B645-9AA5-A189A59F90CE}" type="slidenum">
              <a:rPr lang="en-US" smtClean="0"/>
              <a:t>3</a:t>
            </a:fld>
            <a:endParaRPr lang="en-US"/>
          </a:p>
        </p:txBody>
      </p:sp>
    </p:spTree>
    <p:extLst>
      <p:ext uri="{BB962C8B-B14F-4D97-AF65-F5344CB8AC3E}">
        <p14:creationId xmlns:p14="http://schemas.microsoft.com/office/powerpoint/2010/main" val="210465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Licenced</a:t>
            </a:r>
            <a:r>
              <a:rPr lang="en-US" dirty="0" smtClean="0"/>
              <a:t> spectrum</a:t>
            </a:r>
            <a:r>
              <a:rPr lang="en-US" baseline="0" dirty="0" smtClean="0"/>
              <a:t> scarcity: due to mobile data crunch. </a:t>
            </a:r>
            <a:r>
              <a:rPr lang="en-US" sz="1200" b="0" i="0" u="none" strike="noStrike" kern="1200" baseline="0" dirty="0" smtClean="0">
                <a:solidFill>
                  <a:schemeClr val="tx1"/>
                </a:solidFill>
                <a:latin typeface="+mn-lt"/>
                <a:ea typeface="+mn-ea"/>
                <a:cs typeface="+mn-cs"/>
              </a:rPr>
              <a:t>It is expected that by 2016, the monthly global mobile data traffic will surpass 10 </a:t>
            </a:r>
            <a:r>
              <a:rPr lang="en-US" sz="1200" b="0" i="0" u="none" strike="noStrike" kern="1200" baseline="0" dirty="0" err="1" smtClean="0">
                <a:solidFill>
                  <a:schemeClr val="tx1"/>
                </a:solidFill>
                <a:latin typeface="+mn-lt"/>
                <a:ea typeface="+mn-ea"/>
                <a:cs typeface="+mn-cs"/>
              </a:rPr>
              <a:t>exabytes</a:t>
            </a:r>
            <a:r>
              <a:rPr lang="en-US" sz="1200" b="0" i="0" u="none" strike="noStrike" kern="1200" baseline="0" dirty="0" smtClean="0">
                <a:solidFill>
                  <a:schemeClr val="tx1"/>
                </a:solidFill>
                <a:latin typeface="+mn-lt"/>
                <a:ea typeface="+mn-ea"/>
                <a:cs typeface="+mn-cs"/>
              </a:rPr>
              <a:t>, Solution:  Many solutions, including Cognitive Radio, driven by cognitive enablers such as spectrum sensing , the cognitive</a:t>
            </a:r>
          </a:p>
          <a:p>
            <a:r>
              <a:rPr lang="en-US" sz="1200" b="0" i="0" u="none" strike="noStrike" kern="1200" baseline="0" dirty="0" smtClean="0">
                <a:solidFill>
                  <a:schemeClr val="tx1"/>
                </a:solidFill>
                <a:latin typeface="+mn-lt"/>
                <a:ea typeface="+mn-ea"/>
                <a:cs typeface="+mn-cs"/>
              </a:rPr>
              <a:t>pilot channel  and the </a:t>
            </a:r>
            <a:r>
              <a:rPr lang="en-US" sz="1200" b="0" i="0" u="none" strike="noStrike" kern="1200" baseline="0" dirty="0" err="1" smtClean="0">
                <a:solidFill>
                  <a:schemeClr val="tx1"/>
                </a:solidFill>
                <a:latin typeface="+mn-lt"/>
                <a:ea typeface="+mn-ea"/>
                <a:cs typeface="+mn-cs"/>
              </a:rPr>
              <a:t>geolocation</a:t>
            </a:r>
            <a:r>
              <a:rPr lang="en-US" sz="1200" b="0" i="0" u="none" strike="noStrike" kern="1200" baseline="0" dirty="0" smtClean="0">
                <a:solidFill>
                  <a:schemeClr val="tx1"/>
                </a:solidFill>
                <a:latin typeface="+mn-lt"/>
                <a:ea typeface="+mn-ea"/>
                <a:cs typeface="+mn-cs"/>
              </a:rPr>
              <a:t> database , have been proposed as solid solutions to alleviate the spectrum scarcity by making more efficient use of the limited spectrum.</a:t>
            </a:r>
          </a:p>
          <a:p>
            <a:pPr marL="228600" indent="-228600">
              <a:buAutoNum type="arabicPeriod"/>
            </a:pPr>
            <a:r>
              <a:rPr lang="en-US" sz="1200" b="0" i="0" u="none" strike="noStrike" kern="1200" baseline="0" dirty="0" err="1" smtClean="0">
                <a:solidFill>
                  <a:schemeClr val="tx1"/>
                </a:solidFill>
                <a:latin typeface="+mn-lt"/>
                <a:ea typeface="+mn-ea"/>
                <a:cs typeface="+mn-cs"/>
              </a:rPr>
              <a:t>Femto</a:t>
            </a:r>
            <a:r>
              <a:rPr lang="en-US" dirty="0" smtClean="0"/>
              <a:t>: Used to serve small area</a:t>
            </a:r>
            <a:endParaRPr lang="en-US" dirty="0"/>
          </a:p>
        </p:txBody>
      </p:sp>
      <p:sp>
        <p:nvSpPr>
          <p:cNvPr id="4" name="Slide Number Placeholder 3"/>
          <p:cNvSpPr>
            <a:spLocks noGrp="1"/>
          </p:cNvSpPr>
          <p:nvPr>
            <p:ph type="sldNum" sz="quarter" idx="10"/>
          </p:nvPr>
        </p:nvSpPr>
        <p:spPr/>
        <p:txBody>
          <a:bodyPr/>
          <a:lstStyle/>
          <a:p>
            <a:fld id="{49291596-CADF-B645-9AA5-A189A59F90CE}" type="slidenum">
              <a:rPr lang="en-US" smtClean="0"/>
              <a:t>4</a:t>
            </a:fld>
            <a:endParaRPr lang="en-US"/>
          </a:p>
        </p:txBody>
      </p:sp>
    </p:spTree>
    <p:extLst>
      <p:ext uri="{BB962C8B-B14F-4D97-AF65-F5344CB8AC3E}">
        <p14:creationId xmlns:p14="http://schemas.microsoft.com/office/powerpoint/2010/main" val="1070185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Which actor in the mobile </a:t>
            </a:r>
            <a:r>
              <a:rPr lang="en-US" sz="1200" b="0" i="0" u="none" strike="noStrike" kern="1200" baseline="0" dirty="0" err="1" smtClean="0">
                <a:solidFill>
                  <a:schemeClr val="tx1"/>
                </a:solidFill>
                <a:latin typeface="+mn-lt"/>
                <a:ea typeface="+mn-ea"/>
                <a:cs typeface="+mn-cs"/>
              </a:rPr>
              <a:t>ecoystem</a:t>
            </a:r>
            <a:r>
              <a:rPr lang="en-US" sz="1200" b="0" i="0" u="none" strike="noStrike" kern="1200" baseline="0" dirty="0" smtClean="0">
                <a:solidFill>
                  <a:schemeClr val="tx1"/>
                </a:solidFill>
                <a:latin typeface="+mn-lt"/>
                <a:ea typeface="+mn-ea"/>
                <a:cs typeface="+mn-cs"/>
              </a:rPr>
              <a:t> can be responsible</a:t>
            </a:r>
          </a:p>
          <a:p>
            <a:r>
              <a:rPr lang="en-US" sz="1200" b="0" i="0" u="none" strike="noStrike" kern="1200" baseline="0" dirty="0" smtClean="0">
                <a:solidFill>
                  <a:schemeClr val="tx1"/>
                </a:solidFill>
                <a:latin typeface="+mn-lt"/>
                <a:ea typeface="+mn-ea"/>
                <a:cs typeface="+mn-cs"/>
              </a:rPr>
              <a:t>for the deployment of the </a:t>
            </a:r>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 and the cognitive</a:t>
            </a:r>
          </a:p>
          <a:p>
            <a:r>
              <a:rPr lang="fr-FR" sz="1200" b="0" i="0" u="none" strike="noStrike" kern="1200" baseline="0" dirty="0" err="1" smtClean="0">
                <a:solidFill>
                  <a:schemeClr val="tx1"/>
                </a:solidFill>
                <a:latin typeface="+mn-lt"/>
                <a:ea typeface="+mn-ea"/>
                <a:cs typeface="+mn-cs"/>
              </a:rPr>
              <a:t>elements</a:t>
            </a:r>
            <a:r>
              <a:rPr lang="fr-FR"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o  Should the </a:t>
            </a:r>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 be configured to allow open</a:t>
            </a:r>
          </a:p>
          <a:p>
            <a:r>
              <a:rPr lang="en-US" sz="1200" b="0" i="0" u="none" strike="noStrike" kern="1200" baseline="0" dirty="0" smtClean="0">
                <a:solidFill>
                  <a:schemeClr val="tx1"/>
                </a:solidFill>
                <a:latin typeface="+mn-lt"/>
                <a:ea typeface="+mn-ea"/>
                <a:cs typeface="+mn-cs"/>
              </a:rPr>
              <a:t>access or closed access </a:t>
            </a:r>
            <a:r>
              <a:rPr lang="en-US" sz="1200" b="0" i="0" u="none" strike="noStrike" kern="1200" baseline="0" dirty="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  What is the optimal number of subscribers per</a:t>
            </a:r>
          </a:p>
          <a:p>
            <a:r>
              <a:rPr lang="cs-CZ" sz="1200" b="0" i="0" u="none" strike="noStrike" kern="1200" baseline="0" dirty="0" err="1" smtClean="0">
                <a:solidFill>
                  <a:schemeClr val="tx1"/>
                </a:solidFill>
                <a:latin typeface="+mn-lt"/>
                <a:ea typeface="+mn-ea"/>
                <a:cs typeface="+mn-cs"/>
              </a:rPr>
              <a:t>femtocell</a:t>
            </a:r>
            <a:r>
              <a:rPr lang="cs-CZ"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o  How much </a:t>
            </a:r>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 are needed, provided a given</a:t>
            </a:r>
          </a:p>
          <a:p>
            <a:r>
              <a:rPr lang="en-US" sz="1200" b="0" i="0" u="none" strike="noStrike" kern="1200" baseline="0" dirty="0" smtClean="0">
                <a:solidFill>
                  <a:schemeClr val="tx1"/>
                </a:solidFill>
                <a:latin typeface="+mn-lt"/>
                <a:ea typeface="+mn-ea"/>
                <a:cs typeface="+mn-cs"/>
              </a:rPr>
              <a:t>amount of subscribers</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Open or closed access:  One </a:t>
            </a:r>
            <a:r>
              <a:rPr lang="en-US" sz="1200" b="0" i="0" u="none" strike="noStrike" kern="1200" baseline="0" dirty="0" err="1" smtClean="0">
                <a:solidFill>
                  <a:schemeClr val="tx1"/>
                </a:solidFill>
                <a:latin typeface="+mn-lt"/>
                <a:ea typeface="+mn-ea"/>
                <a:cs typeface="+mn-cs"/>
              </a:rPr>
              <a:t>femtocell</a:t>
            </a:r>
            <a:r>
              <a:rPr lang="en-US" sz="1200" b="0" i="0" u="none" strike="noStrike" kern="1200" baseline="0" dirty="0" smtClean="0">
                <a:solidFill>
                  <a:schemeClr val="tx1"/>
                </a:solidFill>
                <a:latin typeface="+mn-lt"/>
                <a:ea typeface="+mn-ea"/>
                <a:cs typeface="+mn-cs"/>
              </a:rPr>
              <a:t> can be used to serve multiple </a:t>
            </a:r>
            <a:r>
              <a:rPr lang="en-US" sz="1200" b="0" i="0" u="none" strike="noStrike" kern="1200" baseline="0" dirty="0" err="1" smtClean="0">
                <a:solidFill>
                  <a:schemeClr val="tx1"/>
                </a:solidFill>
                <a:latin typeface="+mn-lt"/>
                <a:ea typeface="+mn-ea"/>
                <a:cs typeface="+mn-cs"/>
              </a:rPr>
              <a:t>subscibers</a:t>
            </a:r>
            <a:r>
              <a:rPr lang="en-US" sz="1200" b="0" i="0" u="none" strike="noStrike" kern="1200" baseline="0" dirty="0" smtClean="0">
                <a:solidFill>
                  <a:schemeClr val="tx1"/>
                </a:solidFill>
                <a:latin typeface="+mn-lt"/>
                <a:ea typeface="+mn-ea"/>
                <a:cs typeface="+mn-cs"/>
              </a:rPr>
              <a:t>, which is referred to as open access, but it can also be used to serve just one particular subscriber per </a:t>
            </a:r>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 which is referred to as closed access. If an MVNO wants to serve mobile services to its clients, the choice with regard to the type of access is also part of the strategic plan for </a:t>
            </a:r>
            <a:r>
              <a:rPr lang="en-US" sz="1200" b="0" i="0" u="none" strike="noStrike" kern="1200" baseline="0" dirty="0" err="1" smtClean="0">
                <a:solidFill>
                  <a:schemeClr val="tx1"/>
                </a:solidFill>
                <a:latin typeface="+mn-lt"/>
                <a:ea typeface="+mn-ea"/>
                <a:cs typeface="+mn-cs"/>
              </a:rPr>
              <a:t>femtocell</a:t>
            </a:r>
            <a:r>
              <a:rPr lang="en-US" sz="1200" b="0" i="0" u="none" strike="noStrike" kern="1200" baseline="0" dirty="0" smtClean="0">
                <a:solidFill>
                  <a:schemeClr val="tx1"/>
                </a:solidFill>
                <a:latin typeface="+mn-lt"/>
                <a:ea typeface="+mn-ea"/>
                <a:cs typeface="+mn-cs"/>
              </a:rPr>
              <a:t> deployment.</a:t>
            </a:r>
            <a:endParaRPr lang="en-US" dirty="0"/>
          </a:p>
        </p:txBody>
      </p:sp>
      <p:sp>
        <p:nvSpPr>
          <p:cNvPr id="4" name="Slide Number Placeholder 3"/>
          <p:cNvSpPr>
            <a:spLocks noGrp="1"/>
          </p:cNvSpPr>
          <p:nvPr>
            <p:ph type="sldNum" sz="quarter" idx="10"/>
          </p:nvPr>
        </p:nvSpPr>
        <p:spPr/>
        <p:txBody>
          <a:bodyPr/>
          <a:lstStyle/>
          <a:p>
            <a:fld id="{49291596-CADF-B645-9AA5-A189A59F90CE}" type="slidenum">
              <a:rPr lang="en-US" smtClean="0"/>
              <a:t>5</a:t>
            </a:fld>
            <a:endParaRPr lang="en-US"/>
          </a:p>
        </p:txBody>
      </p:sp>
    </p:spTree>
    <p:extLst>
      <p:ext uri="{BB962C8B-B14F-4D97-AF65-F5344CB8AC3E}">
        <p14:creationId xmlns:p14="http://schemas.microsoft.com/office/powerpoint/2010/main" val="2635985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In mobile markets, such niche segments are often served by MVNOs (mobile virtual network operators), as they can focus on specific targeting, using customized marketing (communications) and sales, while offering segment-specific mobile offers (in this case potentially including high bandwidths and large data limits). </a:t>
            </a:r>
          </a:p>
          <a:p>
            <a:r>
              <a:rPr lang="en-US" sz="1200" b="0" i="0" u="none" strike="noStrike" kern="1200" baseline="0" dirty="0" smtClean="0">
                <a:solidFill>
                  <a:schemeClr val="tx1"/>
                </a:solidFill>
                <a:latin typeface="+mn-lt"/>
                <a:ea typeface="+mn-ea"/>
                <a:cs typeface="+mn-cs"/>
              </a:rPr>
              <a:t>1. </a:t>
            </a:r>
            <a:r>
              <a:rPr lang="en-US" sz="1200" b="1" i="0" u="none" strike="noStrike" kern="1200" baseline="0" dirty="0" smtClean="0">
                <a:solidFill>
                  <a:schemeClr val="tx1"/>
                </a:solidFill>
                <a:latin typeface="+mn-lt"/>
                <a:ea typeface="+mn-ea"/>
                <a:cs typeface="+mn-cs"/>
              </a:rPr>
              <a:t>MVNO deployment:  </a:t>
            </a:r>
            <a:r>
              <a:rPr lang="en-US" sz="1200" b="0" i="0" u="none" strike="noStrike" kern="1200" baseline="0" dirty="0" smtClean="0">
                <a:solidFill>
                  <a:schemeClr val="tx1"/>
                </a:solidFill>
                <a:latin typeface="+mn-lt"/>
                <a:ea typeface="+mn-ea"/>
                <a:cs typeface="+mn-cs"/>
              </a:rPr>
              <a:t>In an MVNO deployment set-up,  the MVNO is responsible for the traditional MVNO roles such as providing value added services, performing back office operations, formulate offers and take care of distribution, marketing and sales. However, apart from these standard MVNO-specific roles, the MVNO will also have to invest in </a:t>
            </a:r>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 and cognitive elements. For an MVNO this entails very high costs and thus high risks. However, this set-up also brings very high</a:t>
            </a:r>
          </a:p>
          <a:p>
            <a:r>
              <a:rPr lang="en-US" sz="1200" b="0" i="0" u="none" strike="noStrike" kern="1200" baseline="0" dirty="0" smtClean="0">
                <a:solidFill>
                  <a:schemeClr val="tx1"/>
                </a:solidFill>
                <a:latin typeface="+mn-lt"/>
                <a:ea typeface="+mn-ea"/>
                <a:cs typeface="+mn-cs"/>
              </a:rPr>
              <a:t>rewards because the MVNO can lock-in customers (by</a:t>
            </a:r>
          </a:p>
          <a:p>
            <a:r>
              <a:rPr lang="en-US" sz="1200" b="0" i="0" u="none" strike="noStrike" kern="1200" baseline="0" dirty="0" smtClean="0">
                <a:solidFill>
                  <a:schemeClr val="tx1"/>
                </a:solidFill>
                <a:latin typeface="+mn-lt"/>
                <a:ea typeface="+mn-ea"/>
                <a:cs typeface="+mn-cs"/>
              </a:rPr>
              <a:t>functioning as exclusive operator to work with the </a:t>
            </a:r>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it does not need to share the </a:t>
            </a:r>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 and can thus provide</a:t>
            </a:r>
          </a:p>
          <a:p>
            <a:r>
              <a:rPr lang="en-US" sz="1200" b="0" i="0" u="none" strike="noStrike" kern="1200" baseline="0" dirty="0" smtClean="0">
                <a:solidFill>
                  <a:schemeClr val="tx1"/>
                </a:solidFill>
                <a:latin typeface="+mn-lt"/>
                <a:ea typeface="+mn-ea"/>
                <a:cs typeface="+mn-cs"/>
              </a:rPr>
              <a:t>higher bandwidths, which in turn allows for higher pricing.</a:t>
            </a:r>
          </a:p>
          <a:p>
            <a:r>
              <a:rPr lang="en-US" sz="1200" b="0" i="0" u="none" strike="noStrike" kern="1200" baseline="0" dirty="0" smtClean="0">
                <a:solidFill>
                  <a:schemeClr val="tx1"/>
                </a:solidFill>
                <a:latin typeface="+mn-lt"/>
                <a:ea typeface="+mn-ea"/>
                <a:cs typeface="+mn-cs"/>
              </a:rPr>
              <a:t>2. MVNE deployment</a:t>
            </a:r>
          </a:p>
          <a:p>
            <a:r>
              <a:rPr lang="en-US" sz="1200" b="0" i="0" u="none" strike="noStrike" kern="1200" baseline="0" dirty="0" smtClean="0">
                <a:solidFill>
                  <a:schemeClr val="tx1"/>
                </a:solidFill>
                <a:latin typeface="+mn-lt"/>
                <a:ea typeface="+mn-ea"/>
                <a:cs typeface="+mn-cs"/>
              </a:rPr>
              <a:t>3. </a:t>
            </a:r>
            <a:r>
              <a:rPr lang="en-US" sz="1200" b="1" i="0" u="none" strike="noStrike" kern="1200" baseline="0" dirty="0" smtClean="0">
                <a:solidFill>
                  <a:schemeClr val="tx1"/>
                </a:solidFill>
                <a:latin typeface="+mn-lt"/>
                <a:ea typeface="+mn-ea"/>
                <a:cs typeface="+mn-cs"/>
              </a:rPr>
              <a:t>MNO deployment</a:t>
            </a:r>
            <a:r>
              <a:rPr lang="en-US" sz="1200" b="0" i="0" u="none" strike="noStrike" kern="1200" baseline="0" dirty="0" smtClean="0">
                <a:solidFill>
                  <a:schemeClr val="tx1"/>
                </a:solidFill>
                <a:latin typeface="+mn-lt"/>
                <a:ea typeface="+mn-ea"/>
                <a:cs typeface="+mn-cs"/>
              </a:rPr>
              <a:t>-  MVNO is only responsible for the traditional MVNO roles such as providing value added services, performing back office operations, formulate offers and take care of distribution, marketing and </a:t>
            </a:r>
            <a:r>
              <a:rPr lang="es-ES_tradnl" sz="1200" b="0" i="0" u="none" strike="noStrike" kern="1200" baseline="0" dirty="0" smtClean="0">
                <a:solidFill>
                  <a:schemeClr val="tx1"/>
                </a:solidFill>
                <a:latin typeface="+mn-lt"/>
                <a:ea typeface="+mn-ea"/>
                <a:cs typeface="+mn-cs"/>
              </a:rPr>
              <a:t>sales.</a:t>
            </a:r>
            <a:r>
              <a:rPr lang="en-US" sz="1200" b="0" i="0" u="none" strike="noStrike" kern="1200" baseline="0" dirty="0" smtClean="0">
                <a:solidFill>
                  <a:schemeClr val="tx1"/>
                </a:solidFill>
                <a:latin typeface="+mn-lt"/>
                <a:ea typeface="+mn-ea"/>
                <a:cs typeface="+mn-cs"/>
              </a:rPr>
              <a:t>MVNO will deprive from </a:t>
            </a:r>
            <a:r>
              <a:rPr lang="en-US" sz="1200" b="0" i="0" u="none" strike="noStrike" kern="1200" baseline="0" dirty="0" err="1" smtClean="0">
                <a:solidFill>
                  <a:schemeClr val="tx1"/>
                </a:solidFill>
                <a:latin typeface="+mn-lt"/>
                <a:ea typeface="+mn-ea"/>
                <a:cs typeface="+mn-cs"/>
              </a:rPr>
              <a:t>wholeslae</a:t>
            </a:r>
            <a:r>
              <a:rPr lang="en-US" sz="1200" b="0" i="0" u="none" strike="noStrike" kern="1200" baseline="0" dirty="0" smtClean="0">
                <a:solidFill>
                  <a:schemeClr val="tx1"/>
                </a:solidFill>
                <a:latin typeface="+mn-lt"/>
                <a:ea typeface="+mn-ea"/>
                <a:cs typeface="+mn-cs"/>
              </a:rPr>
              <a:t> power. The new functions (the cognitive control and rollout of</a:t>
            </a:r>
          </a:p>
          <a:p>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 as access network) are taken up by the MNO.</a:t>
            </a:r>
          </a:p>
          <a:p>
            <a:r>
              <a:rPr lang="en-US" sz="1200" b="0" i="0" u="none" strike="noStrike" kern="1200" baseline="0" dirty="0" smtClean="0">
                <a:solidFill>
                  <a:schemeClr val="tx1"/>
                </a:solidFill>
                <a:latin typeface="+mn-lt"/>
                <a:ea typeface="+mn-ea"/>
                <a:cs typeface="+mn-cs"/>
              </a:rPr>
              <a:t>Similar to the MVNE deployment, this lowers the risks for the</a:t>
            </a:r>
          </a:p>
          <a:p>
            <a:r>
              <a:rPr lang="en-US" sz="1200" b="0" i="0" u="none" strike="noStrike" kern="1200" baseline="0" dirty="0" smtClean="0">
                <a:solidFill>
                  <a:schemeClr val="tx1"/>
                </a:solidFill>
                <a:latin typeface="+mn-lt"/>
                <a:ea typeface="+mn-ea"/>
                <a:cs typeface="+mn-cs"/>
              </a:rPr>
              <a:t>MVNO. However, an additional risk, compared to the MVNE</a:t>
            </a:r>
          </a:p>
          <a:p>
            <a:r>
              <a:rPr lang="en-US" sz="1200" b="0" i="0" u="none" strike="noStrike" kern="1200" baseline="0" dirty="0" smtClean="0">
                <a:solidFill>
                  <a:schemeClr val="tx1"/>
                </a:solidFill>
                <a:latin typeface="+mn-lt"/>
                <a:ea typeface="+mn-ea"/>
                <a:cs typeface="+mn-cs"/>
              </a:rPr>
              <a:t>deployment is the fact that an MVNO will no longer benefit</a:t>
            </a:r>
          </a:p>
          <a:p>
            <a:r>
              <a:rPr lang="en-US" sz="1200" b="0" i="0" u="none" strike="noStrike" kern="1200" baseline="0" dirty="0" smtClean="0">
                <a:solidFill>
                  <a:schemeClr val="tx1"/>
                </a:solidFill>
                <a:latin typeface="+mn-lt"/>
                <a:ea typeface="+mn-ea"/>
                <a:cs typeface="+mn-cs"/>
              </a:rPr>
              <a:t>from wholesale pricing, but would need to negotiate directly</a:t>
            </a:r>
          </a:p>
          <a:p>
            <a:r>
              <a:rPr lang="en-US" sz="1200" b="0" i="0" u="none" strike="noStrike" kern="1200" baseline="0" dirty="0" smtClean="0">
                <a:solidFill>
                  <a:schemeClr val="tx1"/>
                </a:solidFill>
                <a:latin typeface="+mn-lt"/>
                <a:ea typeface="+mn-ea"/>
                <a:cs typeface="+mn-cs"/>
              </a:rPr>
              <a:t>with an MNO to acquire available licensed spectrum. This</a:t>
            </a:r>
          </a:p>
          <a:p>
            <a:r>
              <a:rPr lang="en-US" sz="1200" b="0" i="0" u="none" strike="noStrike" kern="1200" baseline="0" dirty="0" smtClean="0">
                <a:solidFill>
                  <a:schemeClr val="tx1"/>
                </a:solidFill>
                <a:latin typeface="+mn-lt"/>
                <a:ea typeface="+mn-ea"/>
                <a:cs typeface="+mn-cs"/>
              </a:rPr>
              <a:t>increased risk also brings additional rewards as the entry</a:t>
            </a:r>
          </a:p>
          <a:p>
            <a:r>
              <a:rPr lang="en-US" sz="1200" b="0" i="0" u="none" strike="noStrike" kern="1200" baseline="0" dirty="0" smtClean="0">
                <a:solidFill>
                  <a:schemeClr val="tx1"/>
                </a:solidFill>
                <a:latin typeface="+mn-lt"/>
                <a:ea typeface="+mn-ea"/>
                <a:cs typeface="+mn-cs"/>
              </a:rPr>
              <a:t>barriers for other MVNOs become higher, lowering</a:t>
            </a:r>
          </a:p>
          <a:p>
            <a:r>
              <a:rPr lang="en-US" sz="1200" b="0" i="0" u="none" strike="noStrike" kern="1200" baseline="0" dirty="0" smtClean="0">
                <a:solidFill>
                  <a:schemeClr val="tx1"/>
                </a:solidFill>
                <a:latin typeface="+mn-lt"/>
                <a:ea typeface="+mn-ea"/>
                <a:cs typeface="+mn-cs"/>
              </a:rPr>
              <a:t>competition. As a result, the MVNO can set higher prices,</a:t>
            </a:r>
          </a:p>
          <a:p>
            <a:r>
              <a:rPr lang="en-US" sz="1200" b="0" i="0" u="none" strike="noStrike" kern="1200" baseline="0" dirty="0" smtClean="0">
                <a:solidFill>
                  <a:schemeClr val="tx1"/>
                </a:solidFill>
                <a:latin typeface="+mn-lt"/>
                <a:ea typeface="+mn-ea"/>
                <a:cs typeface="+mn-cs"/>
              </a:rPr>
              <a:t>resulting in higher MVNO rewards as compared to the</a:t>
            </a:r>
          </a:p>
          <a:p>
            <a:r>
              <a:rPr lang="en-US" sz="1200" b="0" i="0" u="none" strike="noStrike" kern="1200" baseline="0" dirty="0" smtClean="0">
                <a:solidFill>
                  <a:schemeClr val="tx1"/>
                </a:solidFill>
                <a:latin typeface="+mn-lt"/>
                <a:ea typeface="+mn-ea"/>
                <a:cs typeface="+mn-cs"/>
              </a:rPr>
              <a:t>rewards when opting for an MVNE deployment.</a:t>
            </a:r>
          </a:p>
          <a:p>
            <a:r>
              <a:rPr lang="en-US" sz="1200" b="0" i="0" u="none" strike="noStrike" kern="1200" baseline="0" dirty="0" smtClean="0">
                <a:solidFill>
                  <a:schemeClr val="tx1"/>
                </a:solidFill>
                <a:latin typeface="+mn-lt"/>
                <a:ea typeface="+mn-ea"/>
                <a:cs typeface="+mn-cs"/>
              </a:rPr>
              <a:t>4. </a:t>
            </a:r>
            <a:r>
              <a:rPr lang="en-US" sz="1200" b="1" i="0" u="none" strike="noStrike" kern="1200" baseline="0" dirty="0" smtClean="0">
                <a:solidFill>
                  <a:schemeClr val="tx1"/>
                </a:solidFill>
                <a:latin typeface="+mn-lt"/>
                <a:ea typeface="+mn-ea"/>
                <a:cs typeface="+mn-cs"/>
              </a:rPr>
              <a:t>MVNO deployment with third party Cognitive Service Provider: </a:t>
            </a:r>
            <a:r>
              <a:rPr lang="en-US" sz="1200" b="0" i="0" u="none" strike="noStrike" kern="1200" baseline="0" dirty="0" smtClean="0">
                <a:solidFill>
                  <a:schemeClr val="tx1"/>
                </a:solidFill>
                <a:latin typeface="+mn-lt"/>
                <a:ea typeface="+mn-ea"/>
                <a:cs typeface="+mn-cs"/>
              </a:rPr>
              <a:t> A last set-up is the MVNO deployment with third party Cognitive Service Provide r (CSP). Apart from its traditional functions, the MVNO also invests in the rollout of </a:t>
            </a:r>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 It acquires spectrum by directly negotiating with the MNO, but in this case, the MVNO also appoints a third party entity, the CSP, which invests in cognitive elements (e.g. sensing engines or database) and performs the cognitive controls in order to make better use of the MNO’s spectrum, by avoiding harmful interference (between multiple users in the </a:t>
            </a:r>
            <a:r>
              <a:rPr lang="en-US" sz="1200" b="0" i="0" u="none" strike="noStrike" kern="1200" baseline="0" dirty="0" err="1" smtClean="0">
                <a:solidFill>
                  <a:schemeClr val="tx1"/>
                </a:solidFill>
                <a:latin typeface="+mn-lt"/>
                <a:ea typeface="+mn-ea"/>
                <a:cs typeface="+mn-cs"/>
              </a:rPr>
              <a:t>samefrequency</a:t>
            </a:r>
            <a:r>
              <a:rPr lang="en-US" sz="1200" b="0" i="0" u="none" strike="noStrike" kern="1200" baseline="0" dirty="0" smtClean="0">
                <a:solidFill>
                  <a:schemeClr val="tx1"/>
                </a:solidFill>
                <a:latin typeface="+mn-lt"/>
                <a:ea typeface="+mn-ea"/>
                <a:cs typeface="+mn-cs"/>
              </a:rPr>
              <a:t> bands), enabling seamless handover and ultimately achieving overall network capacity gains. In this deployment, the MVNO is less dependent on the cooperation of the MNO as it will no longer need to utilize the MNO’s </a:t>
            </a:r>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However, deploying the MVNO’s own </a:t>
            </a:r>
            <a:r>
              <a:rPr lang="en-US" sz="1200" b="0" i="0" u="none" strike="noStrike" kern="1200" baseline="0" dirty="0" err="1" smtClean="0">
                <a:solidFill>
                  <a:schemeClr val="tx1"/>
                </a:solidFill>
                <a:latin typeface="+mn-lt"/>
                <a:ea typeface="+mn-ea"/>
                <a:cs typeface="+mn-cs"/>
              </a:rPr>
              <a:t>femtocells</a:t>
            </a:r>
            <a:r>
              <a:rPr lang="en-US" sz="1200" b="0" i="0" u="none" strike="noStrike" kern="1200" baseline="0" dirty="0" smtClean="0">
                <a:solidFill>
                  <a:schemeClr val="tx1"/>
                </a:solidFill>
                <a:latin typeface="+mn-lt"/>
                <a:ea typeface="+mn-ea"/>
                <a:cs typeface="+mn-cs"/>
              </a:rPr>
              <a:t> would</a:t>
            </a:r>
          </a:p>
          <a:p>
            <a:r>
              <a:rPr lang="en-US" sz="1200" b="0" i="0" u="none" strike="noStrike" kern="1200" baseline="0" dirty="0" smtClean="0">
                <a:solidFill>
                  <a:schemeClr val="tx1"/>
                </a:solidFill>
                <a:latin typeface="+mn-lt"/>
                <a:ea typeface="+mn-ea"/>
                <a:cs typeface="+mn-cs"/>
              </a:rPr>
              <a:t>result in much higher risks, given the substantial investment.</a:t>
            </a:r>
          </a:p>
          <a:p>
            <a:r>
              <a:rPr lang="en-US" sz="1200" b="0" i="0" u="none" strike="noStrike" kern="1200" baseline="0" dirty="0" smtClean="0">
                <a:solidFill>
                  <a:schemeClr val="tx1"/>
                </a:solidFill>
                <a:latin typeface="+mn-lt"/>
                <a:ea typeface="+mn-ea"/>
                <a:cs typeface="+mn-cs"/>
              </a:rPr>
              <a:t>On the other hand, higher rewards for the MVNO can also be</a:t>
            </a:r>
          </a:p>
          <a:p>
            <a:r>
              <a:rPr lang="en-US" sz="1200" b="0" i="0" u="none" strike="noStrike" kern="1200" baseline="0" dirty="0" smtClean="0">
                <a:solidFill>
                  <a:schemeClr val="tx1"/>
                </a:solidFill>
                <a:latin typeface="+mn-lt"/>
                <a:ea typeface="+mn-ea"/>
                <a:cs typeface="+mn-cs"/>
              </a:rPr>
              <a:t>expected as the MVNO could profit from limited competition</a:t>
            </a:r>
          </a:p>
          <a:p>
            <a:r>
              <a:rPr lang="en-US" sz="1200" b="0" i="0" u="none" strike="noStrike" kern="1200" baseline="0" dirty="0" smtClean="0">
                <a:solidFill>
                  <a:schemeClr val="tx1"/>
                </a:solidFill>
                <a:latin typeface="+mn-lt"/>
                <a:ea typeface="+mn-ea"/>
                <a:cs typeface="+mn-cs"/>
              </a:rPr>
              <a:t>and customer lock-in (if the MVNO’s customers want to leave</a:t>
            </a:r>
          </a:p>
          <a:p>
            <a:r>
              <a:rPr lang="en-US" sz="1200" b="0" i="0" u="none" strike="noStrike" kern="1200" baseline="0" dirty="0" smtClean="0">
                <a:solidFill>
                  <a:schemeClr val="tx1"/>
                </a:solidFill>
                <a:latin typeface="+mn-lt"/>
                <a:ea typeface="+mn-ea"/>
                <a:cs typeface="+mn-cs"/>
              </a:rPr>
              <a:t>the MVNO for another operator, they would have to get a new</a:t>
            </a:r>
          </a:p>
          <a:p>
            <a:r>
              <a:rPr lang="cs-CZ" sz="1200" b="0" i="0" u="none" strike="noStrike" kern="1200" baseline="0" dirty="0" err="1" smtClean="0">
                <a:solidFill>
                  <a:schemeClr val="tx1"/>
                </a:solidFill>
                <a:latin typeface="+mn-lt"/>
                <a:ea typeface="+mn-ea"/>
                <a:cs typeface="+mn-cs"/>
              </a:rPr>
              <a:t>femtocell</a:t>
            </a:r>
            <a:r>
              <a:rPr lang="cs-CZ" sz="1200" b="0" i="0" u="none" strike="noStrike" kern="1200" baseline="0" dirty="0" smtClean="0">
                <a:solidFill>
                  <a:schemeClr val="tx1"/>
                </a:solidFill>
                <a:latin typeface="+mn-lt"/>
                <a:ea typeface="+mn-ea"/>
                <a:cs typeface="+mn-cs"/>
              </a:rPr>
              <a:t>).</a:t>
            </a:r>
            <a:endParaRPr lang="en-US" b="1" dirty="0"/>
          </a:p>
        </p:txBody>
      </p:sp>
      <p:sp>
        <p:nvSpPr>
          <p:cNvPr id="4" name="Slide Number Placeholder 3"/>
          <p:cNvSpPr>
            <a:spLocks noGrp="1"/>
          </p:cNvSpPr>
          <p:nvPr>
            <p:ph type="sldNum" sz="quarter" idx="10"/>
          </p:nvPr>
        </p:nvSpPr>
        <p:spPr/>
        <p:txBody>
          <a:bodyPr/>
          <a:lstStyle/>
          <a:p>
            <a:fld id="{49291596-CADF-B645-9AA5-A189A59F90CE}" type="slidenum">
              <a:rPr lang="en-US" smtClean="0"/>
              <a:t>6</a:t>
            </a:fld>
            <a:endParaRPr lang="en-US"/>
          </a:p>
        </p:txBody>
      </p:sp>
    </p:spTree>
    <p:extLst>
      <p:ext uri="{BB962C8B-B14F-4D97-AF65-F5344CB8AC3E}">
        <p14:creationId xmlns:p14="http://schemas.microsoft.com/office/powerpoint/2010/main" val="3129631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b="1" kern="1200" dirty="0" smtClean="0">
                <a:solidFill>
                  <a:schemeClr val="tx1"/>
                </a:solidFill>
                <a:effectLst/>
                <a:latin typeface="+mn-lt"/>
                <a:ea typeface="+mn-ea"/>
                <a:cs typeface="+mn-cs"/>
              </a:rPr>
              <a:t>business model</a:t>
            </a:r>
            <a:r>
              <a:rPr lang="en-US" sz="1200" kern="1200" dirty="0" smtClean="0">
                <a:solidFill>
                  <a:schemeClr val="tx1"/>
                </a:solidFill>
                <a:effectLst/>
                <a:latin typeface="+mn-lt"/>
                <a:ea typeface="+mn-ea"/>
                <a:cs typeface="+mn-cs"/>
              </a:rPr>
              <a:t> describes the </a:t>
            </a:r>
            <a:r>
              <a:rPr lang="en-US" sz="1200" u="sng" kern="1200" dirty="0" smtClean="0">
                <a:solidFill>
                  <a:schemeClr val="tx1"/>
                </a:solidFill>
                <a:effectLst/>
                <a:latin typeface="+mn-lt"/>
                <a:ea typeface="+mn-ea"/>
                <a:cs typeface="+mn-cs"/>
                <a:hlinkClick r:id="rId3" tooltip="Explanation"/>
              </a:rPr>
              <a:t>rationale</a:t>
            </a:r>
            <a:r>
              <a:rPr lang="en-US" sz="1200" kern="1200" dirty="0" smtClean="0">
                <a:solidFill>
                  <a:schemeClr val="tx1"/>
                </a:solidFill>
                <a:effectLst/>
                <a:latin typeface="+mn-lt"/>
                <a:ea typeface="+mn-ea"/>
                <a:cs typeface="+mn-cs"/>
              </a:rPr>
              <a:t> of how an </a:t>
            </a:r>
            <a:r>
              <a:rPr lang="en-US" sz="1200" u="sng" kern="1200" dirty="0" smtClean="0">
                <a:solidFill>
                  <a:schemeClr val="tx1"/>
                </a:solidFill>
                <a:effectLst/>
                <a:latin typeface="+mn-lt"/>
                <a:ea typeface="+mn-ea"/>
                <a:cs typeface="+mn-cs"/>
                <a:hlinkClick r:id="rId4" tooltip="Organization"/>
              </a:rPr>
              <a:t>organization</a:t>
            </a:r>
            <a:r>
              <a:rPr lang="en-US" sz="1200" kern="1200" dirty="0" smtClean="0">
                <a:solidFill>
                  <a:schemeClr val="tx1"/>
                </a:solidFill>
                <a:effectLst/>
                <a:latin typeface="+mn-lt"/>
                <a:ea typeface="+mn-ea"/>
                <a:cs typeface="+mn-cs"/>
              </a:rPr>
              <a:t> creates, delivers, and captures value in economic, social, cultural or other contexts. The process of business model construction is part of </a:t>
            </a:r>
            <a:r>
              <a:rPr lang="en-US" sz="1200" u="sng" kern="1200" dirty="0" smtClean="0">
                <a:solidFill>
                  <a:schemeClr val="tx1"/>
                </a:solidFill>
                <a:effectLst/>
                <a:latin typeface="+mn-lt"/>
                <a:ea typeface="+mn-ea"/>
                <a:cs typeface="+mn-cs"/>
                <a:hlinkClick r:id="rId5" tooltip="Business strategy"/>
              </a:rPr>
              <a:t>business strategy</a:t>
            </a:r>
            <a:r>
              <a:rPr lang="en-US"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Key partner: who will be the key partner?</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Key activities: what have to do for value proposition?</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Value </a:t>
            </a:r>
            <a:r>
              <a:rPr lang="en-US" dirty="0" err="1" smtClean="0"/>
              <a:t>proposiiton</a:t>
            </a:r>
            <a:r>
              <a:rPr lang="en-US" dirty="0" smtClean="0"/>
              <a:t>: good</a:t>
            </a:r>
            <a:r>
              <a:rPr lang="en-US" baseline="0" dirty="0" smtClean="0"/>
              <a:t> signal, capacity</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CRM:  how to reach </a:t>
            </a:r>
            <a:r>
              <a:rPr lang="en-US" baseline="0" dirty="0" err="1" smtClean="0"/>
              <a:t>cutomers</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Cost Structure: installation cost of </a:t>
            </a:r>
            <a:r>
              <a:rPr lang="en-US" baseline="0" dirty="0" err="1" smtClean="0"/>
              <a:t>femtocell</a:t>
            </a:r>
            <a:r>
              <a:rPr lang="en-US" baseline="0" dirty="0" smtClean="0"/>
              <a:t>,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9291596-CADF-B645-9AA5-A189A59F90CE}" type="slidenum">
              <a:rPr lang="en-US" smtClean="0"/>
              <a:t>8</a:t>
            </a:fld>
            <a:endParaRPr lang="en-US"/>
          </a:p>
        </p:txBody>
      </p:sp>
    </p:spTree>
    <p:extLst>
      <p:ext uri="{BB962C8B-B14F-4D97-AF65-F5344CB8AC3E}">
        <p14:creationId xmlns:p14="http://schemas.microsoft.com/office/powerpoint/2010/main" val="4203271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915FC1-E94C-D14D-A15A-1DA979DCAB31}" type="datetimeFigureOut">
              <a:rPr lang="en-US" smtClean="0"/>
              <a:t>11/14/14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A0398-3E34-8E44-B8E7-951C0A297CD4}" type="slidenum">
              <a:rPr lang="en-US" smtClean="0"/>
              <a:t>‹#›</a:t>
            </a:fld>
            <a:endParaRPr lang="en-US"/>
          </a:p>
        </p:txBody>
      </p:sp>
    </p:spTree>
    <p:extLst>
      <p:ext uri="{BB962C8B-B14F-4D97-AF65-F5344CB8AC3E}">
        <p14:creationId xmlns:p14="http://schemas.microsoft.com/office/powerpoint/2010/main" val="126473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15FC1-E94C-D14D-A15A-1DA979DCAB31}" type="datetimeFigureOut">
              <a:rPr lang="en-US" smtClean="0"/>
              <a:t>11/14/14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A0398-3E34-8E44-B8E7-951C0A297CD4}" type="slidenum">
              <a:rPr lang="en-US" smtClean="0"/>
              <a:t>‹#›</a:t>
            </a:fld>
            <a:endParaRPr lang="en-US"/>
          </a:p>
        </p:txBody>
      </p:sp>
    </p:spTree>
    <p:extLst>
      <p:ext uri="{BB962C8B-B14F-4D97-AF65-F5344CB8AC3E}">
        <p14:creationId xmlns:p14="http://schemas.microsoft.com/office/powerpoint/2010/main" val="30838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15FC1-E94C-D14D-A15A-1DA979DCAB31}" type="datetimeFigureOut">
              <a:rPr lang="en-US" smtClean="0"/>
              <a:t>11/14/14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A0398-3E34-8E44-B8E7-951C0A297CD4}" type="slidenum">
              <a:rPr lang="en-US" smtClean="0"/>
              <a:t>‹#›</a:t>
            </a:fld>
            <a:endParaRPr lang="en-US"/>
          </a:p>
        </p:txBody>
      </p:sp>
    </p:spTree>
    <p:extLst>
      <p:ext uri="{BB962C8B-B14F-4D97-AF65-F5344CB8AC3E}">
        <p14:creationId xmlns:p14="http://schemas.microsoft.com/office/powerpoint/2010/main" val="88867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15FC1-E94C-D14D-A15A-1DA979DCAB31}" type="datetimeFigureOut">
              <a:rPr lang="en-US" smtClean="0"/>
              <a:t>11/14/14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A0398-3E34-8E44-B8E7-951C0A297CD4}" type="slidenum">
              <a:rPr lang="en-US" smtClean="0"/>
              <a:t>‹#›</a:t>
            </a:fld>
            <a:endParaRPr lang="en-US"/>
          </a:p>
        </p:txBody>
      </p:sp>
    </p:spTree>
    <p:extLst>
      <p:ext uri="{BB962C8B-B14F-4D97-AF65-F5344CB8AC3E}">
        <p14:creationId xmlns:p14="http://schemas.microsoft.com/office/powerpoint/2010/main" val="112560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15FC1-E94C-D14D-A15A-1DA979DCAB31}" type="datetimeFigureOut">
              <a:rPr lang="en-US" smtClean="0"/>
              <a:t>11/14/14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A0398-3E34-8E44-B8E7-951C0A297CD4}" type="slidenum">
              <a:rPr lang="en-US" smtClean="0"/>
              <a:t>‹#›</a:t>
            </a:fld>
            <a:endParaRPr lang="en-US"/>
          </a:p>
        </p:txBody>
      </p:sp>
    </p:spTree>
    <p:extLst>
      <p:ext uri="{BB962C8B-B14F-4D97-AF65-F5344CB8AC3E}">
        <p14:creationId xmlns:p14="http://schemas.microsoft.com/office/powerpoint/2010/main" val="982709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915FC1-E94C-D14D-A15A-1DA979DCAB31}" type="datetimeFigureOut">
              <a:rPr lang="en-US" smtClean="0"/>
              <a:t>11/14/14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A0398-3E34-8E44-B8E7-951C0A297CD4}" type="slidenum">
              <a:rPr lang="en-US" smtClean="0"/>
              <a:t>‹#›</a:t>
            </a:fld>
            <a:endParaRPr lang="en-US"/>
          </a:p>
        </p:txBody>
      </p:sp>
    </p:spTree>
    <p:extLst>
      <p:ext uri="{BB962C8B-B14F-4D97-AF65-F5344CB8AC3E}">
        <p14:creationId xmlns:p14="http://schemas.microsoft.com/office/powerpoint/2010/main" val="2373801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915FC1-E94C-D14D-A15A-1DA979DCAB31}" type="datetimeFigureOut">
              <a:rPr lang="en-US" smtClean="0"/>
              <a:t>11/14/14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DA0398-3E34-8E44-B8E7-951C0A297CD4}" type="slidenum">
              <a:rPr lang="en-US" smtClean="0"/>
              <a:t>‹#›</a:t>
            </a:fld>
            <a:endParaRPr lang="en-US"/>
          </a:p>
        </p:txBody>
      </p:sp>
    </p:spTree>
    <p:extLst>
      <p:ext uri="{BB962C8B-B14F-4D97-AF65-F5344CB8AC3E}">
        <p14:creationId xmlns:p14="http://schemas.microsoft.com/office/powerpoint/2010/main" val="54975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915FC1-E94C-D14D-A15A-1DA979DCAB31}" type="datetimeFigureOut">
              <a:rPr lang="en-US" smtClean="0"/>
              <a:t>11/14/14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DA0398-3E34-8E44-B8E7-951C0A297CD4}" type="slidenum">
              <a:rPr lang="en-US" smtClean="0"/>
              <a:t>‹#›</a:t>
            </a:fld>
            <a:endParaRPr lang="en-US"/>
          </a:p>
        </p:txBody>
      </p:sp>
    </p:spTree>
    <p:extLst>
      <p:ext uri="{BB962C8B-B14F-4D97-AF65-F5344CB8AC3E}">
        <p14:creationId xmlns:p14="http://schemas.microsoft.com/office/powerpoint/2010/main" val="3411525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15FC1-E94C-D14D-A15A-1DA979DCAB31}" type="datetimeFigureOut">
              <a:rPr lang="en-US" smtClean="0"/>
              <a:t>11/14/14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DA0398-3E34-8E44-B8E7-951C0A297CD4}" type="slidenum">
              <a:rPr lang="en-US" smtClean="0"/>
              <a:t>‹#›</a:t>
            </a:fld>
            <a:endParaRPr lang="en-US"/>
          </a:p>
        </p:txBody>
      </p:sp>
    </p:spTree>
    <p:extLst>
      <p:ext uri="{BB962C8B-B14F-4D97-AF65-F5344CB8AC3E}">
        <p14:creationId xmlns:p14="http://schemas.microsoft.com/office/powerpoint/2010/main" val="71523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15FC1-E94C-D14D-A15A-1DA979DCAB31}" type="datetimeFigureOut">
              <a:rPr lang="en-US" smtClean="0"/>
              <a:t>11/14/14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A0398-3E34-8E44-B8E7-951C0A297CD4}" type="slidenum">
              <a:rPr lang="en-US" smtClean="0"/>
              <a:t>‹#›</a:t>
            </a:fld>
            <a:endParaRPr lang="en-US"/>
          </a:p>
        </p:txBody>
      </p:sp>
    </p:spTree>
    <p:extLst>
      <p:ext uri="{BB962C8B-B14F-4D97-AF65-F5344CB8AC3E}">
        <p14:creationId xmlns:p14="http://schemas.microsoft.com/office/powerpoint/2010/main" val="2294285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15FC1-E94C-D14D-A15A-1DA979DCAB31}" type="datetimeFigureOut">
              <a:rPr lang="en-US" smtClean="0"/>
              <a:t>11/14/14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A0398-3E34-8E44-B8E7-951C0A297CD4}" type="slidenum">
              <a:rPr lang="en-US" smtClean="0"/>
              <a:t>‹#›</a:t>
            </a:fld>
            <a:endParaRPr lang="en-US"/>
          </a:p>
        </p:txBody>
      </p:sp>
    </p:spTree>
    <p:extLst>
      <p:ext uri="{BB962C8B-B14F-4D97-AF65-F5344CB8AC3E}">
        <p14:creationId xmlns:p14="http://schemas.microsoft.com/office/powerpoint/2010/main" val="13540462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15FC1-E94C-D14D-A15A-1DA979DCAB31}" type="datetimeFigureOut">
              <a:rPr lang="en-US" smtClean="0"/>
              <a:t>11/14/14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DA0398-3E34-8E44-B8E7-951C0A297CD4}" type="slidenum">
              <a:rPr lang="en-US" smtClean="0"/>
              <a:t>‹#›</a:t>
            </a:fld>
            <a:endParaRPr lang="en-US"/>
          </a:p>
        </p:txBody>
      </p:sp>
    </p:spTree>
    <p:extLst>
      <p:ext uri="{BB962C8B-B14F-4D97-AF65-F5344CB8AC3E}">
        <p14:creationId xmlns:p14="http://schemas.microsoft.com/office/powerpoint/2010/main" val="794277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1.pn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7" Type="http://schemas.openxmlformats.org/officeDocument/2006/relationships/diagramData" Target="../diagrams/data4.xml"/><Relationship Id="rId8" Type="http://schemas.openxmlformats.org/officeDocument/2006/relationships/diagramLayout" Target="../diagrams/layout4.xml"/><Relationship Id="rId9" Type="http://schemas.openxmlformats.org/officeDocument/2006/relationships/diagramQuickStyle" Target="../diagrams/quickStyle4.xml"/><Relationship Id="rId10" Type="http://schemas.openxmlformats.org/officeDocument/2006/relationships/diagramColors" Target="../diagrams/colors4.xml"/><Relationship Id="rId11" Type="http://schemas.microsoft.com/office/2007/relationships/diagramDrawing" Target="../diagrams/drawing4.xml"/><Relationship Id="rId1" Type="http://schemas.openxmlformats.org/officeDocument/2006/relationships/slideLayout" Target="../slideLayouts/slideLayout5.xml"/><Relationship Id="rId2"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Assignment- part-2</a:t>
            </a:r>
            <a:endParaRPr lang="en-US" dirty="0"/>
          </a:p>
        </p:txBody>
      </p:sp>
      <p:sp>
        <p:nvSpPr>
          <p:cNvPr id="3" name="Subtitle 2"/>
          <p:cNvSpPr>
            <a:spLocks noGrp="1"/>
          </p:cNvSpPr>
          <p:nvPr>
            <p:ph type="subTitle" idx="1"/>
          </p:nvPr>
        </p:nvSpPr>
        <p:spPr/>
        <p:txBody>
          <a:bodyPr/>
          <a:lstStyle/>
          <a:p>
            <a:r>
              <a:rPr lang="en-US" dirty="0"/>
              <a:t>Opportunities of MVNO by </a:t>
            </a:r>
            <a:r>
              <a:rPr lang="en-US" dirty="0" err="1"/>
              <a:t>Femtocell</a:t>
            </a:r>
            <a:r>
              <a:rPr lang="en-US" dirty="0"/>
              <a:t> Deployment</a:t>
            </a:r>
            <a:endParaRPr lang="en-US" dirty="0"/>
          </a:p>
        </p:txBody>
      </p:sp>
    </p:spTree>
    <p:extLst>
      <p:ext uri="{BB962C8B-B14F-4D97-AF65-F5344CB8AC3E}">
        <p14:creationId xmlns:p14="http://schemas.microsoft.com/office/powerpoint/2010/main" val="894507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9262"/>
          </a:xfrm>
        </p:spPr>
        <p:txBody>
          <a:bodyPr>
            <a:normAutofit fontScale="90000"/>
          </a:bodyPr>
          <a:lstStyle/>
          <a:p>
            <a:r>
              <a:rPr lang="en-US" sz="3200" dirty="0" smtClean="0"/>
              <a:t>References</a:t>
            </a:r>
            <a:endParaRPr lang="en-US" sz="3200"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marL="0" indent="0">
              <a:buNone/>
            </a:pPr>
            <a:r>
              <a:rPr lang="en-US" sz="2000" dirty="0" smtClean="0">
                <a:solidFill>
                  <a:srgbClr val="558ED5"/>
                </a:solidFill>
              </a:rPr>
              <a:t>Shared </a:t>
            </a:r>
            <a:r>
              <a:rPr lang="en-US" sz="2000" dirty="0" err="1">
                <a:solidFill>
                  <a:srgbClr val="558ED5"/>
                </a:solidFill>
              </a:rPr>
              <a:t>Smallcell</a:t>
            </a:r>
            <a:r>
              <a:rPr lang="en-US" sz="2000" dirty="0">
                <a:solidFill>
                  <a:srgbClr val="558ED5"/>
                </a:solidFill>
              </a:rPr>
              <a:t> </a:t>
            </a:r>
            <a:r>
              <a:rPr lang="en-US" sz="2000" dirty="0" err="1" smtClean="0">
                <a:solidFill>
                  <a:srgbClr val="558ED5"/>
                </a:solidFill>
              </a:rPr>
              <a:t>Networks:Multi</a:t>
            </a:r>
            <a:r>
              <a:rPr lang="en-US" sz="2000" dirty="0" err="1">
                <a:solidFill>
                  <a:srgbClr val="558ED5"/>
                </a:solidFill>
              </a:rPr>
              <a:t>-</a:t>
            </a:r>
            <a:r>
              <a:rPr lang="en-US" sz="2000" dirty="0" err="1" smtClean="0">
                <a:solidFill>
                  <a:srgbClr val="558ED5"/>
                </a:solidFill>
              </a:rPr>
              <a:t>Operator</a:t>
            </a:r>
            <a:r>
              <a:rPr lang="en-US" sz="2000" dirty="0">
                <a:solidFill>
                  <a:srgbClr val="558ED5"/>
                </a:solidFill>
              </a:rPr>
              <a:t> </a:t>
            </a:r>
            <a:r>
              <a:rPr lang="en-US" sz="2000" dirty="0" smtClean="0">
                <a:solidFill>
                  <a:srgbClr val="558ED5"/>
                </a:solidFill>
              </a:rPr>
              <a:t>or </a:t>
            </a:r>
            <a:r>
              <a:rPr lang="en-US" sz="2000" dirty="0">
                <a:solidFill>
                  <a:srgbClr val="558ED5"/>
                </a:solidFill>
              </a:rPr>
              <a:t>Third Party Solutions – ?Or Both? </a:t>
            </a:r>
            <a:r>
              <a:rPr lang="de-DE" sz="2000" dirty="0" smtClean="0"/>
              <a:t>Jan </a:t>
            </a:r>
            <a:r>
              <a:rPr lang="de-DE" sz="2000" dirty="0" err="1"/>
              <a:t>Markendahl</a:t>
            </a:r>
            <a:r>
              <a:rPr lang="de-DE" sz="2000" dirty="0"/>
              <a:t>, </a:t>
            </a:r>
            <a:r>
              <a:rPr lang="de-DE" sz="2000" dirty="0" err="1"/>
              <a:t>Amirhossein</a:t>
            </a:r>
            <a:r>
              <a:rPr lang="de-DE" sz="2000" dirty="0"/>
              <a:t> </a:t>
            </a:r>
            <a:r>
              <a:rPr lang="de-DE" sz="2000" dirty="0" err="1" smtClean="0"/>
              <a:t>Ghanbari</a:t>
            </a:r>
            <a:r>
              <a:rPr lang="de-DE" sz="2000" dirty="0" smtClean="0"/>
              <a:t>, </a:t>
            </a:r>
            <a:r>
              <a:rPr lang="en-US" sz="2000" dirty="0" err="1" smtClean="0"/>
              <a:t>Wireless</a:t>
            </a:r>
            <a:r>
              <a:rPr lang="en-US" sz="2000" dirty="0" err="1"/>
              <a:t>@KTH</a:t>
            </a:r>
            <a:r>
              <a:rPr lang="en-US" sz="2000" dirty="0"/>
              <a:t>, Royal Institute of Technology, Electrum 229, SE-16440, </a:t>
            </a:r>
            <a:r>
              <a:rPr lang="en-US" sz="2000" dirty="0" err="1"/>
              <a:t>Kista</a:t>
            </a:r>
            <a:r>
              <a:rPr lang="en-US" sz="2000" dirty="0"/>
              <a:t>, Sweden </a:t>
            </a:r>
            <a:endParaRPr lang="en-US" sz="2000" dirty="0" smtClean="0"/>
          </a:p>
          <a:p>
            <a:pPr marL="0" indent="0">
              <a:buNone/>
            </a:pPr>
            <a:endParaRPr lang="en-US" sz="2000" dirty="0" smtClean="0"/>
          </a:p>
          <a:p>
            <a:pPr marL="0" indent="0">
              <a:buNone/>
            </a:pPr>
            <a:r>
              <a:rPr lang="en-US" sz="2000" dirty="0" err="1">
                <a:solidFill>
                  <a:srgbClr val="558ED5"/>
                </a:solidFill>
              </a:rPr>
              <a:t>Femtocell</a:t>
            </a:r>
            <a:r>
              <a:rPr lang="en-US" sz="2000" dirty="0">
                <a:solidFill>
                  <a:srgbClr val="558ED5"/>
                </a:solidFill>
              </a:rPr>
              <a:t> deployment strategies for </a:t>
            </a:r>
            <a:r>
              <a:rPr lang="en-US" sz="2000" dirty="0" smtClean="0">
                <a:solidFill>
                  <a:srgbClr val="558ED5"/>
                </a:solidFill>
              </a:rPr>
              <a:t>MVNOs enabled </a:t>
            </a:r>
            <a:r>
              <a:rPr lang="en-US" sz="2000" dirty="0">
                <a:solidFill>
                  <a:srgbClr val="558ED5"/>
                </a:solidFill>
              </a:rPr>
              <a:t>by cognitive sharing</a:t>
            </a:r>
          </a:p>
          <a:p>
            <a:pPr marL="0" indent="0">
              <a:buNone/>
            </a:pPr>
            <a:r>
              <a:rPr lang="en-US" sz="2000" dirty="0" smtClean="0"/>
              <a:t>Matthias </a:t>
            </a:r>
            <a:r>
              <a:rPr lang="en-US" sz="2000" dirty="0"/>
              <a:t>Barrie, </a:t>
            </a:r>
            <a:r>
              <a:rPr lang="en-US" sz="2000" dirty="0" err="1"/>
              <a:t>Anand</a:t>
            </a:r>
            <a:r>
              <a:rPr lang="en-US" sz="2000" dirty="0"/>
              <a:t> </a:t>
            </a:r>
            <a:r>
              <a:rPr lang="en-US" sz="2000" dirty="0" err="1"/>
              <a:t>Raju</a:t>
            </a:r>
            <a:r>
              <a:rPr lang="en-US" sz="2000" dirty="0"/>
              <a:t>, Simon </a:t>
            </a:r>
            <a:r>
              <a:rPr lang="en-US" sz="2000" dirty="0" err="1" smtClean="0"/>
              <a:t>Delaere</a:t>
            </a:r>
            <a:r>
              <a:rPr lang="en-US" sz="2000" dirty="0"/>
              <a:t>,</a:t>
            </a:r>
            <a:r>
              <a:rPr lang="nl-NL" sz="2000" dirty="0" smtClean="0"/>
              <a:t> </a:t>
            </a:r>
            <a:r>
              <a:rPr lang="nl-NL" sz="2000" dirty="0"/>
              <a:t>IBBT-SMIT, Vrije Universiteit </a:t>
            </a:r>
            <a:r>
              <a:rPr lang="nl-NL" sz="2000" dirty="0" smtClean="0"/>
              <a:t>Brussel </a:t>
            </a:r>
            <a:r>
              <a:rPr lang="fi-FI" sz="2000" dirty="0" err="1" smtClean="0"/>
              <a:t>Pleinlaan</a:t>
            </a:r>
            <a:r>
              <a:rPr lang="fi-FI" sz="2000" dirty="0" smtClean="0"/>
              <a:t> </a:t>
            </a:r>
            <a:r>
              <a:rPr lang="fi-FI" sz="2000" dirty="0"/>
              <a:t>9, 1040 </a:t>
            </a:r>
            <a:r>
              <a:rPr lang="fi-FI" sz="2000" dirty="0" err="1"/>
              <a:t>Brussel</a:t>
            </a:r>
            <a:r>
              <a:rPr lang="fi-FI" sz="2000" dirty="0"/>
              <a:t>, </a:t>
            </a:r>
            <a:r>
              <a:rPr lang="fi-FI" sz="2000" dirty="0" err="1" smtClean="0"/>
              <a:t>Belgium</a:t>
            </a:r>
            <a:r>
              <a:rPr lang="fi-FI" sz="2000" dirty="0" smtClean="0"/>
              <a:t>, </a:t>
            </a:r>
            <a:r>
              <a:rPr lang="fi-FI" sz="2000" dirty="0" err="1" smtClean="0"/>
              <a:t>Gaston</a:t>
            </a:r>
            <a:r>
              <a:rPr lang="fi-FI" sz="2000" dirty="0" smtClean="0"/>
              <a:t> </a:t>
            </a:r>
            <a:r>
              <a:rPr lang="fi-FI" sz="2000" dirty="0" err="1"/>
              <a:t>Crommenlaan</a:t>
            </a:r>
            <a:r>
              <a:rPr lang="fi-FI" sz="2000" dirty="0"/>
              <a:t> 8, 9050 </a:t>
            </a:r>
            <a:r>
              <a:rPr lang="fi-FI" sz="2000" dirty="0" err="1"/>
              <a:t>Gent</a:t>
            </a:r>
            <a:r>
              <a:rPr lang="fi-FI" sz="2000" dirty="0"/>
              <a:t>, </a:t>
            </a:r>
            <a:r>
              <a:rPr lang="fi-FI" sz="2000" dirty="0" err="1" smtClean="0"/>
              <a:t>Belgium</a:t>
            </a:r>
            <a:endParaRPr lang="fi-FI" sz="2000" dirty="0" smtClean="0"/>
          </a:p>
          <a:p>
            <a:pPr marL="0" indent="0">
              <a:buNone/>
            </a:pPr>
            <a:endParaRPr lang="fi-FI" sz="2000" dirty="0" smtClean="0"/>
          </a:p>
          <a:p>
            <a:pPr marL="0" indent="0">
              <a:buNone/>
            </a:pPr>
            <a:r>
              <a:rPr lang="en-US" sz="2000" dirty="0" err="1">
                <a:solidFill>
                  <a:srgbClr val="558ED5"/>
                </a:solidFill>
              </a:rPr>
              <a:t>Femtocell</a:t>
            </a:r>
            <a:r>
              <a:rPr lang="en-US" sz="2000" dirty="0">
                <a:solidFill>
                  <a:srgbClr val="558ED5"/>
                </a:solidFill>
              </a:rPr>
              <a:t> Mass Deployment: Indian </a:t>
            </a:r>
            <a:r>
              <a:rPr lang="en-US" sz="2000" dirty="0" smtClean="0">
                <a:solidFill>
                  <a:srgbClr val="558ED5"/>
                </a:solidFill>
              </a:rPr>
              <a:t>Perspective</a:t>
            </a:r>
            <a:r>
              <a:rPr lang="en-US" sz="2000" dirty="0" smtClean="0"/>
              <a:t>, Dr</a:t>
            </a:r>
            <a:r>
              <a:rPr lang="en-US" sz="2000" dirty="0"/>
              <a:t>. S.S. Prasad1, </a:t>
            </a:r>
            <a:r>
              <a:rPr lang="en-US" sz="2000" dirty="0" err="1"/>
              <a:t>Rithika</a:t>
            </a:r>
            <a:r>
              <a:rPr lang="en-US" sz="2000" dirty="0"/>
              <a:t> </a:t>
            </a:r>
            <a:r>
              <a:rPr lang="en-US" sz="2000" dirty="0" smtClean="0"/>
              <a:t>Baruah2, Department </a:t>
            </a:r>
            <a:r>
              <a:rPr lang="en-US" sz="2000" dirty="0"/>
              <a:t>of Electronics and </a:t>
            </a:r>
            <a:r>
              <a:rPr lang="en-US" sz="2000" dirty="0" smtClean="0"/>
              <a:t>Communication, National </a:t>
            </a:r>
            <a:r>
              <a:rPr lang="en-US" sz="2000" dirty="0"/>
              <a:t>Institute of </a:t>
            </a:r>
            <a:r>
              <a:rPr lang="en-US" sz="2000" dirty="0" smtClean="0"/>
              <a:t>Technology.</a:t>
            </a:r>
          </a:p>
          <a:p>
            <a:pPr marL="0" indent="0">
              <a:buNone/>
            </a:pPr>
            <a:endParaRPr lang="en-US" sz="2000" dirty="0"/>
          </a:p>
          <a:p>
            <a:pPr marL="0" indent="0">
              <a:buNone/>
            </a:pPr>
            <a:r>
              <a:rPr lang="sv-SE" sz="2000" dirty="0">
                <a:solidFill>
                  <a:schemeClr val="tx2">
                    <a:lumMod val="60000"/>
                    <a:lumOff val="40000"/>
                  </a:schemeClr>
                </a:solidFill>
              </a:rPr>
              <a:t>A </a:t>
            </a:r>
            <a:r>
              <a:rPr lang="sv-SE" sz="2000" dirty="0" err="1">
                <a:solidFill>
                  <a:schemeClr val="tx2">
                    <a:lumMod val="60000"/>
                    <a:lumOff val="40000"/>
                  </a:schemeClr>
                </a:solidFill>
              </a:rPr>
              <a:t>Femtocell</a:t>
            </a:r>
            <a:r>
              <a:rPr lang="sv-SE" sz="2000" dirty="0">
                <a:solidFill>
                  <a:schemeClr val="tx2">
                    <a:lumMod val="60000"/>
                    <a:lumOff val="40000"/>
                  </a:schemeClr>
                </a:solidFill>
              </a:rPr>
              <a:t> Business </a:t>
            </a:r>
            <a:r>
              <a:rPr lang="sv-SE" sz="2000" dirty="0" err="1">
                <a:solidFill>
                  <a:schemeClr val="tx2">
                    <a:lumMod val="60000"/>
                    <a:lumOff val="40000"/>
                  </a:schemeClr>
                </a:solidFill>
              </a:rPr>
              <a:t>Model</a:t>
            </a:r>
            <a:r>
              <a:rPr lang="sv-SE" sz="2000" dirty="0">
                <a:solidFill>
                  <a:schemeClr val="tx2">
                    <a:lumMod val="60000"/>
                    <a:lumOff val="40000"/>
                  </a:schemeClr>
                </a:solidFill>
              </a:rPr>
              <a:t>:</a:t>
            </a:r>
            <a:r>
              <a:rPr lang="en-US" sz="2000" dirty="0">
                <a:solidFill>
                  <a:schemeClr val="tx2">
                    <a:lumMod val="60000"/>
                    <a:lumOff val="40000"/>
                  </a:schemeClr>
                </a:solidFill>
              </a:rPr>
              <a:t>The </a:t>
            </a:r>
            <a:r>
              <a:rPr lang="en-US" sz="2000" dirty="0" err="1">
                <a:solidFill>
                  <a:schemeClr val="tx2">
                    <a:lumMod val="60000"/>
                    <a:lumOff val="40000"/>
                  </a:schemeClr>
                </a:solidFill>
              </a:rPr>
              <a:t>BeFEMTO</a:t>
            </a:r>
            <a:r>
              <a:rPr lang="en-US" sz="2000" dirty="0">
                <a:solidFill>
                  <a:schemeClr val="tx2">
                    <a:lumMod val="60000"/>
                    <a:lumOff val="40000"/>
                  </a:schemeClr>
                </a:solidFill>
              </a:rPr>
              <a:t> view</a:t>
            </a:r>
            <a:r>
              <a:rPr lang="en-US" sz="2000" dirty="0"/>
              <a:t>, </a:t>
            </a:r>
            <a:r>
              <a:rPr lang="it-IT" sz="2000" dirty="0"/>
              <a:t>Jean-</a:t>
            </a:r>
            <a:r>
              <a:rPr lang="it-IT" sz="2000" dirty="0" err="1"/>
              <a:t>Baptiste</a:t>
            </a:r>
            <a:r>
              <a:rPr lang="it-IT" sz="2000" dirty="0"/>
              <a:t> Vezin1, Lorenza Giupponi2, Alexander Tyrrell3,</a:t>
            </a:r>
            <a:r>
              <a:rPr lang="pl-PL" sz="2000" dirty="0"/>
              <a:t>Emilio Mino4, Brzozowy Miros􀃡aw5</a:t>
            </a:r>
          </a:p>
          <a:p>
            <a:pPr marL="0" indent="0">
              <a:buNone/>
            </a:pPr>
            <a:endParaRPr lang="en-US" sz="2000" dirty="0"/>
          </a:p>
        </p:txBody>
      </p:sp>
    </p:spTree>
    <p:extLst>
      <p:ext uri="{BB962C8B-B14F-4D97-AF65-F5344CB8AC3E}">
        <p14:creationId xmlns:p14="http://schemas.microsoft.com/office/powerpoint/2010/main" val="362038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9462"/>
          </a:xfrm>
        </p:spPr>
        <p:txBody>
          <a:bodyPr>
            <a:normAutofit/>
          </a:bodyPr>
          <a:lstStyle/>
          <a:p>
            <a:r>
              <a:rPr lang="en-US" sz="3200" b="1" dirty="0" smtClean="0">
                <a:solidFill>
                  <a:schemeClr val="tx2"/>
                </a:solidFill>
              </a:rPr>
              <a:t>Outline of the Presentation</a:t>
            </a:r>
            <a:endParaRPr lang="en-US" sz="3200" b="1" dirty="0">
              <a:solidFill>
                <a:schemeClr val="tx2"/>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US" sz="2400" dirty="0" smtClean="0"/>
              <a:t>MVNO and </a:t>
            </a:r>
            <a:r>
              <a:rPr lang="en-US" sz="2400" dirty="0" err="1" smtClean="0"/>
              <a:t>Femtocell</a:t>
            </a:r>
            <a:endParaRPr lang="en-US" sz="2400" dirty="0" smtClean="0"/>
          </a:p>
          <a:p>
            <a:pPr marL="457200" indent="-457200">
              <a:buAutoNum type="arabicPeriod"/>
            </a:pPr>
            <a:r>
              <a:rPr lang="en-US" sz="2400" dirty="0" smtClean="0"/>
              <a:t>Present scenario </a:t>
            </a:r>
          </a:p>
          <a:p>
            <a:pPr marL="457200" indent="-457200">
              <a:buAutoNum type="arabicPeriod"/>
            </a:pPr>
            <a:r>
              <a:rPr lang="en-US" sz="2400" dirty="0" smtClean="0"/>
              <a:t>Strategies to be thought for deployment of </a:t>
            </a:r>
            <a:r>
              <a:rPr lang="en-US" sz="2400" dirty="0" err="1" smtClean="0"/>
              <a:t>femtocell</a:t>
            </a:r>
            <a:r>
              <a:rPr lang="en-US" sz="2400" dirty="0" smtClean="0"/>
              <a:t> by MVNO</a:t>
            </a:r>
          </a:p>
          <a:p>
            <a:pPr marL="457200" indent="-457200">
              <a:buAutoNum type="arabicPeriod"/>
            </a:pPr>
            <a:r>
              <a:rPr lang="en-US" sz="2400" dirty="0" smtClean="0"/>
              <a:t> </a:t>
            </a:r>
            <a:r>
              <a:rPr lang="en-US" sz="2400" dirty="0"/>
              <a:t>Deployment set-ups, based on the roles of the actors in the mobile supply chain </a:t>
            </a:r>
            <a:r>
              <a:rPr lang="en-US" sz="2400" dirty="0" smtClean="0"/>
              <a:t>;</a:t>
            </a:r>
          </a:p>
          <a:p>
            <a:pPr marL="457200" indent="-457200">
              <a:buAutoNum type="arabicPeriod"/>
            </a:pPr>
            <a:r>
              <a:rPr lang="en-US" sz="2400" dirty="0"/>
              <a:t>Opportunity &amp; </a:t>
            </a:r>
            <a:r>
              <a:rPr lang="en-US" sz="2400" dirty="0" smtClean="0"/>
              <a:t>Risk based on role of the actors</a:t>
            </a:r>
          </a:p>
          <a:p>
            <a:pPr marL="457200" indent="-457200">
              <a:buAutoNum type="arabicPeriod"/>
            </a:pPr>
            <a:r>
              <a:rPr lang="en-US" sz="2400" dirty="0" smtClean="0"/>
              <a:t>Structure of business model</a:t>
            </a:r>
          </a:p>
          <a:p>
            <a:pPr marL="457200" indent="-457200">
              <a:buAutoNum type="arabicPeriod"/>
            </a:pPr>
            <a:r>
              <a:rPr lang="en-US" sz="2400" dirty="0" smtClean="0"/>
              <a:t>outcome</a:t>
            </a:r>
          </a:p>
          <a:p>
            <a:pPr marL="457200" indent="-457200">
              <a:buAutoNum type="arabicPeriod"/>
            </a:pPr>
            <a:endParaRPr lang="en-US" sz="2400" dirty="0" smtClean="0"/>
          </a:p>
          <a:p>
            <a:pPr marL="457200" indent="-457200">
              <a:buAutoNum type="arabicPeriod"/>
            </a:pPr>
            <a:endParaRPr lang="en-US" sz="2400" dirty="0" smtClean="0"/>
          </a:p>
          <a:p>
            <a:pPr marL="457200" indent="-457200">
              <a:buAutoNum type="arabicPeriod"/>
            </a:pPr>
            <a:endParaRPr lang="en-US" sz="2400" dirty="0"/>
          </a:p>
        </p:txBody>
      </p:sp>
    </p:spTree>
    <p:extLst>
      <p:ext uri="{BB962C8B-B14F-4D97-AF65-F5344CB8AC3E}">
        <p14:creationId xmlns:p14="http://schemas.microsoft.com/office/powerpoint/2010/main" val="58639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1F497D"/>
                </a:solidFill>
              </a:rPr>
              <a:t>Definition</a:t>
            </a:r>
            <a:endParaRPr lang="en-US" sz="3200" dirty="0">
              <a:solidFill>
                <a:srgbClr val="1F497D"/>
              </a:solidFill>
            </a:endParaRPr>
          </a:p>
        </p:txBody>
      </p:sp>
      <p:graphicFrame>
        <p:nvGraphicFramePr>
          <p:cNvPr id="6" name="Content Placeholder 7"/>
          <p:cNvGraphicFramePr>
            <a:graphicFrameLocks noGrp="1"/>
          </p:cNvGraphicFramePr>
          <p:nvPr>
            <p:ph sz="half" idx="2"/>
            <p:extLst>
              <p:ext uri="{D42A27DB-BD31-4B8C-83A1-F6EECF244321}">
                <p14:modId xmlns:p14="http://schemas.microsoft.com/office/powerpoint/2010/main" val="2936491912"/>
              </p:ext>
            </p:extLst>
          </p:nvPr>
        </p:nvGraphicFramePr>
        <p:xfrm>
          <a:off x="4673600" y="1689101"/>
          <a:ext cx="4114800" cy="299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Content Placeholder 4"/>
          <p:cNvPicPr>
            <a:picLocks noGrp="1"/>
          </p:cNvPicPr>
          <p:nvPr>
            <p:ph sz="half" idx="1"/>
          </p:nvPr>
        </p:nvPicPr>
        <p:blipFill>
          <a:blip r:embed="rId8">
            <a:extLst>
              <a:ext uri="{28A0092B-C50C-407E-A947-70E740481C1C}">
                <a14:useLocalDpi xmlns:a14="http://schemas.microsoft.com/office/drawing/2010/main" val="0"/>
              </a:ext>
            </a:extLst>
          </a:blip>
          <a:srcRect t="-20666" b="-20666"/>
          <a:stretch>
            <a:fillRect/>
          </a:stretch>
        </p:blipFill>
        <p:spPr bwMode="auto">
          <a:xfrm>
            <a:off x="457200" y="1600200"/>
            <a:ext cx="3454400" cy="4525963"/>
          </a:xfrm>
          <a:prstGeom prst="rect">
            <a:avLst/>
          </a:prstGeom>
          <a:noFill/>
          <a:ln>
            <a:noFill/>
          </a:ln>
        </p:spPr>
      </p:pic>
    </p:spTree>
    <p:extLst>
      <p:ext uri="{BB962C8B-B14F-4D97-AF65-F5344CB8AC3E}">
        <p14:creationId xmlns:p14="http://schemas.microsoft.com/office/powerpoint/2010/main" val="2069373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F497D"/>
                </a:solidFill>
              </a:rPr>
              <a:t>Present Scenario</a:t>
            </a:r>
            <a:endParaRPr lang="en-US" dirty="0">
              <a:solidFill>
                <a:srgbClr val="1F497D"/>
              </a:solidFill>
            </a:endParaRPr>
          </a:p>
        </p:txBody>
      </p:sp>
      <p:sp>
        <p:nvSpPr>
          <p:cNvPr id="3" name="Content Placeholder 2"/>
          <p:cNvSpPr>
            <a:spLocks noGrp="1"/>
          </p:cNvSpPr>
          <p:nvPr>
            <p:ph sz="half" idx="1"/>
          </p:nvPr>
        </p:nvSpPr>
        <p:spPr>
          <a:xfrm>
            <a:off x="457200" y="1417638"/>
            <a:ext cx="4038600" cy="4708525"/>
          </a:xfrm>
        </p:spPr>
        <p:txBody>
          <a:bodyPr>
            <a:normAutofit/>
          </a:bodyPr>
          <a:lstStyle/>
          <a:p>
            <a:pPr marL="0" indent="0">
              <a:buNone/>
            </a:pPr>
            <a:r>
              <a:rPr lang="en-US" dirty="0" smtClean="0"/>
              <a:t>MVNO</a:t>
            </a:r>
          </a:p>
          <a:p>
            <a:pPr marL="0" indent="0">
              <a:buNone/>
            </a:pPr>
            <a:r>
              <a:rPr lang="en-US" b="1" dirty="0"/>
              <a:t>P</a:t>
            </a:r>
            <a:r>
              <a:rPr lang="en-US" b="1" dirty="0" smtClean="0"/>
              <a:t>roblem</a:t>
            </a:r>
            <a:endParaRPr lang="en-US" b="1" dirty="0" smtClean="0"/>
          </a:p>
          <a:p>
            <a:pPr lvl="0"/>
            <a:r>
              <a:rPr lang="en-US" sz="2000" dirty="0"/>
              <a:t>Licensed spectrum scarce of MVNO</a:t>
            </a:r>
            <a:r>
              <a:rPr lang="en-US" sz="2000" dirty="0" smtClean="0"/>
              <a:t>;</a:t>
            </a:r>
          </a:p>
          <a:p>
            <a:pPr lvl="0"/>
            <a:r>
              <a:rPr lang="en-US" sz="2000" dirty="0" smtClean="0"/>
              <a:t>Lack of </a:t>
            </a:r>
            <a:r>
              <a:rPr lang="en-US" sz="2000" dirty="0" smtClean="0"/>
              <a:t>authority;</a:t>
            </a:r>
            <a:endParaRPr lang="en-US" sz="2000" dirty="0"/>
          </a:p>
          <a:p>
            <a:pPr lvl="0"/>
            <a:r>
              <a:rPr lang="en-US" sz="2000" dirty="0"/>
              <a:t>Customer needs </a:t>
            </a:r>
            <a:r>
              <a:rPr lang="en-US" sz="2000" dirty="0" smtClean="0"/>
              <a:t>( coverage, signal strength)</a:t>
            </a:r>
          </a:p>
          <a:p>
            <a:pPr lvl="0"/>
            <a:endParaRPr lang="en-US" sz="2000" dirty="0"/>
          </a:p>
          <a:p>
            <a:pPr marL="0" lvl="0" indent="0">
              <a:buNone/>
            </a:pPr>
            <a:r>
              <a:rPr lang="en-US" sz="2000" dirty="0" smtClean="0"/>
              <a:t>Europe: deployment with 3G, 4G or up</a:t>
            </a:r>
          </a:p>
          <a:p>
            <a:pPr marL="0" lvl="0" indent="0">
              <a:buNone/>
            </a:pPr>
            <a:r>
              <a:rPr lang="en-US" sz="2000" dirty="0" smtClean="0"/>
              <a:t>Asian: still 2G, 3G</a:t>
            </a:r>
          </a:p>
          <a:p>
            <a:pPr lvl="0">
              <a:buFontTx/>
              <a:buChar char="•"/>
            </a:pPr>
            <a:endParaRPr lang="en-US" sz="2000" dirty="0"/>
          </a:p>
          <a:p>
            <a:pPr marL="0" indent="0">
              <a:buNone/>
            </a:pPr>
            <a:endParaRPr lang="en-US" dirty="0"/>
          </a:p>
        </p:txBody>
      </p:sp>
      <p:sp>
        <p:nvSpPr>
          <p:cNvPr id="4" name="Content Placeholder 3"/>
          <p:cNvSpPr>
            <a:spLocks noGrp="1"/>
          </p:cNvSpPr>
          <p:nvPr>
            <p:ph sz="half" idx="2"/>
          </p:nvPr>
        </p:nvSpPr>
        <p:spPr/>
        <p:txBody>
          <a:bodyPr>
            <a:normAutofit/>
          </a:bodyPr>
          <a:lstStyle/>
          <a:p>
            <a:r>
              <a:rPr lang="en-US" dirty="0" err="1" smtClean="0"/>
              <a:t>Femtocell</a:t>
            </a:r>
            <a:endParaRPr lang="en-US" dirty="0" smtClean="0"/>
          </a:p>
          <a:p>
            <a:pPr marL="0" indent="0">
              <a:buNone/>
            </a:pPr>
            <a:r>
              <a:rPr lang="en-US" sz="2000" dirty="0"/>
              <a:t>short-range, low-power, low-cost cellular base stations</a:t>
            </a:r>
            <a:endParaRPr lang="en-US" sz="2000" dirty="0" smtClean="0"/>
          </a:p>
          <a:p>
            <a:pPr marL="0" indent="0">
              <a:buNone/>
            </a:pPr>
            <a:r>
              <a:rPr lang="en-US" sz="1600" dirty="0" smtClean="0"/>
              <a:t> </a:t>
            </a:r>
            <a:r>
              <a:rPr lang="en-US" sz="1600" dirty="0"/>
              <a:t>It is expected that </a:t>
            </a:r>
            <a:r>
              <a:rPr lang="en-US" sz="1600" dirty="0" err="1"/>
              <a:t>femtocells</a:t>
            </a:r>
            <a:r>
              <a:rPr lang="en-US" sz="1600" dirty="0"/>
              <a:t> will gain</a:t>
            </a:r>
          </a:p>
          <a:p>
            <a:pPr marL="0" indent="0">
              <a:buNone/>
            </a:pPr>
            <a:r>
              <a:rPr lang="en-US" sz="1600" dirty="0"/>
              <a:t>importance in the future and Cisco estimates that by 2016,</a:t>
            </a:r>
          </a:p>
          <a:p>
            <a:pPr marL="0" indent="0">
              <a:buNone/>
            </a:pPr>
            <a:r>
              <a:rPr lang="en-US" sz="1600" dirty="0"/>
              <a:t>“over 3.1 </a:t>
            </a:r>
            <a:r>
              <a:rPr lang="en-US" sz="1600" dirty="0" err="1"/>
              <a:t>exabytes</a:t>
            </a:r>
            <a:r>
              <a:rPr lang="en-US" sz="1600" dirty="0"/>
              <a:t> of mobile data traffic will be offloaded </a:t>
            </a:r>
            <a:r>
              <a:rPr lang="en-US" sz="1600" dirty="0" smtClean="0"/>
              <a:t>to the </a:t>
            </a:r>
            <a:r>
              <a:rPr lang="en-US" sz="1600" dirty="0"/>
              <a:t>fixed network by means of dual-mode devices </a:t>
            </a:r>
            <a:r>
              <a:rPr lang="en-US" sz="1600" dirty="0" smtClean="0"/>
              <a:t>and </a:t>
            </a:r>
            <a:r>
              <a:rPr lang="en-US" sz="1600" dirty="0" err="1" smtClean="0"/>
              <a:t>femtocells</a:t>
            </a:r>
            <a:r>
              <a:rPr lang="en-US" sz="1600" dirty="0" smtClean="0"/>
              <a:t> </a:t>
            </a:r>
            <a:r>
              <a:rPr lang="en-US" sz="1600" dirty="0"/>
              <a:t>each month</a:t>
            </a:r>
            <a:r>
              <a:rPr lang="en-US" sz="1600" dirty="0" smtClean="0"/>
              <a:t>”</a:t>
            </a:r>
          </a:p>
          <a:p>
            <a:pPr marL="0" indent="0">
              <a:buNone/>
            </a:pPr>
            <a:r>
              <a:rPr lang="en-US" sz="1600" dirty="0" smtClean="0"/>
              <a:t>* Not only </a:t>
            </a:r>
            <a:r>
              <a:rPr lang="en-US" sz="1600" dirty="0" smtClean="0"/>
              <a:t>popularize 3G and MVNO services but also in </a:t>
            </a:r>
            <a:r>
              <a:rPr lang="en-US" sz="1600" dirty="0" err="1" smtClean="0"/>
              <a:t>wireline</a:t>
            </a:r>
            <a:r>
              <a:rPr lang="en-US" sz="1600" dirty="0" smtClean="0"/>
              <a:t> services</a:t>
            </a:r>
            <a:endParaRPr lang="en-US" sz="1600" dirty="0"/>
          </a:p>
        </p:txBody>
      </p:sp>
    </p:spTree>
    <p:extLst>
      <p:ext uri="{BB962C8B-B14F-4D97-AF65-F5344CB8AC3E}">
        <p14:creationId xmlns:p14="http://schemas.microsoft.com/office/powerpoint/2010/main" val="1820250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1F497D"/>
                </a:solidFill>
              </a:rPr>
              <a:t>S</a:t>
            </a:r>
            <a:r>
              <a:rPr lang="en-US" sz="2800" dirty="0" smtClean="0">
                <a:solidFill>
                  <a:srgbClr val="1F497D"/>
                </a:solidFill>
              </a:rPr>
              <a:t>trategic </a:t>
            </a:r>
            <a:r>
              <a:rPr lang="en-US" sz="2800" dirty="0" smtClean="0">
                <a:solidFill>
                  <a:srgbClr val="1F497D"/>
                </a:solidFill>
              </a:rPr>
              <a:t>points for deploying </a:t>
            </a:r>
            <a:r>
              <a:rPr lang="en-US" sz="2800" dirty="0" err="1" smtClean="0">
                <a:solidFill>
                  <a:srgbClr val="1F497D"/>
                </a:solidFill>
              </a:rPr>
              <a:t>femtocell</a:t>
            </a:r>
            <a:r>
              <a:rPr lang="en-US" sz="2800" dirty="0" smtClean="0">
                <a:solidFill>
                  <a:srgbClr val="1F497D"/>
                </a:solidFill>
              </a:rPr>
              <a:t> by MVNO</a:t>
            </a:r>
            <a:endParaRPr lang="en-US" sz="2800" dirty="0">
              <a:solidFill>
                <a:srgbClr val="1F497D"/>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83159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9412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7262"/>
          </a:xfrm>
        </p:spPr>
        <p:txBody>
          <a:bodyPr>
            <a:noAutofit/>
          </a:bodyPr>
          <a:lstStyle/>
          <a:p>
            <a:r>
              <a:rPr lang="en-US" sz="2800" dirty="0">
                <a:solidFill>
                  <a:srgbClr val="1F497D"/>
                </a:solidFill>
              </a:rPr>
              <a:t>D</a:t>
            </a:r>
            <a:r>
              <a:rPr lang="en-US" sz="2800" dirty="0" smtClean="0">
                <a:solidFill>
                  <a:srgbClr val="1F497D"/>
                </a:solidFill>
              </a:rPr>
              <a:t>eployment </a:t>
            </a:r>
            <a:r>
              <a:rPr lang="en-US" sz="2800" dirty="0" smtClean="0">
                <a:solidFill>
                  <a:srgbClr val="1F497D"/>
                </a:solidFill>
              </a:rPr>
              <a:t>set-ups, based on the roles of the actors in the mobile supply chain </a:t>
            </a:r>
            <a:endParaRPr lang="en-US" sz="2800" dirty="0">
              <a:solidFill>
                <a:srgbClr val="1F497D"/>
              </a:solidFill>
            </a:endParaRPr>
          </a:p>
        </p:txBody>
      </p:sp>
      <p:pic>
        <p:nvPicPr>
          <p:cNvPr id="8" name="Content Placeholder 7"/>
          <p:cNvPicPr>
            <a:picLocks noGrp="1" noChangeAspect="1"/>
          </p:cNvPicPr>
          <p:nvPr>
            <p:ph idx="1"/>
          </p:nvPr>
        </p:nvPicPr>
        <p:blipFill>
          <a:blip r:embed="rId3"/>
          <a:srcRect t="-35287" b="-35287"/>
          <a:stretch>
            <a:fillRect/>
          </a:stretch>
        </p:blipFill>
        <p:spPr>
          <a:xfrm>
            <a:off x="558800" y="1104900"/>
            <a:ext cx="8229600" cy="4449763"/>
          </a:xfrm>
        </p:spPr>
      </p:pic>
    </p:spTree>
    <p:extLst>
      <p:ext uri="{BB962C8B-B14F-4D97-AF65-F5344CB8AC3E}">
        <p14:creationId xmlns:p14="http://schemas.microsoft.com/office/powerpoint/2010/main" val="2938949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74638"/>
            <a:ext cx="8229600" cy="906462"/>
          </a:xfrm>
        </p:spPr>
        <p:txBody>
          <a:bodyPr>
            <a:normAutofit/>
          </a:bodyPr>
          <a:lstStyle/>
          <a:p>
            <a:r>
              <a:rPr lang="en-US" sz="3200" dirty="0" smtClean="0">
                <a:solidFill>
                  <a:srgbClr val="1F497D"/>
                </a:solidFill>
              </a:rPr>
              <a:t>Opportunity &amp; Risk</a:t>
            </a:r>
            <a:endParaRPr lang="en-US" sz="3200" dirty="0">
              <a:solidFill>
                <a:srgbClr val="1F497D"/>
              </a:solidFill>
            </a:endParaRPr>
          </a:p>
        </p:txBody>
      </p:sp>
      <p:sp>
        <p:nvSpPr>
          <p:cNvPr id="16" name="Text Placeholder 15"/>
          <p:cNvSpPr>
            <a:spLocks noGrp="1"/>
          </p:cNvSpPr>
          <p:nvPr>
            <p:ph type="body" idx="1"/>
          </p:nvPr>
        </p:nvSpPr>
        <p:spPr/>
        <p:txBody>
          <a:bodyPr/>
          <a:lstStyle/>
          <a:p>
            <a:r>
              <a:rPr lang="en-US" dirty="0" smtClean="0"/>
              <a:t>Reward</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057916678"/>
              </p:ext>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Text Placeholder 16"/>
          <p:cNvSpPr>
            <a:spLocks noGrp="1"/>
          </p:cNvSpPr>
          <p:nvPr>
            <p:ph type="body" sz="quarter" idx="3"/>
          </p:nvPr>
        </p:nvSpPr>
        <p:spPr/>
        <p:txBody>
          <a:bodyPr/>
          <a:lstStyle/>
          <a:p>
            <a:r>
              <a:rPr lang="en-US" dirty="0" smtClean="0"/>
              <a:t>Risk</a:t>
            </a:r>
            <a:endParaRPr lang="en-US" dirty="0"/>
          </a:p>
        </p:txBody>
      </p:sp>
      <p:graphicFrame>
        <p:nvGraphicFramePr>
          <p:cNvPr id="14" name="Content Placeholder 4"/>
          <p:cNvGraphicFramePr>
            <a:graphicFrameLocks noGrp="1"/>
          </p:cNvGraphicFramePr>
          <p:nvPr>
            <p:ph sz="quarter" idx="4"/>
            <p:extLst>
              <p:ext uri="{D42A27DB-BD31-4B8C-83A1-F6EECF244321}">
                <p14:modId xmlns:p14="http://schemas.microsoft.com/office/powerpoint/2010/main" val="1725528278"/>
              </p:ext>
            </p:extLst>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30998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7862"/>
          </a:xfrm>
        </p:spPr>
        <p:txBody>
          <a:bodyPr>
            <a:normAutofit/>
          </a:bodyPr>
          <a:lstStyle/>
          <a:p>
            <a:r>
              <a:rPr lang="en-US" sz="2800" dirty="0" smtClean="0"/>
              <a:t>Structure of Business </a:t>
            </a:r>
            <a:r>
              <a:rPr lang="en-US" sz="2800" dirty="0" smtClean="0"/>
              <a:t>Model</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3033279"/>
              </p:ext>
            </p:extLst>
          </p:nvPr>
        </p:nvGraphicFramePr>
        <p:xfrm>
          <a:off x="457200" y="1219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1438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1F497D"/>
                </a:solidFill>
              </a:rPr>
              <a:t>Outcome of business model: </a:t>
            </a:r>
            <a:r>
              <a:rPr lang="en-US" sz="3600" dirty="0" smtClean="0">
                <a:solidFill>
                  <a:srgbClr val="1F497D"/>
                </a:solidFill>
              </a:rPr>
              <a:t>Inverse MVNO?</a:t>
            </a:r>
            <a:r>
              <a:rPr lang="en-US" sz="3600" dirty="0" smtClean="0">
                <a:solidFill>
                  <a:srgbClr val="1F497D"/>
                </a:solidFill>
                <a:effectLst/>
              </a:rPr>
              <a:t> </a:t>
            </a:r>
            <a:endParaRPr lang="en-US" sz="3600" dirty="0">
              <a:solidFill>
                <a:srgbClr val="1F497D"/>
              </a:solidFill>
            </a:endParaRPr>
          </a:p>
        </p:txBody>
      </p:sp>
      <p:sp>
        <p:nvSpPr>
          <p:cNvPr id="3" name="Content Placeholder 2"/>
          <p:cNvSpPr>
            <a:spLocks noGrp="1"/>
          </p:cNvSpPr>
          <p:nvPr>
            <p:ph idx="1"/>
          </p:nvPr>
        </p:nvSpPr>
        <p:spPr/>
        <p:txBody>
          <a:bodyPr/>
          <a:lstStyle/>
          <a:p>
            <a:r>
              <a:rPr lang="en-US" dirty="0" smtClean="0"/>
              <a:t>It will be collaborative business model</a:t>
            </a:r>
          </a:p>
          <a:p>
            <a:r>
              <a:rPr lang="en-US" dirty="0" smtClean="0"/>
              <a:t>Business </a:t>
            </a:r>
            <a:r>
              <a:rPr lang="en-US" dirty="0"/>
              <a:t>opportunity for MVNO; business strategy execution; </a:t>
            </a:r>
            <a:endParaRPr lang="en-US" dirty="0" smtClean="0"/>
          </a:p>
          <a:p>
            <a:r>
              <a:rPr lang="en-US" dirty="0" smtClean="0"/>
              <a:t>Identify </a:t>
            </a:r>
            <a:r>
              <a:rPr lang="en-US" dirty="0"/>
              <a:t>new services by service providers to end users</a:t>
            </a:r>
            <a:r>
              <a:rPr lang="en-US" dirty="0" smtClean="0"/>
              <a:t>;</a:t>
            </a:r>
          </a:p>
          <a:p>
            <a:r>
              <a:rPr lang="en-US" dirty="0" err="1" smtClean="0"/>
              <a:t>QoS</a:t>
            </a:r>
            <a:r>
              <a:rPr lang="en-US" dirty="0" smtClean="0"/>
              <a:t> </a:t>
            </a:r>
            <a:r>
              <a:rPr lang="en-US" dirty="0" smtClean="0"/>
              <a:t>ensure </a:t>
            </a:r>
          </a:p>
          <a:p>
            <a:r>
              <a:rPr lang="en-US" dirty="0" smtClean="0"/>
              <a:t>Identify </a:t>
            </a:r>
            <a:r>
              <a:rPr lang="en-US" dirty="0"/>
              <a:t>the different entity in value </a:t>
            </a:r>
            <a:r>
              <a:rPr lang="en-US" dirty="0" smtClean="0"/>
              <a:t>chain</a:t>
            </a:r>
          </a:p>
          <a:p>
            <a:r>
              <a:rPr lang="en-US" dirty="0" smtClean="0"/>
              <a:t>ARPU and </a:t>
            </a:r>
            <a:r>
              <a:rPr lang="en-US" dirty="0" err="1" smtClean="0"/>
              <a:t>Capex-Opex</a:t>
            </a:r>
            <a:r>
              <a:rPr lang="en-US" smtClean="0"/>
              <a:t> (?)</a:t>
            </a:r>
            <a:endParaRPr lang="en-US" dirty="0" smtClean="0"/>
          </a:p>
          <a:p>
            <a:endParaRPr lang="en-US" dirty="0"/>
          </a:p>
          <a:p>
            <a:endParaRPr lang="en-US" dirty="0"/>
          </a:p>
        </p:txBody>
      </p:sp>
    </p:spTree>
    <p:extLst>
      <p:ext uri="{BB962C8B-B14F-4D97-AF65-F5344CB8AC3E}">
        <p14:creationId xmlns:p14="http://schemas.microsoft.com/office/powerpoint/2010/main" val="1198850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636</TotalTime>
  <Words>1485</Words>
  <Application>Microsoft Macintosh PowerPoint</Application>
  <PresentationFormat>On-screen Show (4:3)</PresentationFormat>
  <Paragraphs>127</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Assignment- part-2</vt:lpstr>
      <vt:lpstr>Outline of the Presentation</vt:lpstr>
      <vt:lpstr>Definition</vt:lpstr>
      <vt:lpstr>Present Scenario</vt:lpstr>
      <vt:lpstr>Strategic points for deploying femtocell by MVNO</vt:lpstr>
      <vt:lpstr>Deployment set-ups, based on the roles of the actors in the mobile supply chain </vt:lpstr>
      <vt:lpstr>Opportunity &amp; Risk</vt:lpstr>
      <vt:lpstr>Structure of Business Model</vt:lpstr>
      <vt:lpstr>Outcome of business model: Inverse MVNO? </vt:lpstr>
      <vt:lpstr>References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 Afroz</dc:creator>
  <cp:lastModifiedBy>K Afroz</cp:lastModifiedBy>
  <cp:revision>43</cp:revision>
  <dcterms:created xsi:type="dcterms:W3CDTF">2014-11-12T19:05:47Z</dcterms:created>
  <dcterms:modified xsi:type="dcterms:W3CDTF">2014-11-14T09:19:18Z</dcterms:modified>
</cp:coreProperties>
</file>