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1" r:id="rId2"/>
    <p:sldId id="259" r:id="rId3"/>
    <p:sldId id="258" r:id="rId4"/>
    <p:sldId id="260" r:id="rId5"/>
    <p:sldId id="262" r:id="rId6"/>
    <p:sldId id="263" r:id="rId7"/>
    <p:sldId id="264" r:id="rId8"/>
    <p:sldId id="269" r:id="rId9"/>
    <p:sldId id="265" r:id="rId10"/>
    <p:sldId id="266" r:id="rId11"/>
    <p:sldId id="267" r:id="rId12"/>
    <p:sldId id="268"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4625"/>
    <a:srgbClr val="398E8C"/>
    <a:srgbClr val="CCAF14"/>
    <a:srgbClr val="B29809"/>
    <a:srgbClr val="CCAF18"/>
    <a:srgbClr val="F4782D"/>
    <a:srgbClr val="6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0350E-4806-4B48-AA7C-7D712A85B896}" type="datetimeFigureOut">
              <a:rPr lang="nb-NO" smtClean="0"/>
              <a:t>11.10.2018</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F8434-BE75-405B-9F95-4B36260B6A8C}" type="slidenum">
              <a:rPr lang="nb-NO" smtClean="0"/>
              <a:t>‹#›</a:t>
            </a:fld>
            <a:endParaRPr lang="nb-NO"/>
          </a:p>
        </p:txBody>
      </p:sp>
    </p:spTree>
    <p:extLst>
      <p:ext uri="{BB962C8B-B14F-4D97-AF65-F5344CB8AC3E}">
        <p14:creationId xmlns:p14="http://schemas.microsoft.com/office/powerpoint/2010/main" val="410988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0E5331-2C1A-4981-9DC6-C2CA58A5FBD2}" type="slidenum">
              <a:rPr lang="nb-NO" smtClean="0"/>
              <a:t>1</a:t>
            </a:fld>
            <a:endParaRPr lang="nb-NO"/>
          </a:p>
        </p:txBody>
      </p:sp>
    </p:spTree>
    <p:extLst>
      <p:ext uri="{BB962C8B-B14F-4D97-AF65-F5344CB8AC3E}">
        <p14:creationId xmlns:p14="http://schemas.microsoft.com/office/powerpoint/2010/main" val="1675236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st. Slide">
    <p:spTree>
      <p:nvGrpSpPr>
        <p:cNvPr id="1" name=""/>
        <p:cNvGrpSpPr/>
        <p:nvPr/>
      </p:nvGrpSpPr>
      <p:grpSpPr>
        <a:xfrm>
          <a:off x="0" y="0"/>
          <a:ext cx="0" cy="0"/>
          <a:chOff x="0" y="0"/>
          <a:chExt cx="0" cy="0"/>
        </a:xfrm>
      </p:grpSpPr>
      <p:pic>
        <p:nvPicPr>
          <p:cNvPr id="5" name="Bild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91" r="32980" b="10589"/>
          <a:stretch/>
        </p:blipFill>
        <p:spPr>
          <a:xfrm>
            <a:off x="1" y="-1"/>
            <a:ext cx="12192000" cy="6858001"/>
          </a:xfrm>
          <a:prstGeom prst="rect">
            <a:avLst/>
          </a:prstGeom>
        </p:spPr>
      </p:pic>
      <p:pic>
        <p:nvPicPr>
          <p:cNvPr id="6" name="Bil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995" y="813149"/>
            <a:ext cx="2295151" cy="1234016"/>
          </a:xfrm>
          <a:prstGeom prst="rect">
            <a:avLst/>
          </a:prstGeom>
        </p:spPr>
      </p:pic>
      <p:sp>
        <p:nvSpPr>
          <p:cNvPr id="8" name="Plassholder for tekst 7"/>
          <p:cNvSpPr>
            <a:spLocks noGrp="1"/>
          </p:cNvSpPr>
          <p:nvPr>
            <p:ph type="body" sz="quarter" idx="10" hasCustomPrompt="1"/>
          </p:nvPr>
        </p:nvSpPr>
        <p:spPr>
          <a:xfrm>
            <a:off x="990072" y="2839991"/>
            <a:ext cx="5478961" cy="298994"/>
          </a:xfrm>
        </p:spPr>
        <p:txBody>
          <a:bodyPr>
            <a:noAutofit/>
          </a:bodyPr>
          <a:lstStyle>
            <a:lvl1pPr marL="0" indent="0">
              <a:buNone/>
              <a:defRPr sz="1800" baseline="0">
                <a:solidFill>
                  <a:srgbClr val="69C9C9"/>
                </a:solidFill>
              </a:defRPr>
            </a:lvl1pPr>
            <a:lvl3pPr marL="914400" indent="0">
              <a:buNone/>
              <a:defRPr/>
            </a:lvl3pPr>
          </a:lstStyle>
          <a:p>
            <a:pPr lvl="0"/>
            <a:r>
              <a:rPr lang="nb-NO" dirty="0"/>
              <a:t>FIRSTNAME SURNAME</a:t>
            </a:r>
          </a:p>
        </p:txBody>
      </p:sp>
      <p:sp>
        <p:nvSpPr>
          <p:cNvPr id="9" name="Plassholder for tekst 7"/>
          <p:cNvSpPr>
            <a:spLocks noGrp="1"/>
          </p:cNvSpPr>
          <p:nvPr>
            <p:ph type="body" sz="quarter" idx="11" hasCustomPrompt="1"/>
          </p:nvPr>
        </p:nvSpPr>
        <p:spPr>
          <a:xfrm>
            <a:off x="990071" y="3770688"/>
            <a:ext cx="5478961" cy="828206"/>
          </a:xfrm>
        </p:spPr>
        <p:txBody>
          <a:bodyPr>
            <a:noAutofit/>
          </a:bodyPr>
          <a:lstStyle>
            <a:lvl1pPr marL="0" indent="0">
              <a:buNone/>
              <a:defRPr sz="1400" baseline="0">
                <a:solidFill>
                  <a:schemeClr val="tx1">
                    <a:lumMod val="75000"/>
                    <a:lumOff val="25000"/>
                  </a:schemeClr>
                </a:solidFill>
              </a:defRPr>
            </a:lvl1pPr>
            <a:lvl3pPr marL="914400" indent="0">
              <a:buNone/>
              <a:defRPr/>
            </a:lvl3pPr>
          </a:lstStyle>
          <a:p>
            <a:pPr lvl="0"/>
            <a:r>
              <a:rPr lang="nb-NO" dirty="0"/>
              <a:t>john.doe@smartinnovationnorway.com</a:t>
            </a:r>
            <a:br>
              <a:rPr lang="nb-NO" dirty="0"/>
            </a:br>
            <a:r>
              <a:rPr lang="nb-NO" dirty="0"/>
              <a:t>+47 999 99 999</a:t>
            </a:r>
          </a:p>
          <a:p>
            <a:pPr lvl="0"/>
            <a:r>
              <a:rPr lang="nb-NO" dirty="0"/>
              <a:t>www.smartinnovationnorway.com</a:t>
            </a:r>
          </a:p>
        </p:txBody>
      </p:sp>
      <p:sp>
        <p:nvSpPr>
          <p:cNvPr id="10" name="Plassholder for tekst 7"/>
          <p:cNvSpPr>
            <a:spLocks noGrp="1"/>
          </p:cNvSpPr>
          <p:nvPr>
            <p:ph type="body" sz="quarter" idx="12" hasCustomPrompt="1"/>
          </p:nvPr>
        </p:nvSpPr>
        <p:spPr>
          <a:xfrm>
            <a:off x="990072" y="3222742"/>
            <a:ext cx="5478961" cy="230140"/>
          </a:xfrm>
        </p:spPr>
        <p:txBody>
          <a:bodyPr>
            <a:noAutofit/>
          </a:bodyPr>
          <a:lstStyle>
            <a:lvl1pPr marL="0" indent="0">
              <a:buNone/>
              <a:defRPr sz="1600" baseline="0">
                <a:solidFill>
                  <a:schemeClr val="tx1">
                    <a:lumMod val="75000"/>
                    <a:lumOff val="25000"/>
                  </a:schemeClr>
                </a:solidFill>
              </a:defRPr>
            </a:lvl1pPr>
            <a:lvl3pPr marL="914400" indent="0">
              <a:buNone/>
              <a:defRPr/>
            </a:lvl3pPr>
          </a:lstStyle>
          <a:p>
            <a:pPr lvl="0"/>
            <a:r>
              <a:rPr lang="nb-NO" dirty="0" err="1"/>
              <a:t>Title</a:t>
            </a:r>
            <a:r>
              <a:rPr lang="nb-NO" dirty="0"/>
              <a:t/>
            </a:r>
            <a:br>
              <a:rPr lang="nb-NO" dirty="0"/>
            </a:br>
            <a:endParaRPr lang="nb-NO" dirty="0"/>
          </a:p>
        </p:txBody>
      </p:sp>
    </p:spTree>
    <p:extLst>
      <p:ext uri="{BB962C8B-B14F-4D97-AF65-F5344CB8AC3E}">
        <p14:creationId xmlns:p14="http://schemas.microsoft.com/office/powerpoint/2010/main" val="224313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slide">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29" b="57916"/>
          <a:stretch/>
        </p:blipFill>
        <p:spPr>
          <a:xfrm>
            <a:off x="0" y="3971865"/>
            <a:ext cx="7577500" cy="2886135"/>
          </a:xfrm>
          <a:prstGeom prst="rect">
            <a:avLst/>
          </a:prstGeom>
        </p:spPr>
      </p:pic>
      <p:sp>
        <p:nvSpPr>
          <p:cNvPr id="2" name="Tittel 1"/>
          <p:cNvSpPr>
            <a:spLocks noGrp="1"/>
          </p:cNvSpPr>
          <p:nvPr>
            <p:ph type="ctrTitle" hasCustomPrompt="1"/>
          </p:nvPr>
        </p:nvSpPr>
        <p:spPr>
          <a:xfrm>
            <a:off x="1524000" y="1122363"/>
            <a:ext cx="9144000" cy="2387600"/>
          </a:xfrm>
        </p:spPr>
        <p:txBody>
          <a:bodyPr anchor="b">
            <a:normAutofit/>
          </a:bodyPr>
          <a:lstStyle>
            <a:lvl1pPr algn="ctr">
              <a:defRPr sz="4800" baseline="0"/>
            </a:lvl1pPr>
          </a:lstStyle>
          <a:p>
            <a:r>
              <a:rPr lang="nb-NO" dirty="0"/>
              <a:t>CLICK TO EDIT TITLE</a:t>
            </a:r>
          </a:p>
        </p:txBody>
      </p:sp>
      <p:sp>
        <p:nvSpPr>
          <p:cNvPr id="3" name="Undertittel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Click to edit </a:t>
            </a:r>
            <a:r>
              <a:rPr lang="nb-NO" dirty="0" err="1"/>
              <a:t>subtitle</a:t>
            </a:r>
            <a:r>
              <a:rPr lang="nb-NO" dirty="0"/>
              <a:t> style in template</a:t>
            </a:r>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spTree>
    <p:extLst>
      <p:ext uri="{BB962C8B-B14F-4D97-AF65-F5344CB8AC3E}">
        <p14:creationId xmlns:p14="http://schemas.microsoft.com/office/powerpoint/2010/main" val="357024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29" b="57916"/>
          <a:stretch/>
        </p:blipFill>
        <p:spPr>
          <a:xfrm>
            <a:off x="0" y="3971865"/>
            <a:ext cx="7577500" cy="2886135"/>
          </a:xfrm>
          <a:prstGeom prst="rect">
            <a:avLst/>
          </a:prstGeom>
        </p:spPr>
      </p:pic>
      <p:sp>
        <p:nvSpPr>
          <p:cNvPr id="2" name="Tittel 1"/>
          <p:cNvSpPr>
            <a:spLocks noGrp="1"/>
          </p:cNvSpPr>
          <p:nvPr>
            <p:ph type="title" hasCustomPrompt="1"/>
          </p:nvPr>
        </p:nvSpPr>
        <p:spPr/>
        <p:txBody>
          <a:bodyPr/>
          <a:lstStyle>
            <a:lvl1pPr>
              <a:defRPr/>
            </a:lvl1pPr>
          </a:lstStyle>
          <a:p>
            <a:r>
              <a:rPr lang="nb-NO" dirty="0"/>
              <a:t>CLICK TO EDIT TITLE STYLE</a:t>
            </a:r>
          </a:p>
        </p:txBody>
      </p:sp>
      <p:sp>
        <p:nvSpPr>
          <p:cNvPr id="3" name="Plassholder for innhold 2"/>
          <p:cNvSpPr>
            <a:spLocks noGrp="1"/>
          </p:cNvSpPr>
          <p:nvPr>
            <p:ph idx="1" hasCustomPrompt="1"/>
          </p:nvPr>
        </p:nvSpPr>
        <p:spPr>
          <a:xfrm>
            <a:off x="838200" y="1825625"/>
            <a:ext cx="10515600" cy="4131422"/>
          </a:xfrm>
        </p:spPr>
        <p:txBody>
          <a:bodyPr/>
          <a:lstStyle>
            <a:lvl1pPr>
              <a:defRPr/>
            </a:lvl1pPr>
            <a:lvl2pPr>
              <a:defRPr/>
            </a:lvl2pPr>
            <a:lvl3pPr>
              <a:defRPr/>
            </a:lvl3pPr>
            <a:lvl4pPr>
              <a:defRPr/>
            </a:lvl4pPr>
            <a:lvl5pPr>
              <a:defRPr/>
            </a:lvl5pPr>
          </a:lstStyle>
          <a:p>
            <a:pPr lvl="0"/>
            <a:r>
              <a:rPr lang="nb-NO" dirty="0"/>
              <a:t>Edit text style in template</a:t>
            </a:r>
          </a:p>
          <a:p>
            <a:pPr lvl="1"/>
            <a:r>
              <a:rPr lang="nb-NO" dirty="0"/>
              <a:t>Second level</a:t>
            </a:r>
          </a:p>
          <a:p>
            <a:pPr lvl="2"/>
            <a:r>
              <a:rPr lang="nb-NO" dirty="0"/>
              <a:t>Third level</a:t>
            </a:r>
          </a:p>
          <a:p>
            <a:pPr lvl="3"/>
            <a:r>
              <a:rPr lang="nb-NO" dirty="0"/>
              <a:t>Fourth level</a:t>
            </a:r>
          </a:p>
          <a:p>
            <a:pPr lvl="4"/>
            <a:r>
              <a:rPr lang="nb-NO" dirty="0"/>
              <a:t>Fifth level</a:t>
            </a:r>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pic>
        <p:nvPicPr>
          <p:cNvPr id="5" name="Picture 4"/>
          <p:cNvPicPr>
            <a:picLocks noChangeAspect="1"/>
          </p:cNvPicPr>
          <p:nvPr userDrawn="1"/>
        </p:nvPicPr>
        <p:blipFill>
          <a:blip r:embed="rId4"/>
          <a:stretch>
            <a:fillRect/>
          </a:stretch>
        </p:blipFill>
        <p:spPr>
          <a:xfrm>
            <a:off x="274320" y="6278762"/>
            <a:ext cx="305371" cy="326051"/>
          </a:xfrm>
          <a:prstGeom prst="rect">
            <a:avLst/>
          </a:prstGeom>
        </p:spPr>
      </p:pic>
      <p:sp>
        <p:nvSpPr>
          <p:cNvPr id="9" name="TextBox 8"/>
          <p:cNvSpPr txBox="1"/>
          <p:nvPr userDrawn="1"/>
        </p:nvSpPr>
        <p:spPr>
          <a:xfrm>
            <a:off x="579691" y="6327814"/>
            <a:ext cx="2792361" cy="276999"/>
          </a:xfrm>
          <a:prstGeom prst="rect">
            <a:avLst/>
          </a:prstGeom>
          <a:noFill/>
        </p:spPr>
        <p:txBody>
          <a:bodyPr wrap="square" rtlCol="0">
            <a:spAutoFit/>
          </a:bodyPr>
          <a:lstStyle/>
          <a:p>
            <a:r>
              <a:rPr lang="nb-NO" sz="1200" dirty="0">
                <a:solidFill>
                  <a:srgbClr val="B14625"/>
                </a:solidFill>
              </a:rPr>
              <a:t>RESEARCH AND INNOVATION </a:t>
            </a:r>
          </a:p>
        </p:txBody>
      </p:sp>
    </p:spTree>
    <p:extLst>
      <p:ext uri="{BB962C8B-B14F-4D97-AF65-F5344CB8AC3E}">
        <p14:creationId xmlns:p14="http://schemas.microsoft.com/office/powerpoint/2010/main" val="284268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Part Heading">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29" b="57916"/>
          <a:stretch/>
        </p:blipFill>
        <p:spPr>
          <a:xfrm>
            <a:off x="0" y="3971865"/>
            <a:ext cx="7577500" cy="2886135"/>
          </a:xfrm>
          <a:prstGeom prst="rect">
            <a:avLst/>
          </a:prstGeom>
        </p:spPr>
      </p:pic>
      <p:sp>
        <p:nvSpPr>
          <p:cNvPr id="2" name="Tittel 1"/>
          <p:cNvSpPr>
            <a:spLocks noGrp="1"/>
          </p:cNvSpPr>
          <p:nvPr>
            <p:ph type="title" hasCustomPrompt="1"/>
          </p:nvPr>
        </p:nvSpPr>
        <p:spPr>
          <a:xfrm>
            <a:off x="831850" y="1709738"/>
            <a:ext cx="10515600" cy="2852737"/>
          </a:xfrm>
        </p:spPr>
        <p:txBody>
          <a:bodyPr anchor="b">
            <a:normAutofit/>
          </a:bodyPr>
          <a:lstStyle>
            <a:lvl1pPr>
              <a:defRPr sz="4800"/>
            </a:lvl1pPr>
          </a:lstStyle>
          <a:p>
            <a:r>
              <a:rPr lang="nb-NO" dirty="0"/>
              <a:t>CLICK TO EDIT TITLE STYLE</a:t>
            </a:r>
          </a:p>
        </p:txBody>
      </p:sp>
      <p:sp>
        <p:nvSpPr>
          <p:cNvPr id="3" name="Plassholder for tekst 2"/>
          <p:cNvSpPr>
            <a:spLocks noGrp="1"/>
          </p:cNvSpPr>
          <p:nvPr>
            <p:ph type="body" idx="1" hasCustomPrompt="1"/>
          </p:nvPr>
        </p:nvSpPr>
        <p:spPr>
          <a:xfrm>
            <a:off x="831850" y="4589463"/>
            <a:ext cx="10515600" cy="138103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Edit text style in template</a:t>
            </a:r>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spTree>
    <p:extLst>
      <p:ext uri="{BB962C8B-B14F-4D97-AF65-F5344CB8AC3E}">
        <p14:creationId xmlns:p14="http://schemas.microsoft.com/office/powerpoint/2010/main" val="330000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29" b="57916"/>
          <a:stretch/>
        </p:blipFill>
        <p:spPr>
          <a:xfrm>
            <a:off x="0" y="3971865"/>
            <a:ext cx="7577500" cy="2886135"/>
          </a:xfrm>
          <a:prstGeom prst="rect">
            <a:avLst/>
          </a:prstGeom>
        </p:spPr>
      </p:pic>
      <p:sp>
        <p:nvSpPr>
          <p:cNvPr id="2" name="Tittel 1"/>
          <p:cNvSpPr>
            <a:spLocks noGrp="1"/>
          </p:cNvSpPr>
          <p:nvPr>
            <p:ph type="title" hasCustomPrompt="1"/>
          </p:nvPr>
        </p:nvSpPr>
        <p:spPr/>
        <p:txBody>
          <a:bodyPr/>
          <a:lstStyle>
            <a:lvl1pPr>
              <a:defRPr/>
            </a:lvl1pPr>
          </a:lstStyle>
          <a:p>
            <a:r>
              <a:rPr lang="nb-NO" dirty="0"/>
              <a:t>CLICK TO EDIT TITLE STYLE</a:t>
            </a:r>
          </a:p>
        </p:txBody>
      </p:sp>
      <p:sp>
        <p:nvSpPr>
          <p:cNvPr id="3" name="Plassholder for innhold 2"/>
          <p:cNvSpPr>
            <a:spLocks noGrp="1"/>
          </p:cNvSpPr>
          <p:nvPr>
            <p:ph sz="half" idx="1" hasCustomPrompt="1"/>
          </p:nvPr>
        </p:nvSpPr>
        <p:spPr>
          <a:xfrm>
            <a:off x="838200" y="1825625"/>
            <a:ext cx="5181600" cy="4131422"/>
          </a:xfrm>
        </p:spPr>
        <p:txBody>
          <a:bodyPr/>
          <a:lstStyle>
            <a:lvl1pPr>
              <a:defRPr/>
            </a:lvl1pPr>
            <a:lvl2pPr>
              <a:defRPr/>
            </a:lvl2pPr>
            <a:lvl3pPr>
              <a:defRPr/>
            </a:lvl3pPr>
            <a:lvl4pPr>
              <a:defRPr/>
            </a:lvl4pPr>
            <a:lvl5pPr>
              <a:defRPr/>
            </a:lvl5pPr>
          </a:lstStyle>
          <a:p>
            <a:pPr lvl="0"/>
            <a:r>
              <a:rPr lang="nb-NO" dirty="0"/>
              <a:t>Edit text style in template</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4" name="Plassholder for innhold 3"/>
          <p:cNvSpPr>
            <a:spLocks noGrp="1"/>
          </p:cNvSpPr>
          <p:nvPr>
            <p:ph sz="half" idx="2" hasCustomPrompt="1"/>
          </p:nvPr>
        </p:nvSpPr>
        <p:spPr>
          <a:xfrm>
            <a:off x="6172200" y="1825625"/>
            <a:ext cx="5181600" cy="4131422"/>
          </a:xfrm>
        </p:spPr>
        <p:txBody>
          <a:bodyPr/>
          <a:lstStyle>
            <a:lvl1pPr>
              <a:defRPr/>
            </a:lvl1pPr>
            <a:lvl2pPr>
              <a:defRPr/>
            </a:lvl2pPr>
            <a:lvl3pPr>
              <a:defRPr/>
            </a:lvl3pPr>
            <a:lvl4pPr>
              <a:defRPr/>
            </a:lvl4pPr>
            <a:lvl5pPr>
              <a:defRPr/>
            </a:lvl5pPr>
          </a:lstStyle>
          <a:p>
            <a:pPr lvl="0"/>
            <a:r>
              <a:rPr lang="nb-NO" dirty="0"/>
              <a:t>Edit text style in template</a:t>
            </a:r>
          </a:p>
          <a:p>
            <a:pPr lvl="1"/>
            <a:r>
              <a:rPr lang="nb-NO" dirty="0"/>
              <a:t>Second level</a:t>
            </a:r>
          </a:p>
          <a:p>
            <a:pPr lvl="2"/>
            <a:r>
              <a:rPr lang="nb-NO" dirty="0"/>
              <a:t>Third level</a:t>
            </a:r>
          </a:p>
          <a:p>
            <a:pPr lvl="3"/>
            <a:r>
              <a:rPr lang="nb-NO" dirty="0"/>
              <a:t>Fourth level</a:t>
            </a:r>
          </a:p>
          <a:p>
            <a:pPr lvl="4"/>
            <a:r>
              <a:rPr lang="nb-NO" dirty="0"/>
              <a:t>Fifth level</a:t>
            </a:r>
          </a:p>
        </p:txBody>
      </p:sp>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spTree>
    <p:extLst>
      <p:ext uri="{BB962C8B-B14F-4D97-AF65-F5344CB8AC3E}">
        <p14:creationId xmlns:p14="http://schemas.microsoft.com/office/powerpoint/2010/main" val="142091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e">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365125"/>
            <a:ext cx="10515600" cy="1325563"/>
          </a:xfrm>
        </p:spPr>
        <p:txBody>
          <a:bodyPr/>
          <a:lstStyle>
            <a:lvl1pPr>
              <a:defRPr/>
            </a:lvl1pPr>
          </a:lstStyle>
          <a:p>
            <a:r>
              <a:rPr lang="nb-NO" dirty="0"/>
              <a:t>CLICK TO EDIT TITLE STYLE</a:t>
            </a:r>
          </a:p>
        </p:txBody>
      </p:sp>
      <p:sp>
        <p:nvSpPr>
          <p:cNvPr id="3" name="Plassholder for tekst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Edit text style in template</a:t>
            </a:r>
          </a:p>
        </p:txBody>
      </p:sp>
      <p:sp>
        <p:nvSpPr>
          <p:cNvPr id="4" name="Plassholder for innhold 3"/>
          <p:cNvSpPr>
            <a:spLocks noGrp="1"/>
          </p:cNvSpPr>
          <p:nvPr>
            <p:ph sz="half" idx="2" hasCustomPrompt="1"/>
          </p:nvPr>
        </p:nvSpPr>
        <p:spPr>
          <a:xfrm>
            <a:off x="839788" y="2505075"/>
            <a:ext cx="5157787" cy="3465419"/>
          </a:xfrm>
        </p:spPr>
        <p:txBody>
          <a:bodyPr/>
          <a:lstStyle>
            <a:lvl1pPr>
              <a:defRPr/>
            </a:lvl1pPr>
            <a:lvl2pPr>
              <a:defRPr/>
            </a:lvl2pPr>
            <a:lvl3pPr>
              <a:defRPr/>
            </a:lvl3pPr>
            <a:lvl4pPr>
              <a:defRPr/>
            </a:lvl4pPr>
            <a:lvl5pPr>
              <a:defRPr/>
            </a:lvl5pPr>
          </a:lstStyle>
          <a:p>
            <a:pPr lvl="0"/>
            <a:r>
              <a:rPr lang="nb-NO" dirty="0"/>
              <a:t>Edit text style in template</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5" name="Plassholder for tekst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Edit text style in template</a:t>
            </a:r>
          </a:p>
        </p:txBody>
      </p:sp>
      <p:sp>
        <p:nvSpPr>
          <p:cNvPr id="6" name="Plassholder for innhold 5"/>
          <p:cNvSpPr>
            <a:spLocks noGrp="1"/>
          </p:cNvSpPr>
          <p:nvPr>
            <p:ph sz="quarter" idx="4" hasCustomPrompt="1"/>
          </p:nvPr>
        </p:nvSpPr>
        <p:spPr>
          <a:xfrm>
            <a:off x="6172200" y="2505075"/>
            <a:ext cx="5183188" cy="3465419"/>
          </a:xfrm>
        </p:spPr>
        <p:txBody>
          <a:bodyPr/>
          <a:lstStyle>
            <a:lvl1pPr>
              <a:defRPr/>
            </a:lvl1pPr>
            <a:lvl2pPr>
              <a:defRPr/>
            </a:lvl2pPr>
            <a:lvl3pPr>
              <a:defRPr/>
            </a:lvl3pPr>
            <a:lvl4pPr>
              <a:defRPr/>
            </a:lvl4pPr>
            <a:lvl5pPr>
              <a:defRPr/>
            </a:lvl5pPr>
          </a:lstStyle>
          <a:p>
            <a:pPr lvl="0"/>
            <a:r>
              <a:rPr lang="nb-NO" dirty="0"/>
              <a:t>Edit text style in template</a:t>
            </a:r>
          </a:p>
          <a:p>
            <a:pPr lvl="1"/>
            <a:r>
              <a:rPr lang="nb-NO" dirty="0"/>
              <a:t>Second level</a:t>
            </a:r>
          </a:p>
          <a:p>
            <a:pPr lvl="2"/>
            <a:r>
              <a:rPr lang="nb-NO" dirty="0"/>
              <a:t>Third level</a:t>
            </a:r>
          </a:p>
          <a:p>
            <a:pPr lvl="3"/>
            <a:r>
              <a:rPr lang="nb-NO" dirty="0"/>
              <a:t>Fourth level</a:t>
            </a:r>
          </a:p>
          <a:p>
            <a:pPr lvl="4"/>
            <a:r>
              <a:rPr lang="nb-NO" dirty="0"/>
              <a:t>Fifth level</a:t>
            </a:r>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spTree>
    <p:extLst>
      <p:ext uri="{BB962C8B-B14F-4D97-AF65-F5344CB8AC3E}">
        <p14:creationId xmlns:p14="http://schemas.microsoft.com/office/powerpoint/2010/main" val="416783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29" b="57916"/>
          <a:stretch/>
        </p:blipFill>
        <p:spPr>
          <a:xfrm>
            <a:off x="0" y="3971865"/>
            <a:ext cx="7577500" cy="2886135"/>
          </a:xfrm>
          <a:prstGeom prst="rect">
            <a:avLst/>
          </a:prstGeom>
        </p:spPr>
      </p:pic>
      <p:pic>
        <p:nvPicPr>
          <p:cNvPr id="2" name="Bild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spTree>
    <p:extLst>
      <p:ext uri="{BB962C8B-B14F-4D97-AF65-F5344CB8AC3E}">
        <p14:creationId xmlns:p14="http://schemas.microsoft.com/office/powerpoint/2010/main" val="2578765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text">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29" b="57916"/>
          <a:stretch/>
        </p:blipFill>
        <p:spPr>
          <a:xfrm>
            <a:off x="0" y="3971865"/>
            <a:ext cx="7577500" cy="2886135"/>
          </a:xfrm>
          <a:prstGeom prst="rect">
            <a:avLst/>
          </a:prstGeom>
        </p:spPr>
      </p:pic>
      <p:sp>
        <p:nvSpPr>
          <p:cNvPr id="2" name="Tittel 1"/>
          <p:cNvSpPr>
            <a:spLocks noGrp="1"/>
          </p:cNvSpPr>
          <p:nvPr>
            <p:ph type="title" hasCustomPrompt="1"/>
          </p:nvPr>
        </p:nvSpPr>
        <p:spPr>
          <a:xfrm>
            <a:off x="839788" y="457200"/>
            <a:ext cx="3932237" cy="1600200"/>
          </a:xfrm>
        </p:spPr>
        <p:txBody>
          <a:bodyPr anchor="b"/>
          <a:lstStyle>
            <a:lvl1pPr>
              <a:defRPr sz="3200"/>
            </a:lvl1pPr>
          </a:lstStyle>
          <a:p>
            <a:r>
              <a:rPr lang="nb-NO" dirty="0"/>
              <a:t>CLICK TO EDIT TITLE STYLE</a:t>
            </a:r>
          </a:p>
        </p:txBody>
      </p:sp>
      <p:sp>
        <p:nvSpPr>
          <p:cNvPr id="3" name="Plassholder for innhold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a:t>Edit text style in template</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Edit text style in template</a:t>
            </a:r>
          </a:p>
        </p:txBody>
      </p:sp>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spTree>
    <p:extLst>
      <p:ext uri="{BB962C8B-B14F-4D97-AF65-F5344CB8AC3E}">
        <p14:creationId xmlns:p14="http://schemas.microsoft.com/office/powerpoint/2010/main" val="1390330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29" b="57916"/>
          <a:stretch/>
        </p:blipFill>
        <p:spPr>
          <a:xfrm>
            <a:off x="0" y="3971865"/>
            <a:ext cx="7577500" cy="2886135"/>
          </a:xfrm>
          <a:prstGeom prst="rect">
            <a:avLst/>
          </a:prstGeom>
        </p:spPr>
      </p:pic>
      <p:sp>
        <p:nvSpPr>
          <p:cNvPr id="2" name="Tittel 1"/>
          <p:cNvSpPr>
            <a:spLocks noGrp="1"/>
          </p:cNvSpPr>
          <p:nvPr>
            <p:ph type="title" hasCustomPrompt="1"/>
          </p:nvPr>
        </p:nvSpPr>
        <p:spPr>
          <a:xfrm>
            <a:off x="839788" y="457200"/>
            <a:ext cx="3932237" cy="1600200"/>
          </a:xfrm>
        </p:spPr>
        <p:txBody>
          <a:bodyPr anchor="b"/>
          <a:lstStyle>
            <a:lvl1pPr>
              <a:defRPr sz="3200"/>
            </a:lvl1pPr>
          </a:lstStyle>
          <a:p>
            <a:r>
              <a:rPr lang="nb-NO" dirty="0"/>
              <a:t>CLICK TO EDIT TITLE STYLE</a:t>
            </a:r>
          </a:p>
        </p:txBody>
      </p:sp>
      <p:sp>
        <p:nvSpPr>
          <p:cNvPr id="3" name="Plassholder for bilde 2"/>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Picture</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Edit text style in template</a:t>
            </a:r>
          </a:p>
        </p:txBody>
      </p:sp>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spTree>
    <p:extLst>
      <p:ext uri="{BB962C8B-B14F-4D97-AF65-F5344CB8AC3E}">
        <p14:creationId xmlns:p14="http://schemas.microsoft.com/office/powerpoint/2010/main" val="3222614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Vertical text">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29" b="57916"/>
          <a:stretch/>
        </p:blipFill>
        <p:spPr>
          <a:xfrm rot="5400000">
            <a:off x="-2060019" y="2060017"/>
            <a:ext cx="6654690" cy="2534653"/>
          </a:xfrm>
          <a:prstGeom prst="rect">
            <a:avLst/>
          </a:prstGeom>
        </p:spPr>
      </p:pic>
      <p:sp>
        <p:nvSpPr>
          <p:cNvPr id="2" name="Tittel 1"/>
          <p:cNvSpPr>
            <a:spLocks noGrp="1"/>
          </p:cNvSpPr>
          <p:nvPr>
            <p:ph type="title" hasCustomPrompt="1"/>
          </p:nvPr>
        </p:nvSpPr>
        <p:spPr/>
        <p:txBody>
          <a:bodyPr/>
          <a:lstStyle>
            <a:lvl1pPr>
              <a:defRPr/>
            </a:lvl1pPr>
          </a:lstStyle>
          <a:p>
            <a:r>
              <a:rPr lang="nb-NO" dirty="0"/>
              <a:t>CLICK TO EDIT TITLE STYLE</a:t>
            </a:r>
          </a:p>
        </p:txBody>
      </p:sp>
      <p:sp>
        <p:nvSpPr>
          <p:cNvPr id="3" name="Plassholder for loddrett tekst 2"/>
          <p:cNvSpPr>
            <a:spLocks noGrp="1"/>
          </p:cNvSpPr>
          <p:nvPr>
            <p:ph type="body" orient="vert" idx="1" hasCustomPrompt="1"/>
          </p:nvPr>
        </p:nvSpPr>
        <p:spPr/>
        <p:txBody>
          <a:bodyPr vert="eaVert"/>
          <a:lstStyle>
            <a:lvl1pPr>
              <a:defRPr/>
            </a:lvl1pPr>
            <a:lvl2pPr>
              <a:defRPr/>
            </a:lvl2pPr>
            <a:lvl3pPr>
              <a:defRPr/>
            </a:lvl3pPr>
            <a:lvl4pPr>
              <a:defRPr/>
            </a:lvl4pPr>
            <a:lvl5pPr>
              <a:defRPr/>
            </a:lvl5pPr>
          </a:lstStyle>
          <a:p>
            <a:pPr lvl="0"/>
            <a:r>
              <a:rPr lang="nb-NO" dirty="0"/>
              <a:t>Edit text style in template</a:t>
            </a:r>
          </a:p>
          <a:p>
            <a:pPr lvl="1"/>
            <a:r>
              <a:rPr lang="nb-NO" dirty="0"/>
              <a:t>Second level</a:t>
            </a:r>
          </a:p>
          <a:p>
            <a:pPr lvl="2"/>
            <a:r>
              <a:rPr lang="nb-NO" dirty="0"/>
              <a:t>Third level</a:t>
            </a:r>
          </a:p>
          <a:p>
            <a:pPr lvl="3"/>
            <a:r>
              <a:rPr lang="nb-NO" dirty="0"/>
              <a:t>Fourth level</a:t>
            </a:r>
          </a:p>
          <a:p>
            <a:pPr lvl="4"/>
            <a:r>
              <a:rPr lang="nb-NO" dirty="0"/>
              <a:t>Fifth level</a:t>
            </a:r>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spTree>
    <p:extLst>
      <p:ext uri="{BB962C8B-B14F-4D97-AF65-F5344CB8AC3E}">
        <p14:creationId xmlns:p14="http://schemas.microsoft.com/office/powerpoint/2010/main" val="3637571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29" b="57916"/>
          <a:stretch/>
        </p:blipFill>
        <p:spPr>
          <a:xfrm rot="5400000">
            <a:off x="-2060019" y="2060017"/>
            <a:ext cx="6654690" cy="2534653"/>
          </a:xfrm>
          <a:prstGeom prst="rect">
            <a:avLst/>
          </a:prstGeom>
        </p:spPr>
      </p:pic>
      <p:sp>
        <p:nvSpPr>
          <p:cNvPr id="2" name="Loddrett tittel 1"/>
          <p:cNvSpPr>
            <a:spLocks noGrp="1"/>
          </p:cNvSpPr>
          <p:nvPr>
            <p:ph type="title" orient="vert" hasCustomPrompt="1"/>
          </p:nvPr>
        </p:nvSpPr>
        <p:spPr>
          <a:xfrm>
            <a:off x="8724900" y="365125"/>
            <a:ext cx="2628900" cy="5811838"/>
          </a:xfrm>
        </p:spPr>
        <p:txBody>
          <a:bodyPr vert="eaVert"/>
          <a:lstStyle>
            <a:lvl1pPr>
              <a:defRPr/>
            </a:lvl1pPr>
          </a:lstStyle>
          <a:p>
            <a:r>
              <a:rPr lang="nb-NO" dirty="0"/>
              <a:t>CLICK TO EDIT TITLE STYLE</a:t>
            </a:r>
          </a:p>
        </p:txBody>
      </p:sp>
      <p:sp>
        <p:nvSpPr>
          <p:cNvPr id="3" name="Plassholder for loddrett tekst 2"/>
          <p:cNvSpPr>
            <a:spLocks noGrp="1"/>
          </p:cNvSpPr>
          <p:nvPr>
            <p:ph type="body" orient="vert" idx="1" hasCustomPrompt="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nb-NO" dirty="0"/>
              <a:t>Edit text style in template</a:t>
            </a:r>
          </a:p>
          <a:p>
            <a:pPr lvl="1"/>
            <a:r>
              <a:rPr lang="nb-NO" dirty="0"/>
              <a:t>Second level</a:t>
            </a:r>
          </a:p>
          <a:p>
            <a:pPr lvl="2"/>
            <a:r>
              <a:rPr lang="nb-NO" dirty="0"/>
              <a:t>Third level</a:t>
            </a:r>
          </a:p>
          <a:p>
            <a:pPr lvl="3"/>
            <a:r>
              <a:rPr lang="nb-NO" dirty="0"/>
              <a:t>Fourth level</a:t>
            </a:r>
          </a:p>
          <a:p>
            <a:pPr lvl="4"/>
            <a:r>
              <a:rPr lang="nb-NO" dirty="0"/>
              <a:t>Fifth level</a:t>
            </a:r>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spTree>
    <p:extLst>
      <p:ext uri="{BB962C8B-B14F-4D97-AF65-F5344CB8AC3E}">
        <p14:creationId xmlns:p14="http://schemas.microsoft.com/office/powerpoint/2010/main" val="201876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29" b="57916"/>
          <a:stretch/>
        </p:blipFill>
        <p:spPr>
          <a:xfrm>
            <a:off x="0" y="3971865"/>
            <a:ext cx="7577500" cy="2886135"/>
          </a:xfrm>
          <a:prstGeom prst="rect">
            <a:avLst/>
          </a:prstGeom>
        </p:spPr>
      </p:pic>
      <p:sp>
        <p:nvSpPr>
          <p:cNvPr id="2" name="Tittel 1"/>
          <p:cNvSpPr>
            <a:spLocks noGrp="1"/>
          </p:cNvSpPr>
          <p:nvPr>
            <p:ph type="title" hasCustomPrompt="1"/>
          </p:nvPr>
        </p:nvSpPr>
        <p:spPr>
          <a:xfrm>
            <a:off x="838199" y="2546852"/>
            <a:ext cx="10515600" cy="1325563"/>
          </a:xfrm>
        </p:spPr>
        <p:txBody>
          <a:bodyPr>
            <a:normAutofit/>
          </a:bodyPr>
          <a:lstStyle>
            <a:lvl1pPr algn="ctr">
              <a:defRPr sz="3600"/>
            </a:lvl1pPr>
          </a:lstStyle>
          <a:p>
            <a:r>
              <a:rPr lang="nb-NO" dirty="0"/>
              <a:t>CLICK TO EDIT TITLE STYLE</a:t>
            </a:r>
          </a:p>
        </p:txBody>
      </p:sp>
      <p:pic>
        <p:nvPicPr>
          <p:cNvPr id="6" name="Bil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010" y="6018987"/>
            <a:ext cx="1089579" cy="585826"/>
          </a:xfrm>
          <a:prstGeom prst="rect">
            <a:avLst/>
          </a:prstGeom>
        </p:spPr>
      </p:pic>
    </p:spTree>
    <p:extLst>
      <p:ext uri="{BB962C8B-B14F-4D97-AF65-F5344CB8AC3E}">
        <p14:creationId xmlns:p14="http://schemas.microsoft.com/office/powerpoint/2010/main" val="322893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Colour">
    <p:bg>
      <p:bgPr>
        <a:solidFill>
          <a:srgbClr val="69C9C9"/>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433" y="6018987"/>
            <a:ext cx="1089579" cy="585826"/>
          </a:xfrm>
          <a:prstGeom prst="rect">
            <a:avLst/>
          </a:prstGeom>
        </p:spPr>
      </p:pic>
      <p:sp>
        <p:nvSpPr>
          <p:cNvPr id="2" name="Tittel 1"/>
          <p:cNvSpPr>
            <a:spLocks noGrp="1"/>
          </p:cNvSpPr>
          <p:nvPr>
            <p:ph type="title" hasCustomPrompt="1"/>
          </p:nvPr>
        </p:nvSpPr>
        <p:spPr>
          <a:xfrm>
            <a:off x="838199" y="2546852"/>
            <a:ext cx="10515600" cy="1325563"/>
          </a:xfrm>
        </p:spPr>
        <p:txBody>
          <a:bodyPr>
            <a:normAutofit/>
          </a:bodyPr>
          <a:lstStyle>
            <a:lvl1pPr algn="ctr">
              <a:defRPr sz="3600" b="0">
                <a:solidFill>
                  <a:schemeClr val="bg1"/>
                </a:solidFill>
              </a:defRPr>
            </a:lvl1pPr>
          </a:lstStyle>
          <a:p>
            <a:r>
              <a:rPr lang="nb-NO" dirty="0"/>
              <a:t>CLICK TO EDIT TITLE STYLE</a:t>
            </a:r>
          </a:p>
        </p:txBody>
      </p:sp>
      <p:pic>
        <p:nvPicPr>
          <p:cNvPr id="5" name="Bilde 4"/>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24629" b="57916"/>
          <a:stretch/>
        </p:blipFill>
        <p:spPr>
          <a:xfrm>
            <a:off x="0" y="3971865"/>
            <a:ext cx="7577500" cy="2886135"/>
          </a:xfrm>
          <a:prstGeom prst="rect">
            <a:avLst/>
          </a:prstGeom>
        </p:spPr>
      </p:pic>
    </p:spTree>
    <p:extLst>
      <p:ext uri="{BB962C8B-B14F-4D97-AF65-F5344CB8AC3E}">
        <p14:creationId xmlns:p14="http://schemas.microsoft.com/office/powerpoint/2010/main" val="240761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Colour Photo">
    <p:bg>
      <p:bgPr>
        <a:solidFill>
          <a:srgbClr val="69C9C9"/>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91" r="32980" b="10589"/>
          <a:stretch/>
        </p:blipFill>
        <p:spPr>
          <a:xfrm>
            <a:off x="1" y="-1"/>
            <a:ext cx="12192000" cy="6858001"/>
          </a:xfrm>
          <a:prstGeom prst="rect">
            <a:avLst/>
          </a:prstGeom>
          <a:ln>
            <a:noFill/>
          </a:ln>
        </p:spPr>
      </p:pic>
      <p:sp>
        <p:nvSpPr>
          <p:cNvPr id="3" name="Rektangel 2"/>
          <p:cNvSpPr/>
          <p:nvPr userDrawn="1"/>
        </p:nvSpPr>
        <p:spPr>
          <a:xfrm>
            <a:off x="0" y="-1"/>
            <a:ext cx="12192001" cy="6858001"/>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433" y="6018987"/>
            <a:ext cx="1089579" cy="585826"/>
          </a:xfrm>
          <a:prstGeom prst="rect">
            <a:avLst/>
          </a:prstGeom>
        </p:spPr>
      </p:pic>
      <p:sp>
        <p:nvSpPr>
          <p:cNvPr id="2" name="Tittel 1"/>
          <p:cNvSpPr>
            <a:spLocks noGrp="1"/>
          </p:cNvSpPr>
          <p:nvPr>
            <p:ph type="title" hasCustomPrompt="1"/>
          </p:nvPr>
        </p:nvSpPr>
        <p:spPr>
          <a:xfrm>
            <a:off x="838199" y="2546852"/>
            <a:ext cx="10515600" cy="1325563"/>
          </a:xfrm>
        </p:spPr>
        <p:txBody>
          <a:bodyPr>
            <a:normAutofit/>
          </a:bodyPr>
          <a:lstStyle>
            <a:lvl1pPr algn="ctr">
              <a:defRPr sz="3600">
                <a:solidFill>
                  <a:schemeClr val="bg1"/>
                </a:solidFill>
              </a:defRPr>
            </a:lvl1pPr>
          </a:lstStyle>
          <a:p>
            <a:r>
              <a:rPr lang="nb-NO" dirty="0"/>
              <a:t>CLICK TO EDIT TITLE STYLE</a:t>
            </a:r>
          </a:p>
        </p:txBody>
      </p:sp>
    </p:spTree>
    <p:extLst>
      <p:ext uri="{BB962C8B-B14F-4D97-AF65-F5344CB8AC3E}">
        <p14:creationId xmlns:p14="http://schemas.microsoft.com/office/powerpoint/2010/main" val="3879242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CE_cluster front">
    <p:bg>
      <p:bgPr>
        <a:solidFill>
          <a:srgbClr val="B29809"/>
        </a:solidFill>
        <a:effectLst/>
      </p:bgPr>
    </p:bg>
    <p:spTree>
      <p:nvGrpSpPr>
        <p:cNvPr id="1" name=""/>
        <p:cNvGrpSpPr/>
        <p:nvPr/>
      </p:nvGrpSpPr>
      <p:grpSpPr>
        <a:xfrm>
          <a:off x="0" y="0"/>
          <a:ext cx="0" cy="0"/>
          <a:chOff x="0" y="0"/>
          <a:chExt cx="0" cy="0"/>
        </a:xfrm>
      </p:grpSpPr>
      <p:pic>
        <p:nvPicPr>
          <p:cNvPr id="18" name="Bild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0798" y="4293365"/>
            <a:ext cx="7187592" cy="1661453"/>
          </a:xfrm>
          <a:prstGeom prst="rect">
            <a:avLst/>
          </a:prstGeom>
        </p:spPr>
      </p:pic>
      <p:pic>
        <p:nvPicPr>
          <p:cNvPr id="16" name="Bild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5245" y="805803"/>
            <a:ext cx="3241509" cy="3013793"/>
          </a:xfrm>
          <a:prstGeom prst="rect">
            <a:avLst/>
          </a:prstGeom>
        </p:spPr>
      </p:pic>
      <p:pic>
        <p:nvPicPr>
          <p:cNvPr id="14" name="Bil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1433" y="6018987"/>
            <a:ext cx="1089579" cy="585826"/>
          </a:xfrm>
          <a:prstGeom prst="rect">
            <a:avLst/>
          </a:prstGeom>
        </p:spPr>
      </p:pic>
    </p:spTree>
    <p:extLst>
      <p:ext uri="{BB962C8B-B14F-4D97-AF65-F5344CB8AC3E}">
        <p14:creationId xmlns:p14="http://schemas.microsoft.com/office/powerpoint/2010/main" val="202978930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cubator front">
    <p:bg>
      <p:bgPr>
        <a:solidFill>
          <a:srgbClr val="CCAF14"/>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4494" y="4240773"/>
            <a:ext cx="7567443" cy="1749258"/>
          </a:xfrm>
          <a:prstGeom prst="rect">
            <a:avLst/>
          </a:prstGeom>
        </p:spPr>
      </p:pic>
      <p:pic>
        <p:nvPicPr>
          <p:cNvPr id="6" name="Bil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1707" y="807366"/>
            <a:ext cx="3477921" cy="3012230"/>
          </a:xfrm>
          <a:prstGeom prst="rect">
            <a:avLst/>
          </a:prstGeom>
        </p:spPr>
      </p:pic>
      <p:pic>
        <p:nvPicPr>
          <p:cNvPr id="5" name="Bild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1433" y="6018987"/>
            <a:ext cx="1089579" cy="585826"/>
          </a:xfrm>
          <a:prstGeom prst="rect">
            <a:avLst/>
          </a:prstGeom>
        </p:spPr>
      </p:pic>
    </p:spTree>
    <p:extLst>
      <p:ext uri="{BB962C8B-B14F-4D97-AF65-F5344CB8AC3E}">
        <p14:creationId xmlns:p14="http://schemas.microsoft.com/office/powerpoint/2010/main" val="8477927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Viz front">
    <p:bg>
      <p:bgPr>
        <a:solidFill>
          <a:srgbClr val="F4782D"/>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138" y="4233754"/>
            <a:ext cx="7435807" cy="1718830"/>
          </a:xfrm>
          <a:prstGeom prst="rect">
            <a:avLst/>
          </a:prstGeom>
        </p:spPr>
      </p:pic>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433" y="6018987"/>
            <a:ext cx="1089579" cy="585826"/>
          </a:xfrm>
          <a:prstGeom prst="rect">
            <a:avLst/>
          </a:prstGeom>
        </p:spPr>
      </p:pic>
      <p:pic>
        <p:nvPicPr>
          <p:cNvPr id="6" name="Bild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0256" y="805803"/>
            <a:ext cx="1015535" cy="3013793"/>
          </a:xfrm>
          <a:prstGeom prst="rect">
            <a:avLst/>
          </a:prstGeom>
        </p:spPr>
      </p:pic>
    </p:spTree>
    <p:extLst>
      <p:ext uri="{BB962C8B-B14F-4D97-AF65-F5344CB8AC3E}">
        <p14:creationId xmlns:p14="http://schemas.microsoft.com/office/powerpoint/2010/main" val="17825090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andI front">
    <p:bg>
      <p:bgPr>
        <a:solidFill>
          <a:srgbClr val="B14625"/>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2830" y="4232487"/>
            <a:ext cx="7307973" cy="1689280"/>
          </a:xfrm>
          <a:prstGeom prst="rect">
            <a:avLst/>
          </a:prstGeom>
        </p:spPr>
      </p:pic>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5245" y="805802"/>
            <a:ext cx="2815014" cy="3013793"/>
          </a:xfrm>
          <a:prstGeom prst="rect">
            <a:avLst/>
          </a:prstGeom>
        </p:spPr>
      </p:pic>
      <p:pic>
        <p:nvPicPr>
          <p:cNvPr id="6" name="Bild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1433" y="6018987"/>
            <a:ext cx="1089579" cy="585826"/>
          </a:xfrm>
          <a:prstGeom prst="rect">
            <a:avLst/>
          </a:prstGeom>
        </p:spPr>
      </p:pic>
    </p:spTree>
    <p:extLst>
      <p:ext uri="{BB962C8B-B14F-4D97-AF65-F5344CB8AC3E}">
        <p14:creationId xmlns:p14="http://schemas.microsoft.com/office/powerpoint/2010/main" val="14976141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City front">
    <p:bg>
      <p:bgPr>
        <a:solidFill>
          <a:srgbClr val="398E8C"/>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6377" y="4246117"/>
            <a:ext cx="7328835" cy="1694103"/>
          </a:xfrm>
          <a:prstGeom prst="rect">
            <a:avLst/>
          </a:prstGeom>
        </p:spPr>
      </p:pic>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42088" y="805802"/>
            <a:ext cx="3899124" cy="3013793"/>
          </a:xfrm>
          <a:prstGeom prst="rect">
            <a:avLst/>
          </a:prstGeom>
        </p:spPr>
      </p:pic>
      <p:pic>
        <p:nvPicPr>
          <p:cNvPr id="6" name="Bild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1433" y="6018987"/>
            <a:ext cx="1089579" cy="585826"/>
          </a:xfrm>
          <a:prstGeom prst="rect">
            <a:avLst/>
          </a:prstGeom>
        </p:spPr>
      </p:pic>
    </p:spTree>
    <p:extLst>
      <p:ext uri="{BB962C8B-B14F-4D97-AF65-F5344CB8AC3E}">
        <p14:creationId xmlns:p14="http://schemas.microsoft.com/office/powerpoint/2010/main" val="29363042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CLICK TO EDIT TITLE STYLE</a:t>
            </a:r>
          </a:p>
        </p:txBody>
      </p:sp>
      <p:sp>
        <p:nvSpPr>
          <p:cNvPr id="3" name="Plassholder for tekst 2"/>
          <p:cNvSpPr>
            <a:spLocks noGrp="1"/>
          </p:cNvSpPr>
          <p:nvPr>
            <p:ph type="body" idx="1"/>
          </p:nvPr>
        </p:nvSpPr>
        <p:spPr>
          <a:xfrm>
            <a:off x="838200" y="1825625"/>
            <a:ext cx="10515600" cy="4050740"/>
          </a:xfrm>
          <a:prstGeom prst="rect">
            <a:avLst/>
          </a:prstGeom>
        </p:spPr>
        <p:txBody>
          <a:bodyPr vert="horz" lIns="91440" tIns="45720" rIns="91440" bIns="45720" rtlCol="0">
            <a:normAutofit/>
          </a:bodyPr>
          <a:lstStyle/>
          <a:p>
            <a:pPr lvl="0"/>
            <a:r>
              <a:rPr lang="nb-NO" dirty="0"/>
              <a:t>Edit </a:t>
            </a:r>
            <a:r>
              <a:rPr lang="nb-NO" dirty="0" err="1"/>
              <a:t>textstyle</a:t>
            </a:r>
            <a:r>
              <a:rPr lang="nb-NO" dirty="0"/>
              <a:t> in </a:t>
            </a:r>
            <a:r>
              <a:rPr lang="nb-NO" dirty="0" err="1"/>
              <a:t>template</a:t>
            </a:r>
            <a:endParaRPr lang="nb-NO" dirty="0"/>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Tree>
    <p:extLst>
      <p:ext uri="{BB962C8B-B14F-4D97-AF65-F5344CB8AC3E}">
        <p14:creationId xmlns:p14="http://schemas.microsoft.com/office/powerpoint/2010/main" val="970541384"/>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66" r:id="rId3"/>
    <p:sldLayoutId id="2147483667" r:id="rId4"/>
    <p:sldLayoutId id="2147483661" r:id="rId5"/>
    <p:sldLayoutId id="2147483663" r:id="rId6"/>
    <p:sldLayoutId id="2147483662" r:id="rId7"/>
    <p:sldLayoutId id="2147483664" r:id="rId8"/>
    <p:sldLayoutId id="2147483665" r:id="rId9"/>
    <p:sldLayoutId id="2147483649" r:id="rId10"/>
    <p:sldLayoutId id="2147483650" r:id="rId11"/>
    <p:sldLayoutId id="2147483651" r:id="rId12"/>
    <p:sldLayoutId id="2147483652" r:id="rId13"/>
    <p:sldLayoutId id="2147483653" r:id="rId14"/>
    <p:sldLayoutId id="2147483660" r:id="rId15"/>
    <p:sldLayoutId id="2147483656" r:id="rId16"/>
    <p:sldLayoutId id="2147483657" r:id="rId17"/>
    <p:sldLayoutId id="2147483658" r:id="rId18"/>
    <p:sldLayoutId id="2147483659" r:id="rId19"/>
  </p:sldLayoutIdLst>
  <p:txStyles>
    <p:titleStyle>
      <a:lvl1pPr algn="l" defTabSz="914400" rtl="0" eaLnBrk="1" latinLnBrk="0" hangingPunct="1">
        <a:lnSpc>
          <a:spcPct val="90000"/>
        </a:lnSpc>
        <a:spcBef>
          <a:spcPct val="0"/>
        </a:spcBef>
        <a:buNone/>
        <a:defRPr sz="4400" b="0" kern="1200">
          <a:solidFill>
            <a:srgbClr val="69C9C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9C9CA"/>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69C9CA"/>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69C9CA"/>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une.winther@multiconsult.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Oivind.berg@smartinnovationnorway.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545933" y="5071428"/>
            <a:ext cx="5478962" cy="371071"/>
          </a:xfrm>
        </p:spPr>
        <p:txBody>
          <a:bodyPr/>
          <a:lstStyle/>
          <a:p>
            <a:r>
              <a:rPr lang="nb-NO" dirty="0" smtClean="0"/>
              <a:t>Rune Winther</a:t>
            </a:r>
            <a:endParaRPr lang="nb-NO" dirty="0"/>
          </a:p>
        </p:txBody>
      </p:sp>
      <p:sp>
        <p:nvSpPr>
          <p:cNvPr id="3" name="Plassholder for tekst 2"/>
          <p:cNvSpPr>
            <a:spLocks noGrp="1"/>
          </p:cNvSpPr>
          <p:nvPr>
            <p:ph type="body" sz="quarter" idx="11"/>
          </p:nvPr>
        </p:nvSpPr>
        <p:spPr>
          <a:xfrm>
            <a:off x="545933" y="5829621"/>
            <a:ext cx="5478961" cy="828206"/>
          </a:xfrm>
        </p:spPr>
        <p:txBody>
          <a:bodyPr/>
          <a:lstStyle/>
          <a:p>
            <a:r>
              <a:rPr lang="nb-NO" dirty="0">
                <a:hlinkClick r:id="rId3"/>
              </a:rPr>
              <a:t>r</a:t>
            </a:r>
            <a:r>
              <a:rPr lang="nb-NO" dirty="0" smtClean="0">
                <a:hlinkClick r:id="rId3"/>
              </a:rPr>
              <a:t>une.winther@multiconsult.no</a:t>
            </a:r>
            <a:endParaRPr lang="nb-NO" dirty="0"/>
          </a:p>
          <a:p>
            <a:r>
              <a:rPr lang="nb-NO" dirty="0"/>
              <a:t>+47 </a:t>
            </a:r>
            <a:r>
              <a:rPr lang="nb-NO" dirty="0" smtClean="0"/>
              <a:t>91665762</a:t>
            </a:r>
            <a:endParaRPr lang="nb-NO" dirty="0"/>
          </a:p>
        </p:txBody>
      </p:sp>
      <p:sp>
        <p:nvSpPr>
          <p:cNvPr id="4" name="Plassholder for tekst 3"/>
          <p:cNvSpPr>
            <a:spLocks noGrp="1"/>
          </p:cNvSpPr>
          <p:nvPr>
            <p:ph type="body" sz="quarter" idx="12"/>
          </p:nvPr>
        </p:nvSpPr>
        <p:spPr>
          <a:xfrm>
            <a:off x="545932" y="5401642"/>
            <a:ext cx="5478961" cy="230140"/>
          </a:xfrm>
        </p:spPr>
        <p:txBody>
          <a:bodyPr/>
          <a:lstStyle/>
          <a:p>
            <a:r>
              <a:rPr lang="nb-NO" dirty="0" smtClean="0"/>
              <a:t>Multiconsult</a:t>
            </a:r>
            <a:endParaRPr lang="nb-NO" dirty="0"/>
          </a:p>
          <a:p>
            <a:endParaRPr lang="nb-NO" dirty="0"/>
          </a:p>
        </p:txBody>
      </p:sp>
      <p:sp>
        <p:nvSpPr>
          <p:cNvPr id="5" name="Plassholder for tekst 1">
            <a:extLst>
              <a:ext uri="{FF2B5EF4-FFF2-40B4-BE49-F238E27FC236}">
                <a16:creationId xmlns="" xmlns:a16="http://schemas.microsoft.com/office/drawing/2014/main" id="{F25F2A41-1939-488C-8565-FB84F2814A5F}"/>
              </a:ext>
            </a:extLst>
          </p:cNvPr>
          <p:cNvSpPr txBox="1">
            <a:spLocks/>
          </p:cNvSpPr>
          <p:nvPr/>
        </p:nvSpPr>
        <p:spPr>
          <a:xfrm>
            <a:off x="545933" y="2225929"/>
            <a:ext cx="6268524" cy="5676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69C9CA"/>
              </a:buClr>
              <a:buFont typeface="Arial" panose="020B0604020202020204" pitchFamily="34" charset="0"/>
              <a:buNone/>
              <a:defRPr sz="1800" kern="1200" baseline="0">
                <a:solidFill>
                  <a:srgbClr val="69C9C9"/>
                </a:solidFill>
                <a:latin typeface="+mn-lt"/>
                <a:ea typeface="+mn-ea"/>
                <a:cs typeface="+mn-cs"/>
              </a:defRPr>
            </a:lvl1pPr>
            <a:lvl2pPr marL="685800" indent="-228600" algn="l" defTabSz="914400" rtl="0" eaLnBrk="1" latinLnBrk="0" hangingPunct="1">
              <a:lnSpc>
                <a:spcPct val="90000"/>
              </a:lnSpc>
              <a:spcBef>
                <a:spcPts val="500"/>
              </a:spcBef>
              <a:buClr>
                <a:srgbClr val="69C9CA"/>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rgbClr val="69C9CA"/>
              </a:buClr>
              <a:buFont typeface="Arial" panose="020B0604020202020204" pitchFamily="34" charset="0"/>
              <a:buNone/>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3600" b="1" dirty="0" err="1" smtClean="0"/>
              <a:t>IoTSec</a:t>
            </a:r>
            <a:r>
              <a:rPr lang="nb-NO" sz="3600" b="1" dirty="0" smtClean="0"/>
              <a:t> </a:t>
            </a:r>
            <a:r>
              <a:rPr lang="nb-NO" sz="3600" b="1" dirty="0" err="1" smtClean="0"/>
              <a:t>Taxonomy</a:t>
            </a:r>
            <a:r>
              <a:rPr lang="nb-NO" sz="3600" b="1" dirty="0" smtClean="0"/>
              <a:t> </a:t>
            </a:r>
            <a:r>
              <a:rPr lang="nb-NO" sz="3600" b="1" dirty="0" err="1" smtClean="0"/>
              <a:t>Proposal</a:t>
            </a:r>
            <a:endParaRPr lang="nb-NO" sz="3600" b="1" dirty="0"/>
          </a:p>
        </p:txBody>
      </p:sp>
      <p:sp>
        <p:nvSpPr>
          <p:cNvPr id="6" name="Plassholder for tekst 1">
            <a:extLst>
              <a:ext uri="{FF2B5EF4-FFF2-40B4-BE49-F238E27FC236}">
                <a16:creationId xmlns="" xmlns:a16="http://schemas.microsoft.com/office/drawing/2014/main" id="{478FC69F-C9F0-4323-8C2A-8537ACF30D56}"/>
              </a:ext>
            </a:extLst>
          </p:cNvPr>
          <p:cNvSpPr txBox="1">
            <a:spLocks/>
          </p:cNvSpPr>
          <p:nvPr/>
        </p:nvSpPr>
        <p:spPr>
          <a:xfrm>
            <a:off x="545933" y="3069732"/>
            <a:ext cx="5478962" cy="12565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69C9CA"/>
              </a:buClr>
              <a:buFont typeface="Arial" panose="020B0604020202020204" pitchFamily="34" charset="0"/>
              <a:buNone/>
              <a:defRPr sz="1800" kern="1200" baseline="0">
                <a:solidFill>
                  <a:srgbClr val="69C9C9"/>
                </a:solidFill>
                <a:latin typeface="+mn-lt"/>
                <a:ea typeface="+mn-ea"/>
                <a:cs typeface="+mn-cs"/>
              </a:defRPr>
            </a:lvl1pPr>
            <a:lvl2pPr marL="685800" indent="-228600" algn="l" defTabSz="914400" rtl="0" eaLnBrk="1" latinLnBrk="0" hangingPunct="1">
              <a:lnSpc>
                <a:spcPct val="90000"/>
              </a:lnSpc>
              <a:spcBef>
                <a:spcPts val="500"/>
              </a:spcBef>
              <a:buClr>
                <a:srgbClr val="69C9CA"/>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rgbClr val="69C9CA"/>
              </a:buClr>
              <a:buFont typeface="Arial" panose="020B0604020202020204" pitchFamily="34" charset="0"/>
              <a:buNone/>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err="1" smtClean="0"/>
              <a:t>IoTSec</a:t>
            </a:r>
            <a:endParaRPr lang="nb-NO" dirty="0"/>
          </a:p>
          <a:p>
            <a:r>
              <a:rPr lang="nb-NO" dirty="0" err="1" smtClean="0"/>
              <a:t>Consortium</a:t>
            </a:r>
            <a:r>
              <a:rPr lang="nb-NO" dirty="0" smtClean="0"/>
              <a:t> </a:t>
            </a:r>
            <a:r>
              <a:rPr lang="nb-NO" dirty="0" err="1" smtClean="0"/>
              <a:t>meeting</a:t>
            </a:r>
            <a:endParaRPr lang="nb-NO" dirty="0"/>
          </a:p>
          <a:p>
            <a:r>
              <a:rPr lang="nb-NO" dirty="0" smtClean="0"/>
              <a:t>11. </a:t>
            </a:r>
            <a:r>
              <a:rPr lang="nb-NO" dirty="0" err="1" smtClean="0"/>
              <a:t>October</a:t>
            </a:r>
            <a:r>
              <a:rPr lang="nb-NO" dirty="0" smtClean="0"/>
              <a:t> </a:t>
            </a:r>
            <a:r>
              <a:rPr lang="nb-NO" dirty="0"/>
              <a:t>2018</a:t>
            </a:r>
          </a:p>
        </p:txBody>
      </p:sp>
      <p:sp>
        <p:nvSpPr>
          <p:cNvPr id="7" name="Plassholder for tekst 1">
            <a:extLst>
              <a:ext uri="{FF2B5EF4-FFF2-40B4-BE49-F238E27FC236}">
                <a16:creationId xmlns="" xmlns:a16="http://schemas.microsoft.com/office/drawing/2014/main" id="{08F2403C-41B0-407F-954C-156BA1917553}"/>
              </a:ext>
            </a:extLst>
          </p:cNvPr>
          <p:cNvSpPr txBox="1">
            <a:spLocks/>
          </p:cNvSpPr>
          <p:nvPr/>
        </p:nvSpPr>
        <p:spPr>
          <a:xfrm>
            <a:off x="4621250" y="5080765"/>
            <a:ext cx="5478962" cy="3710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69C9CA"/>
              </a:buClr>
              <a:buFont typeface="Arial" panose="020B0604020202020204" pitchFamily="34" charset="0"/>
              <a:buNone/>
              <a:defRPr sz="1800" kern="1200" baseline="0">
                <a:solidFill>
                  <a:srgbClr val="69C9C9"/>
                </a:solidFill>
                <a:latin typeface="+mn-lt"/>
                <a:ea typeface="+mn-ea"/>
                <a:cs typeface="+mn-cs"/>
              </a:defRPr>
            </a:lvl1pPr>
            <a:lvl2pPr marL="685800" indent="-228600" algn="l" defTabSz="914400" rtl="0" eaLnBrk="1" latinLnBrk="0" hangingPunct="1">
              <a:lnSpc>
                <a:spcPct val="90000"/>
              </a:lnSpc>
              <a:spcBef>
                <a:spcPts val="500"/>
              </a:spcBef>
              <a:buClr>
                <a:srgbClr val="69C9CA"/>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rgbClr val="69C9CA"/>
              </a:buClr>
              <a:buFont typeface="Arial" panose="020B0604020202020204" pitchFamily="34" charset="0"/>
              <a:buNone/>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smtClean="0"/>
              <a:t>Øivind Berg</a:t>
            </a:r>
            <a:endParaRPr lang="nb-NO" dirty="0"/>
          </a:p>
        </p:txBody>
      </p:sp>
      <p:sp>
        <p:nvSpPr>
          <p:cNvPr id="8" name="Plassholder for tekst 2">
            <a:extLst>
              <a:ext uri="{FF2B5EF4-FFF2-40B4-BE49-F238E27FC236}">
                <a16:creationId xmlns="" xmlns:a16="http://schemas.microsoft.com/office/drawing/2014/main" id="{5A9A9BD9-1E5F-4EE2-8D79-189E377EA904}"/>
              </a:ext>
            </a:extLst>
          </p:cNvPr>
          <p:cNvSpPr txBox="1">
            <a:spLocks/>
          </p:cNvSpPr>
          <p:nvPr/>
        </p:nvSpPr>
        <p:spPr>
          <a:xfrm>
            <a:off x="4621249" y="5824360"/>
            <a:ext cx="5478961" cy="8282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69C9CA"/>
              </a:buClr>
              <a:buFont typeface="Arial" panose="020B0604020202020204" pitchFamily="34" charset="0"/>
              <a:buNone/>
              <a:defRPr sz="14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69C9CA"/>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rgbClr val="69C9CA"/>
              </a:buClr>
              <a:buFont typeface="Arial" panose="020B0604020202020204" pitchFamily="34" charset="0"/>
              <a:buNone/>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hlinkClick r:id="rId4"/>
              </a:rPr>
              <a:t>Oivind.berg@smartinnovationnorway.com</a:t>
            </a:r>
            <a:endParaRPr lang="nb-NO" dirty="0"/>
          </a:p>
          <a:p>
            <a:r>
              <a:rPr lang="nb-NO" dirty="0"/>
              <a:t>+47 995 21 </a:t>
            </a:r>
            <a:r>
              <a:rPr lang="nb-NO" dirty="0" smtClean="0"/>
              <a:t>679</a:t>
            </a:r>
            <a:endParaRPr lang="nb-NO" dirty="0"/>
          </a:p>
        </p:txBody>
      </p:sp>
      <p:sp>
        <p:nvSpPr>
          <p:cNvPr id="9" name="Plassholder for tekst 3">
            <a:extLst>
              <a:ext uri="{FF2B5EF4-FFF2-40B4-BE49-F238E27FC236}">
                <a16:creationId xmlns="" xmlns:a16="http://schemas.microsoft.com/office/drawing/2014/main" id="{A98BD0A3-88AB-4FBA-BFDF-FB06E1C54620}"/>
              </a:ext>
            </a:extLst>
          </p:cNvPr>
          <p:cNvSpPr txBox="1">
            <a:spLocks/>
          </p:cNvSpPr>
          <p:nvPr/>
        </p:nvSpPr>
        <p:spPr>
          <a:xfrm>
            <a:off x="4621250" y="5406903"/>
            <a:ext cx="5478961" cy="2301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69C9CA"/>
              </a:buClr>
              <a:buFont typeface="Arial" panose="020B0604020202020204" pitchFamily="34" charset="0"/>
              <a:buNone/>
              <a:defRPr sz="1600"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69C9CA"/>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rgbClr val="69C9CA"/>
              </a:buClr>
              <a:buFont typeface="Arial" panose="020B0604020202020204" pitchFamily="34" charset="0"/>
              <a:buNone/>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Senior Researcher Energy </a:t>
            </a:r>
            <a:r>
              <a:rPr lang="nb-NO" dirty="0" err="1"/>
              <a:t>Economics</a:t>
            </a:r>
            <a:endParaRPr lang="nb-NO" dirty="0"/>
          </a:p>
          <a:p>
            <a:endParaRPr lang="nb-NO" dirty="0"/>
          </a:p>
        </p:txBody>
      </p:sp>
    </p:spTree>
    <p:extLst>
      <p:ext uri="{BB962C8B-B14F-4D97-AF65-F5344CB8AC3E}">
        <p14:creationId xmlns:p14="http://schemas.microsoft.com/office/powerpoint/2010/main" val="1181238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taxonomy – Definitions - Security</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73759700"/>
              </p:ext>
            </p:extLst>
          </p:nvPr>
        </p:nvGraphicFramePr>
        <p:xfrm>
          <a:off x="992458" y="1572322"/>
          <a:ext cx="10604810" cy="4880580"/>
        </p:xfrm>
        <a:graphic>
          <a:graphicData uri="http://schemas.openxmlformats.org/drawingml/2006/table">
            <a:tbl>
              <a:tblPr firstRow="1" firstCol="1" bandRow="1">
                <a:tableStyleId>{5C22544A-7EE6-4342-B048-85BDC9FD1C3A}</a:tableStyleId>
              </a:tblPr>
              <a:tblGrid>
                <a:gridCol w="2519714">
                  <a:extLst>
                    <a:ext uri="{9D8B030D-6E8A-4147-A177-3AD203B41FA5}">
                      <a16:colId xmlns="" xmlns:a16="http://schemas.microsoft.com/office/drawing/2014/main" val="20000"/>
                    </a:ext>
                  </a:extLst>
                </a:gridCol>
                <a:gridCol w="8085096">
                  <a:extLst>
                    <a:ext uri="{9D8B030D-6E8A-4147-A177-3AD203B41FA5}">
                      <a16:colId xmlns="" xmlns:a16="http://schemas.microsoft.com/office/drawing/2014/main" val="20001"/>
                    </a:ext>
                  </a:extLst>
                </a:gridCol>
              </a:tblGrid>
              <a:tr h="230036">
                <a:tc gridSpan="2">
                  <a:txBody>
                    <a:bodyPr/>
                    <a:lstStyle/>
                    <a:p>
                      <a:pPr algn="ctr">
                        <a:lnSpc>
                          <a:spcPct val="107000"/>
                        </a:lnSpc>
                        <a:spcAft>
                          <a:spcPts val="0"/>
                        </a:spcAft>
                      </a:pPr>
                      <a:r>
                        <a:rPr lang="en-GB" sz="1800" dirty="0">
                          <a:solidFill>
                            <a:schemeClr val="tx1"/>
                          </a:solidFill>
                          <a:effectLst/>
                        </a:rPr>
                        <a:t>Security</a:t>
                      </a:r>
                      <a:endParaRPr lang="nb-N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b-NO"/>
                    </a:p>
                  </a:txBody>
                  <a:tcPr/>
                </a:tc>
                <a:extLst>
                  <a:ext uri="{0D108BD9-81ED-4DB2-BD59-A6C34878D82A}">
                    <a16:rowId xmlns="" xmlns:a16="http://schemas.microsoft.com/office/drawing/2014/main" val="10000"/>
                  </a:ext>
                </a:extLst>
              </a:tr>
              <a:tr h="230036">
                <a:tc>
                  <a:txBody>
                    <a:bodyPr/>
                    <a:lstStyle/>
                    <a:p>
                      <a:pPr>
                        <a:lnSpc>
                          <a:spcPct val="107000"/>
                        </a:lnSpc>
                        <a:spcAft>
                          <a:spcPts val="0"/>
                        </a:spcAft>
                      </a:pPr>
                      <a:r>
                        <a:rPr lang="en-GB" sz="1800">
                          <a:solidFill>
                            <a:schemeClr val="tx1"/>
                          </a:solidFill>
                          <a:effectLst/>
                        </a:rPr>
                        <a:t>Confidentiality</a:t>
                      </a:r>
                      <a:endParaRPr lang="nb-N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a:solidFill>
                            <a:schemeClr val="tx1"/>
                          </a:solidFill>
                          <a:effectLst/>
                        </a:rPr>
                        <a:t>The absence of unauthorized disclosure of information.</a:t>
                      </a:r>
                      <a:endParaRPr lang="nb-N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671416">
                <a:tc>
                  <a:txBody>
                    <a:bodyPr/>
                    <a:lstStyle/>
                    <a:p>
                      <a:pPr>
                        <a:lnSpc>
                          <a:spcPct val="107000"/>
                        </a:lnSpc>
                        <a:spcAft>
                          <a:spcPts val="0"/>
                        </a:spcAft>
                      </a:pPr>
                      <a:r>
                        <a:rPr lang="en-GB" sz="1800">
                          <a:solidFill>
                            <a:schemeClr val="tx1"/>
                          </a:solidFill>
                          <a:effectLst/>
                        </a:rPr>
                        <a:t>Integrity (security)</a:t>
                      </a:r>
                      <a:endParaRPr lang="nb-N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rPr>
                        <a:t>Absence of unauthorized system alterations.</a:t>
                      </a:r>
                      <a:endParaRPr lang="nb-NO" sz="1800" dirty="0">
                        <a:solidFill>
                          <a:schemeClr val="tx1"/>
                        </a:solidFill>
                        <a:effectLst/>
                      </a:endParaRPr>
                    </a:p>
                    <a:p>
                      <a:pPr>
                        <a:lnSpc>
                          <a:spcPct val="107000"/>
                        </a:lnSpc>
                        <a:spcAft>
                          <a:spcPts val="0"/>
                        </a:spcAft>
                      </a:pPr>
                      <a:r>
                        <a:rPr lang="en-GB" sz="1400" u="sng" dirty="0">
                          <a:solidFill>
                            <a:schemeClr val="tx1"/>
                          </a:solidFill>
                          <a:effectLst/>
                        </a:rPr>
                        <a:t>Note:</a:t>
                      </a:r>
                      <a:r>
                        <a:rPr lang="en-GB" sz="1400" dirty="0">
                          <a:solidFill>
                            <a:schemeClr val="tx1"/>
                          </a:solidFill>
                          <a:effectLst/>
                        </a:rPr>
                        <a:t> Unauthorized system alterations can be internal or external, as well as intentional or unintentional.</a:t>
                      </a:r>
                      <a:endParaRPr lang="nb-N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30036">
                <a:tc>
                  <a:txBody>
                    <a:bodyPr/>
                    <a:lstStyle/>
                    <a:p>
                      <a:pPr>
                        <a:lnSpc>
                          <a:spcPct val="107000"/>
                        </a:lnSpc>
                        <a:spcAft>
                          <a:spcPts val="0"/>
                        </a:spcAft>
                      </a:pPr>
                      <a:r>
                        <a:rPr lang="en-GB" sz="1800">
                          <a:solidFill>
                            <a:schemeClr val="tx1"/>
                          </a:solidFill>
                          <a:effectLst/>
                        </a:rPr>
                        <a:t>Availability (security)</a:t>
                      </a:r>
                      <a:endParaRPr lang="nb-N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a:solidFill>
                            <a:schemeClr val="tx1"/>
                          </a:solidFill>
                          <a:effectLst/>
                        </a:rPr>
                        <a:t>Availability for authorized actions only.</a:t>
                      </a:r>
                      <a:endParaRPr lang="nb-N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324520">
                <a:tc>
                  <a:txBody>
                    <a:bodyPr/>
                    <a:lstStyle/>
                    <a:p>
                      <a:pPr>
                        <a:lnSpc>
                          <a:spcPct val="107000"/>
                        </a:lnSpc>
                        <a:spcAft>
                          <a:spcPts val="0"/>
                        </a:spcAft>
                      </a:pPr>
                      <a:r>
                        <a:rPr lang="en-GB" sz="1800">
                          <a:solidFill>
                            <a:schemeClr val="tx1"/>
                          </a:solidFill>
                          <a:effectLst/>
                        </a:rPr>
                        <a:t>Authenticity</a:t>
                      </a:r>
                      <a:endParaRPr lang="nb-N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rPr>
                        <a:t>The property of being genuine and being </a:t>
                      </a:r>
                      <a:r>
                        <a:rPr lang="en-GB" sz="1800" b="1" dirty="0">
                          <a:solidFill>
                            <a:schemeClr val="tx1"/>
                          </a:solidFill>
                          <a:effectLst/>
                        </a:rPr>
                        <a:t>able to be verified and trusted</a:t>
                      </a:r>
                      <a:r>
                        <a:rPr lang="en-GB" sz="1800" dirty="0">
                          <a:solidFill>
                            <a:schemeClr val="tx1"/>
                          </a:solidFill>
                          <a:effectLst/>
                        </a:rPr>
                        <a:t>; confidence in the validity of a transmission, a message, or message originator. This means verifying that users are who they say they are and that each input arriving at the system came from a trusted source.</a:t>
                      </a:r>
                      <a:endParaRPr lang="nb-N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925507">
                <a:tc>
                  <a:txBody>
                    <a:bodyPr/>
                    <a:lstStyle/>
                    <a:p>
                      <a:pPr>
                        <a:lnSpc>
                          <a:spcPct val="107000"/>
                        </a:lnSpc>
                        <a:spcAft>
                          <a:spcPts val="0"/>
                        </a:spcAft>
                      </a:pPr>
                      <a:r>
                        <a:rPr lang="en-GB" sz="1800">
                          <a:solidFill>
                            <a:schemeClr val="tx1"/>
                          </a:solidFill>
                          <a:effectLst/>
                        </a:rPr>
                        <a:t>Accountability</a:t>
                      </a:r>
                      <a:endParaRPr lang="nb-N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800" dirty="0">
                          <a:solidFill>
                            <a:schemeClr val="tx1"/>
                          </a:solidFill>
                          <a:effectLst/>
                        </a:rPr>
                        <a:t>The security goal that generates </a:t>
                      </a:r>
                      <a:r>
                        <a:rPr lang="en-GB" sz="1800" b="1" dirty="0">
                          <a:solidFill>
                            <a:schemeClr val="tx1"/>
                          </a:solidFill>
                          <a:effectLst/>
                        </a:rPr>
                        <a:t>the requirement for actions of an entity to be traced uniquely to that entity</a:t>
                      </a:r>
                      <a:r>
                        <a:rPr lang="en-GB" sz="1800" dirty="0">
                          <a:solidFill>
                            <a:schemeClr val="tx1"/>
                          </a:solidFill>
                          <a:effectLst/>
                        </a:rPr>
                        <a:t>. This supports </a:t>
                      </a:r>
                      <a:r>
                        <a:rPr lang="en-GB" sz="1800" b="0" dirty="0">
                          <a:solidFill>
                            <a:schemeClr val="tx1"/>
                          </a:solidFill>
                          <a:effectLst/>
                        </a:rPr>
                        <a:t>nonrepudiation</a:t>
                      </a:r>
                      <a:r>
                        <a:rPr lang="en-GB" sz="1800" dirty="0">
                          <a:solidFill>
                            <a:schemeClr val="tx1"/>
                          </a:solidFill>
                          <a:effectLst/>
                        </a:rPr>
                        <a:t>, deterrence, fault isolation, intrusion detection and prevention, and after-action recovery and legal action. Because truly secure systems are not yet an achievable goal, we must keep records of their activities to permit later forensic analysis to trace security breaches or to aid in transaction disputes.</a:t>
                      </a:r>
                      <a:endParaRPr lang="nb-N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40037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taxonomy – Definitions - </a:t>
            </a:r>
            <a:r>
              <a:rPr lang="en-GB" dirty="0" smtClean="0"/>
              <a:t>Privacy</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720524637"/>
              </p:ext>
            </p:extLst>
          </p:nvPr>
        </p:nvGraphicFramePr>
        <p:xfrm>
          <a:off x="838200" y="1690688"/>
          <a:ext cx="10335322" cy="4353274"/>
        </p:xfrm>
        <a:graphic>
          <a:graphicData uri="http://schemas.openxmlformats.org/drawingml/2006/table">
            <a:tbl>
              <a:tblPr firstRow="1" firstCol="1" bandRow="1">
                <a:tableStyleId>{5C22544A-7EE6-4342-B048-85BDC9FD1C3A}</a:tableStyleId>
              </a:tblPr>
              <a:tblGrid>
                <a:gridCol w="3215885">
                  <a:extLst>
                    <a:ext uri="{9D8B030D-6E8A-4147-A177-3AD203B41FA5}">
                      <a16:colId xmlns="" xmlns:a16="http://schemas.microsoft.com/office/drawing/2014/main" val="20000"/>
                    </a:ext>
                  </a:extLst>
                </a:gridCol>
                <a:gridCol w="7119437">
                  <a:extLst>
                    <a:ext uri="{9D8B030D-6E8A-4147-A177-3AD203B41FA5}">
                      <a16:colId xmlns="" xmlns:a16="http://schemas.microsoft.com/office/drawing/2014/main" val="20001"/>
                    </a:ext>
                  </a:extLst>
                </a:gridCol>
              </a:tblGrid>
              <a:tr h="472582">
                <a:tc gridSpan="2">
                  <a:txBody>
                    <a:bodyPr/>
                    <a:lstStyle/>
                    <a:p>
                      <a:pPr algn="ctr">
                        <a:lnSpc>
                          <a:spcPct val="107000"/>
                        </a:lnSpc>
                        <a:spcAft>
                          <a:spcPts val="0"/>
                        </a:spcAft>
                      </a:pPr>
                      <a:r>
                        <a:rPr lang="en-GB" sz="2000">
                          <a:solidFill>
                            <a:schemeClr val="tx1"/>
                          </a:solidFill>
                          <a:effectLst/>
                        </a:rPr>
                        <a:t>Privacy</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b-NO"/>
                    </a:p>
                  </a:txBody>
                  <a:tcPr/>
                </a:tc>
                <a:extLst>
                  <a:ext uri="{0D108BD9-81ED-4DB2-BD59-A6C34878D82A}">
                    <a16:rowId xmlns="" xmlns:a16="http://schemas.microsoft.com/office/drawing/2014/main" val="10000"/>
                  </a:ext>
                </a:extLst>
              </a:tr>
              <a:tr h="970173">
                <a:tc>
                  <a:txBody>
                    <a:bodyPr/>
                    <a:lstStyle/>
                    <a:p>
                      <a:pPr>
                        <a:lnSpc>
                          <a:spcPct val="107000"/>
                        </a:lnSpc>
                        <a:spcAft>
                          <a:spcPts val="0"/>
                        </a:spcAft>
                      </a:pPr>
                      <a:r>
                        <a:rPr lang="en-GB" sz="2000">
                          <a:solidFill>
                            <a:schemeClr val="tx1"/>
                          </a:solidFill>
                          <a:effectLst/>
                        </a:rPr>
                        <a:t>Controlled collection</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The individual has control on what, and how, personal information is collected.</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970173">
                <a:tc>
                  <a:txBody>
                    <a:bodyPr/>
                    <a:lstStyle/>
                    <a:p>
                      <a:pPr>
                        <a:lnSpc>
                          <a:spcPct val="107000"/>
                        </a:lnSpc>
                        <a:spcAft>
                          <a:spcPts val="0"/>
                        </a:spcAft>
                      </a:pPr>
                      <a:r>
                        <a:rPr lang="en-GB" sz="2000">
                          <a:solidFill>
                            <a:schemeClr val="tx1"/>
                          </a:solidFill>
                          <a:effectLst/>
                        </a:rPr>
                        <a:t>Controlled processing</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The individual has control on how, and for what purpose, personal information is used.</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970173">
                <a:tc>
                  <a:txBody>
                    <a:bodyPr/>
                    <a:lstStyle/>
                    <a:p>
                      <a:pPr>
                        <a:lnSpc>
                          <a:spcPct val="107000"/>
                        </a:lnSpc>
                        <a:spcAft>
                          <a:spcPts val="0"/>
                        </a:spcAft>
                      </a:pPr>
                      <a:r>
                        <a:rPr lang="en-GB" sz="2000">
                          <a:solidFill>
                            <a:schemeClr val="tx1"/>
                          </a:solidFill>
                          <a:effectLst/>
                        </a:rPr>
                        <a:t>Controlled dissemination</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The individual has control on what, and how, personal information is disseminated.</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970173">
                <a:tc>
                  <a:txBody>
                    <a:bodyPr/>
                    <a:lstStyle/>
                    <a:p>
                      <a:pPr>
                        <a:lnSpc>
                          <a:spcPct val="107000"/>
                        </a:lnSpc>
                        <a:spcAft>
                          <a:spcPts val="0"/>
                        </a:spcAft>
                      </a:pPr>
                      <a:r>
                        <a:rPr lang="en-GB" sz="2000">
                          <a:solidFill>
                            <a:schemeClr val="tx1"/>
                          </a:solidFill>
                          <a:effectLst/>
                        </a:rPr>
                        <a:t>Invasion prevention</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chemeClr val="tx1"/>
                          </a:solidFill>
                          <a:effectLst/>
                        </a:rPr>
                        <a:t>Protection against disturbance/intrusion of an individual’s solitude or seclusion</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349198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The taxonomy – Definitions - </a:t>
            </a:r>
            <a:r>
              <a:rPr lang="en-GB" sz="4000" dirty="0" smtClean="0"/>
              <a:t>Dependability</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32594835"/>
              </p:ext>
            </p:extLst>
          </p:nvPr>
        </p:nvGraphicFramePr>
        <p:xfrm>
          <a:off x="838200" y="1483113"/>
          <a:ext cx="9978483" cy="4483304"/>
        </p:xfrm>
        <a:graphic>
          <a:graphicData uri="http://schemas.openxmlformats.org/drawingml/2006/table">
            <a:tbl>
              <a:tblPr firstRow="1" firstCol="1" bandRow="1">
                <a:tableStyleId>{5C22544A-7EE6-4342-B048-85BDC9FD1C3A}</a:tableStyleId>
              </a:tblPr>
              <a:tblGrid>
                <a:gridCol w="3104853">
                  <a:extLst>
                    <a:ext uri="{9D8B030D-6E8A-4147-A177-3AD203B41FA5}">
                      <a16:colId xmlns="" xmlns:a16="http://schemas.microsoft.com/office/drawing/2014/main" val="20000"/>
                    </a:ext>
                  </a:extLst>
                </a:gridCol>
                <a:gridCol w="6873630">
                  <a:extLst>
                    <a:ext uri="{9D8B030D-6E8A-4147-A177-3AD203B41FA5}">
                      <a16:colId xmlns="" xmlns:a16="http://schemas.microsoft.com/office/drawing/2014/main" val="20001"/>
                    </a:ext>
                  </a:extLst>
                </a:gridCol>
              </a:tblGrid>
              <a:tr h="401958">
                <a:tc gridSpan="2">
                  <a:txBody>
                    <a:bodyPr/>
                    <a:lstStyle/>
                    <a:p>
                      <a:pPr algn="ctr">
                        <a:lnSpc>
                          <a:spcPct val="107000"/>
                        </a:lnSpc>
                        <a:spcAft>
                          <a:spcPts val="0"/>
                        </a:spcAft>
                      </a:pPr>
                      <a:r>
                        <a:rPr lang="en-GB" sz="2000" dirty="0">
                          <a:solidFill>
                            <a:schemeClr val="tx1"/>
                          </a:solidFill>
                          <a:effectLst/>
                        </a:rPr>
                        <a:t>Dependability</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b-NO"/>
                    </a:p>
                  </a:txBody>
                  <a:tcPr/>
                </a:tc>
                <a:extLst>
                  <a:ext uri="{0D108BD9-81ED-4DB2-BD59-A6C34878D82A}">
                    <a16:rowId xmlns="" xmlns:a16="http://schemas.microsoft.com/office/drawing/2014/main" val="10000"/>
                  </a:ext>
                </a:extLst>
              </a:tr>
              <a:tr h="825190">
                <a:tc>
                  <a:txBody>
                    <a:bodyPr/>
                    <a:lstStyle/>
                    <a:p>
                      <a:pPr>
                        <a:lnSpc>
                          <a:spcPct val="107000"/>
                        </a:lnSpc>
                        <a:spcAft>
                          <a:spcPts val="0"/>
                        </a:spcAft>
                      </a:pPr>
                      <a:r>
                        <a:rPr lang="en-GB" sz="2000">
                          <a:solidFill>
                            <a:schemeClr val="tx1"/>
                          </a:solidFill>
                          <a:effectLst/>
                        </a:rPr>
                        <a:t>Availability (dependability)</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Readiness for correct service.</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01958">
                <a:tc>
                  <a:txBody>
                    <a:bodyPr/>
                    <a:lstStyle/>
                    <a:p>
                      <a:pPr>
                        <a:lnSpc>
                          <a:spcPct val="107000"/>
                        </a:lnSpc>
                        <a:spcAft>
                          <a:spcPts val="0"/>
                        </a:spcAft>
                      </a:pPr>
                      <a:r>
                        <a:rPr lang="en-GB" sz="2000">
                          <a:solidFill>
                            <a:schemeClr val="tx1"/>
                          </a:solidFill>
                          <a:effectLst/>
                        </a:rPr>
                        <a:t>Reliability</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Continuity of correct service.</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825190">
                <a:tc>
                  <a:txBody>
                    <a:bodyPr/>
                    <a:lstStyle/>
                    <a:p>
                      <a:pPr>
                        <a:lnSpc>
                          <a:spcPct val="107000"/>
                        </a:lnSpc>
                        <a:spcAft>
                          <a:spcPts val="0"/>
                        </a:spcAft>
                      </a:pPr>
                      <a:r>
                        <a:rPr lang="en-GB" sz="2000">
                          <a:solidFill>
                            <a:schemeClr val="tx1"/>
                          </a:solidFill>
                          <a:effectLst/>
                        </a:rPr>
                        <a:t>Safety</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a:solidFill>
                            <a:schemeClr val="tx1"/>
                          </a:solidFill>
                          <a:effectLst/>
                        </a:rPr>
                        <a:t>Absence of catastrophic consequences on the user(s) and the environment.</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627050">
                <a:tc>
                  <a:txBody>
                    <a:bodyPr/>
                    <a:lstStyle/>
                    <a:p>
                      <a:pPr>
                        <a:lnSpc>
                          <a:spcPct val="107000"/>
                        </a:lnSpc>
                        <a:spcAft>
                          <a:spcPts val="0"/>
                        </a:spcAft>
                      </a:pPr>
                      <a:r>
                        <a:rPr lang="en-GB" sz="2000">
                          <a:solidFill>
                            <a:schemeClr val="tx1"/>
                          </a:solidFill>
                          <a:effectLst/>
                        </a:rPr>
                        <a:t>Integrity (dependability)</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u="sng" dirty="0">
                          <a:solidFill>
                            <a:schemeClr val="tx1"/>
                          </a:solidFill>
                          <a:effectLst/>
                        </a:rPr>
                        <a:t>For safety:</a:t>
                      </a:r>
                      <a:r>
                        <a:rPr lang="en-GB" sz="2000" dirty="0">
                          <a:solidFill>
                            <a:schemeClr val="tx1"/>
                          </a:solidFill>
                          <a:effectLst/>
                        </a:rPr>
                        <a:t> The probability of a safety-related system satisfactorily performing the required safety functions under all the stated conditions within a stated period of time.</a:t>
                      </a:r>
                      <a:endParaRPr lang="nb-NO" sz="2000" dirty="0">
                        <a:solidFill>
                          <a:schemeClr val="tx1"/>
                        </a:solidFill>
                        <a:effectLst/>
                      </a:endParaRPr>
                    </a:p>
                    <a:p>
                      <a:pPr>
                        <a:lnSpc>
                          <a:spcPct val="107000"/>
                        </a:lnSpc>
                        <a:spcAft>
                          <a:spcPts val="0"/>
                        </a:spcAft>
                      </a:pPr>
                      <a:r>
                        <a:rPr lang="en-GB" sz="2000" u="sng" dirty="0">
                          <a:solidFill>
                            <a:schemeClr val="tx1"/>
                          </a:solidFill>
                          <a:effectLst/>
                        </a:rPr>
                        <a:t>General:</a:t>
                      </a:r>
                      <a:r>
                        <a:rPr lang="en-GB" sz="2000" dirty="0">
                          <a:solidFill>
                            <a:schemeClr val="tx1"/>
                          </a:solidFill>
                          <a:effectLst/>
                        </a:rPr>
                        <a:t> Absence of improper system alterations.</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401958">
                <a:tc>
                  <a:txBody>
                    <a:bodyPr/>
                    <a:lstStyle/>
                    <a:p>
                      <a:pPr>
                        <a:lnSpc>
                          <a:spcPct val="107000"/>
                        </a:lnSpc>
                        <a:spcAft>
                          <a:spcPts val="0"/>
                        </a:spcAft>
                      </a:pPr>
                      <a:r>
                        <a:rPr lang="en-GB" sz="2000">
                          <a:solidFill>
                            <a:schemeClr val="tx1"/>
                          </a:solidFill>
                          <a:effectLst/>
                        </a:rPr>
                        <a:t>Maintainability</a:t>
                      </a:r>
                      <a:endParaRPr lang="nb-N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dirty="0">
                          <a:solidFill>
                            <a:schemeClr val="tx1"/>
                          </a:solidFill>
                          <a:effectLst/>
                        </a:rPr>
                        <a:t>Ability to undergo modifications and repairs.</a:t>
                      </a:r>
                      <a:endParaRPr lang="nb-N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92582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a:t>
            </a:r>
            <a:endParaRPr lang="en-GB" dirty="0"/>
          </a:p>
        </p:txBody>
      </p:sp>
      <p:sp>
        <p:nvSpPr>
          <p:cNvPr id="3" name="Content Placeholder 2"/>
          <p:cNvSpPr>
            <a:spLocks noGrp="1"/>
          </p:cNvSpPr>
          <p:nvPr>
            <p:ph idx="1"/>
          </p:nvPr>
        </p:nvSpPr>
        <p:spPr/>
        <p:txBody>
          <a:bodyPr/>
          <a:lstStyle/>
          <a:p>
            <a:r>
              <a:rPr lang="en-GB" dirty="0" smtClean="0"/>
              <a:t>Background and goal</a:t>
            </a:r>
          </a:p>
          <a:p>
            <a:r>
              <a:rPr lang="en-GB" dirty="0" smtClean="0"/>
              <a:t>Considerations</a:t>
            </a:r>
          </a:p>
          <a:p>
            <a:r>
              <a:rPr lang="en-GB" dirty="0" smtClean="0"/>
              <a:t>Causes vs. consequences</a:t>
            </a:r>
          </a:p>
          <a:p>
            <a:r>
              <a:rPr lang="en-GB" dirty="0" smtClean="0"/>
              <a:t>About the proposal</a:t>
            </a:r>
          </a:p>
          <a:p>
            <a:r>
              <a:rPr lang="en-GB" dirty="0"/>
              <a:t>Practical issues</a:t>
            </a:r>
          </a:p>
          <a:p>
            <a:r>
              <a:rPr lang="en-GB" dirty="0" smtClean="0"/>
              <a:t>The </a:t>
            </a:r>
            <a:r>
              <a:rPr lang="en-GB" dirty="0" smtClean="0"/>
              <a:t>proposal</a:t>
            </a:r>
          </a:p>
          <a:p>
            <a:endParaRPr lang="en-GB" dirty="0" smtClean="0"/>
          </a:p>
        </p:txBody>
      </p:sp>
    </p:spTree>
    <p:extLst>
      <p:ext uri="{BB962C8B-B14F-4D97-AF65-F5344CB8AC3E}">
        <p14:creationId xmlns:p14="http://schemas.microsoft.com/office/powerpoint/2010/main" val="2600255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Background and goal</a:t>
            </a:r>
            <a:endParaRPr lang="en-GB" dirty="0"/>
          </a:p>
        </p:txBody>
      </p:sp>
      <p:sp>
        <p:nvSpPr>
          <p:cNvPr id="3" name="Content Placeholder 2"/>
          <p:cNvSpPr>
            <a:spLocks noGrp="1"/>
          </p:cNvSpPr>
          <p:nvPr>
            <p:ph idx="1"/>
          </p:nvPr>
        </p:nvSpPr>
        <p:spPr/>
        <p:txBody>
          <a:bodyPr>
            <a:normAutofit lnSpcReduction="10000"/>
          </a:bodyPr>
          <a:lstStyle/>
          <a:p>
            <a:r>
              <a:rPr lang="en-GB" dirty="0" smtClean="0"/>
              <a:t>We want to establish a trust case (explicit argument) for security, privacy and dependability in smart grids</a:t>
            </a:r>
          </a:p>
          <a:p>
            <a:pPr lvl="1"/>
            <a:r>
              <a:rPr lang="en-GB" dirty="0" smtClean="0"/>
              <a:t>The starting point is the claim “Smart grid is adequately secure, private and dependable (SPD)”</a:t>
            </a:r>
          </a:p>
          <a:p>
            <a:endParaRPr lang="en-GB" dirty="0"/>
          </a:p>
          <a:p>
            <a:r>
              <a:rPr lang="en-GB" dirty="0" smtClean="0"/>
              <a:t>A convincing trust case requires a precise understanding of this claim</a:t>
            </a:r>
          </a:p>
          <a:p>
            <a:endParaRPr lang="en-GB" dirty="0" smtClean="0"/>
          </a:p>
          <a:p>
            <a:r>
              <a:rPr lang="en-GB" dirty="0" smtClean="0"/>
              <a:t>Thus, we need a taxonomy for SPD, specifically suitable for building trust cases</a:t>
            </a:r>
            <a:endParaRPr lang="en-GB" dirty="0"/>
          </a:p>
        </p:txBody>
      </p:sp>
    </p:spTree>
    <p:extLst>
      <p:ext uri="{BB962C8B-B14F-4D97-AF65-F5344CB8AC3E}">
        <p14:creationId xmlns:p14="http://schemas.microsoft.com/office/powerpoint/2010/main" val="16530818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a:t>
            </a:r>
            <a:endParaRPr lang="en-GB" dirty="0"/>
          </a:p>
        </p:txBody>
      </p:sp>
      <p:sp>
        <p:nvSpPr>
          <p:cNvPr id="3" name="Content Placeholder 2"/>
          <p:cNvSpPr>
            <a:spLocks noGrp="1"/>
          </p:cNvSpPr>
          <p:nvPr>
            <p:ph idx="1"/>
          </p:nvPr>
        </p:nvSpPr>
        <p:spPr/>
        <p:txBody>
          <a:bodyPr/>
          <a:lstStyle/>
          <a:p>
            <a:r>
              <a:rPr lang="en-GB" dirty="0" smtClean="0"/>
              <a:t>No ambition to establish a «globally» accepted taxonomy</a:t>
            </a:r>
          </a:p>
          <a:p>
            <a:pPr lvl="1"/>
            <a:r>
              <a:rPr lang="en-GB" dirty="0" smtClean="0"/>
              <a:t>Focus is on our needs to formulate a </a:t>
            </a:r>
            <a:r>
              <a:rPr lang="en-GB" i="1" dirty="0" smtClean="0"/>
              <a:t>precise claim </a:t>
            </a:r>
            <a:r>
              <a:rPr lang="en-GB" dirty="0" smtClean="0"/>
              <a:t>in the trust case</a:t>
            </a:r>
          </a:p>
          <a:p>
            <a:r>
              <a:rPr lang="en-GB" dirty="0" smtClean="0"/>
              <a:t>Should, as far as possible, be based on existing taxonomies</a:t>
            </a:r>
          </a:p>
          <a:p>
            <a:pPr lvl="1"/>
            <a:r>
              <a:rPr lang="en-GB" dirty="0" smtClean="0"/>
              <a:t>«Pick and choose»</a:t>
            </a:r>
          </a:p>
          <a:p>
            <a:r>
              <a:rPr lang="en-GB" dirty="0" smtClean="0"/>
              <a:t>The taxonomy must cover all of SPD, but also be usable for each of S, P and D separately</a:t>
            </a:r>
          </a:p>
          <a:p>
            <a:r>
              <a:rPr lang="en-GB" dirty="0" smtClean="0"/>
              <a:t>Essential that the structure directly supports the construction of trust cases</a:t>
            </a:r>
          </a:p>
          <a:p>
            <a:endParaRPr lang="en-GB" dirty="0"/>
          </a:p>
        </p:txBody>
      </p:sp>
    </p:spTree>
    <p:extLst>
      <p:ext uri="{BB962C8B-B14F-4D97-AF65-F5344CB8AC3E}">
        <p14:creationId xmlns:p14="http://schemas.microsoft.com/office/powerpoint/2010/main" val="2933552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vs consequences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t>The difference between safety and security can be described as:</a:t>
            </a:r>
          </a:p>
          <a:p>
            <a:r>
              <a:rPr lang="en-GB" dirty="0" smtClean="0"/>
              <a:t>Security: The effect the world has on a system</a:t>
            </a:r>
          </a:p>
          <a:p>
            <a:r>
              <a:rPr lang="en-GB" dirty="0" smtClean="0"/>
              <a:t>Safety: The effect a system has on the world</a:t>
            </a:r>
          </a:p>
          <a:p>
            <a:endParaRPr lang="en-GB" dirty="0"/>
          </a:p>
          <a:p>
            <a:r>
              <a:rPr lang="en-GB" dirty="0" smtClean="0"/>
              <a:t>From the perspective of the system, this means that:</a:t>
            </a:r>
          </a:p>
          <a:p>
            <a:pPr lvl="1"/>
            <a:r>
              <a:rPr lang="en-GB" dirty="0" smtClean="0"/>
              <a:t>Security is about causes</a:t>
            </a:r>
          </a:p>
          <a:p>
            <a:pPr lvl="1"/>
            <a:r>
              <a:rPr lang="en-GB" dirty="0" smtClean="0"/>
              <a:t>Safety is about consequences</a:t>
            </a:r>
          </a:p>
          <a:p>
            <a:endParaRPr lang="en-GB" dirty="0"/>
          </a:p>
          <a:p>
            <a:r>
              <a:rPr lang="en-GB" dirty="0" smtClean="0"/>
              <a:t>When establishing the taxonomy we need to be conscious about whether we characterize causes, consequences, or both </a:t>
            </a:r>
            <a:endParaRPr lang="en-GB" dirty="0"/>
          </a:p>
        </p:txBody>
      </p:sp>
    </p:spTree>
    <p:extLst>
      <p:ext uri="{BB962C8B-B14F-4D97-AF65-F5344CB8AC3E}">
        <p14:creationId xmlns:p14="http://schemas.microsoft.com/office/powerpoint/2010/main" val="4269028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 – Can go both ways…</a:t>
            </a:r>
            <a:endParaRPr lang="en-GB" dirty="0"/>
          </a:p>
        </p:txBody>
      </p:sp>
      <p:sp>
        <p:nvSpPr>
          <p:cNvPr id="3" name="Content Placeholder 2"/>
          <p:cNvSpPr>
            <a:spLocks noGrp="1"/>
          </p:cNvSpPr>
          <p:nvPr>
            <p:ph idx="1"/>
          </p:nvPr>
        </p:nvSpPr>
        <p:spPr/>
        <p:txBody>
          <a:bodyPr/>
          <a:lstStyle/>
          <a:p>
            <a:r>
              <a:rPr lang="en-GB" dirty="0" smtClean="0"/>
              <a:t>Security defined by the CIA triad</a:t>
            </a:r>
          </a:p>
          <a:p>
            <a:pPr lvl="1"/>
            <a:r>
              <a:rPr lang="en-GB" dirty="0" smtClean="0"/>
              <a:t>Loss of confidentiality, integrity and availability can be interpreted as primarily being characterizations of </a:t>
            </a:r>
            <a:r>
              <a:rPr lang="en-GB" i="1" dirty="0" smtClean="0"/>
              <a:t>consequences</a:t>
            </a:r>
          </a:p>
          <a:p>
            <a:r>
              <a:rPr lang="en-GB" dirty="0" smtClean="0"/>
              <a:t>Security defined as “protection against threats”</a:t>
            </a:r>
          </a:p>
          <a:p>
            <a:pPr lvl="1"/>
            <a:r>
              <a:rPr lang="en-GB" dirty="0" smtClean="0"/>
              <a:t>Focus is primarily on </a:t>
            </a:r>
            <a:r>
              <a:rPr lang="en-GB" i="1" dirty="0" smtClean="0"/>
              <a:t>causes</a:t>
            </a:r>
          </a:p>
          <a:p>
            <a:endParaRPr lang="en-GB" dirty="0" smtClean="0"/>
          </a:p>
          <a:p>
            <a:r>
              <a:rPr lang="en-GB" dirty="0" smtClean="0"/>
              <a:t>Neither is more correct, but we need to be consistent, and ensure that terms are understood in the same way by all stakeholders</a:t>
            </a:r>
            <a:endParaRPr lang="en-GB" dirty="0"/>
          </a:p>
          <a:p>
            <a:endParaRPr lang="en-GB" dirty="0"/>
          </a:p>
        </p:txBody>
      </p:sp>
    </p:spTree>
    <p:extLst>
      <p:ext uri="{BB962C8B-B14F-4D97-AF65-F5344CB8AC3E}">
        <p14:creationId xmlns:p14="http://schemas.microsoft.com/office/powerpoint/2010/main" val="114927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the taxonomy proposal</a:t>
            </a:r>
            <a:endParaRPr lang="en-GB" dirty="0"/>
          </a:p>
        </p:txBody>
      </p:sp>
      <p:sp>
        <p:nvSpPr>
          <p:cNvPr id="3" name="Content Placeholder 2"/>
          <p:cNvSpPr>
            <a:spLocks noGrp="1"/>
          </p:cNvSpPr>
          <p:nvPr>
            <p:ph idx="1"/>
          </p:nvPr>
        </p:nvSpPr>
        <p:spPr/>
        <p:txBody>
          <a:bodyPr/>
          <a:lstStyle/>
          <a:p>
            <a:r>
              <a:rPr lang="en-GB" dirty="0" smtClean="0"/>
              <a:t>Primarily focused on characterizing </a:t>
            </a:r>
            <a:r>
              <a:rPr lang="en-GB" i="1" dirty="0" smtClean="0"/>
              <a:t>consequences</a:t>
            </a:r>
          </a:p>
          <a:p>
            <a:pPr lvl="1"/>
            <a:r>
              <a:rPr lang="en-GB" dirty="0" smtClean="0"/>
              <a:t>Sort of…</a:t>
            </a:r>
          </a:p>
          <a:p>
            <a:pPr lvl="1"/>
            <a:r>
              <a:rPr lang="en-GB" dirty="0" smtClean="0"/>
              <a:t>Typically the loss of some characteristic</a:t>
            </a:r>
          </a:p>
          <a:p>
            <a:pPr lvl="1"/>
            <a:r>
              <a:rPr lang="en-GB" dirty="0" smtClean="0"/>
              <a:t>Top-level claim will often be about the </a:t>
            </a:r>
            <a:r>
              <a:rPr lang="en-GB" i="1" dirty="0" smtClean="0"/>
              <a:t>absence of negative effects</a:t>
            </a:r>
          </a:p>
          <a:p>
            <a:r>
              <a:rPr lang="en-GB" dirty="0" smtClean="0"/>
              <a:t>Primarily based on </a:t>
            </a:r>
          </a:p>
          <a:p>
            <a:pPr lvl="1"/>
            <a:r>
              <a:rPr lang="en-GB" dirty="0" err="1" smtClean="0"/>
              <a:t>Laprie</a:t>
            </a:r>
            <a:r>
              <a:rPr lang="en-GB" dirty="0" smtClean="0"/>
              <a:t> et.al, “dependable and secure”</a:t>
            </a:r>
          </a:p>
          <a:p>
            <a:pPr lvl="1"/>
            <a:r>
              <a:rPr lang="en-GB" dirty="0" smtClean="0"/>
              <a:t>PIPS-project</a:t>
            </a:r>
          </a:p>
          <a:p>
            <a:pPr lvl="1"/>
            <a:r>
              <a:rPr lang="nb-NO" dirty="0"/>
              <a:t>Stallings, W. </a:t>
            </a:r>
            <a:r>
              <a:rPr lang="nb-NO" i="1" dirty="0" err="1"/>
              <a:t>Cryptography</a:t>
            </a:r>
            <a:r>
              <a:rPr lang="nb-NO" i="1" dirty="0"/>
              <a:t> and </a:t>
            </a:r>
            <a:r>
              <a:rPr lang="nb-NO" i="1" dirty="0" err="1"/>
              <a:t>network</a:t>
            </a:r>
            <a:r>
              <a:rPr lang="nb-NO" i="1" dirty="0"/>
              <a:t> </a:t>
            </a:r>
            <a:r>
              <a:rPr lang="nb-NO" i="1" dirty="0" err="1"/>
              <a:t>security</a:t>
            </a:r>
            <a:r>
              <a:rPr lang="nb-NO" i="1" dirty="0"/>
              <a:t>: </a:t>
            </a:r>
            <a:r>
              <a:rPr lang="nb-NO" i="1" dirty="0" err="1"/>
              <a:t>principles</a:t>
            </a:r>
            <a:r>
              <a:rPr lang="nb-NO" i="1" dirty="0"/>
              <a:t> and </a:t>
            </a:r>
            <a:r>
              <a:rPr lang="nb-NO" i="1" dirty="0" err="1"/>
              <a:t>practice</a:t>
            </a:r>
            <a:r>
              <a:rPr lang="nb-NO" dirty="0"/>
              <a:t> </a:t>
            </a:r>
            <a:endParaRPr lang="en-GB" dirty="0" smtClean="0"/>
          </a:p>
          <a:p>
            <a:pPr marL="0" indent="0">
              <a:buNone/>
            </a:pPr>
            <a:endParaRPr lang="en-GB" dirty="0"/>
          </a:p>
        </p:txBody>
      </p:sp>
    </p:spTree>
    <p:extLst>
      <p:ext uri="{BB962C8B-B14F-4D97-AF65-F5344CB8AC3E}">
        <p14:creationId xmlns:p14="http://schemas.microsoft.com/office/powerpoint/2010/main" val="2291715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issues</a:t>
            </a:r>
            <a:endParaRPr lang="en-GB" dirty="0"/>
          </a:p>
        </p:txBody>
      </p:sp>
      <p:sp>
        <p:nvSpPr>
          <p:cNvPr id="3" name="Content Placeholder 2"/>
          <p:cNvSpPr>
            <a:spLocks noGrp="1"/>
          </p:cNvSpPr>
          <p:nvPr>
            <p:ph idx="1"/>
          </p:nvPr>
        </p:nvSpPr>
        <p:spPr/>
        <p:txBody>
          <a:bodyPr/>
          <a:lstStyle/>
          <a:p>
            <a:r>
              <a:rPr lang="en-GB" dirty="0" smtClean="0"/>
              <a:t>Since the taxonomy is focused on consequences, we need to ensure that all relevant causes are included in the trust cases</a:t>
            </a:r>
          </a:p>
          <a:p>
            <a:pPr lvl="1"/>
            <a:r>
              <a:rPr lang="en-GB" dirty="0" smtClean="0"/>
              <a:t>Whether unwanted events are intentional or unintentional should be explicitly addressed in the trust case</a:t>
            </a:r>
          </a:p>
          <a:p>
            <a:pPr lvl="1"/>
            <a:r>
              <a:rPr lang="en-GB" dirty="0" smtClean="0"/>
              <a:t>Should we extend the taxonomy to address both causes and consequences?</a:t>
            </a:r>
          </a:p>
          <a:p>
            <a:endParaRPr lang="en-GB" dirty="0"/>
          </a:p>
          <a:p>
            <a:r>
              <a:rPr lang="en-GB" dirty="0" smtClean="0"/>
              <a:t>Confidentiality is in the taxonomy only associated with security, but is usually also part of dependability</a:t>
            </a:r>
          </a:p>
        </p:txBody>
      </p:sp>
    </p:spTree>
    <p:extLst>
      <p:ext uri="{BB962C8B-B14F-4D97-AF65-F5344CB8AC3E}">
        <p14:creationId xmlns:p14="http://schemas.microsoft.com/office/powerpoint/2010/main" val="3953091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proposal - Overview</a:t>
            </a:r>
            <a:endParaRPr lang="en-GB" dirty="0"/>
          </a:p>
        </p:txBody>
      </p:sp>
      <p:pic>
        <p:nvPicPr>
          <p:cNvPr id="4" name="Picture 3"/>
          <p:cNvPicPr/>
          <p:nvPr/>
        </p:nvPicPr>
        <p:blipFill>
          <a:blip r:embed="rId2"/>
          <a:stretch>
            <a:fillRect/>
          </a:stretch>
        </p:blipFill>
        <p:spPr>
          <a:xfrm>
            <a:off x="598715" y="252630"/>
            <a:ext cx="9372599" cy="6531428"/>
          </a:xfrm>
          <a:prstGeom prst="rect">
            <a:avLst/>
          </a:prstGeom>
        </p:spPr>
      </p:pic>
      <p:grpSp>
        <p:nvGrpSpPr>
          <p:cNvPr id="11" name="Group 10"/>
          <p:cNvGrpSpPr/>
          <p:nvPr/>
        </p:nvGrpSpPr>
        <p:grpSpPr>
          <a:xfrm>
            <a:off x="1458686" y="2688771"/>
            <a:ext cx="7380514" cy="2547257"/>
            <a:chOff x="1458686" y="2688771"/>
            <a:chExt cx="7380514" cy="2547257"/>
          </a:xfrm>
        </p:grpSpPr>
        <p:sp>
          <p:nvSpPr>
            <p:cNvPr id="5" name="Rounded Rectangle 4"/>
            <p:cNvSpPr/>
            <p:nvPr/>
          </p:nvSpPr>
          <p:spPr>
            <a:xfrm>
              <a:off x="7043057" y="2688771"/>
              <a:ext cx="1796143" cy="8926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ounded Rectangle 5"/>
            <p:cNvSpPr/>
            <p:nvPr/>
          </p:nvSpPr>
          <p:spPr>
            <a:xfrm>
              <a:off x="1458686" y="4343399"/>
              <a:ext cx="1796143" cy="8926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Straight Connector 9"/>
            <p:cNvCxnSpPr>
              <a:stCxn id="5" idx="1"/>
            </p:cNvCxnSpPr>
            <p:nvPr/>
          </p:nvCxnSpPr>
          <p:spPr>
            <a:xfrm flipH="1">
              <a:off x="3254829" y="3135086"/>
              <a:ext cx="3788228" cy="16546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458686" y="3516084"/>
            <a:ext cx="7380512" cy="2547258"/>
            <a:chOff x="1458686" y="3516084"/>
            <a:chExt cx="7380512" cy="2547258"/>
          </a:xfrm>
        </p:grpSpPr>
        <p:sp>
          <p:nvSpPr>
            <p:cNvPr id="12" name="Rounded Rectangle 11"/>
            <p:cNvSpPr/>
            <p:nvPr/>
          </p:nvSpPr>
          <p:spPr>
            <a:xfrm>
              <a:off x="1458686" y="3516084"/>
              <a:ext cx="1796143" cy="89262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ounded Rectangle 12"/>
            <p:cNvSpPr/>
            <p:nvPr/>
          </p:nvSpPr>
          <p:spPr>
            <a:xfrm>
              <a:off x="7043055" y="5170713"/>
              <a:ext cx="1796143" cy="89262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Straight Connector 14"/>
            <p:cNvCxnSpPr>
              <a:stCxn id="12" idx="3"/>
              <a:endCxn id="13" idx="1"/>
            </p:cNvCxnSpPr>
            <p:nvPr/>
          </p:nvCxnSpPr>
          <p:spPr>
            <a:xfrm>
              <a:off x="3254829" y="3962399"/>
              <a:ext cx="3788226" cy="165462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89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N-Theme">
  <a:themeElements>
    <a:clrScheme name="SIN">
      <a:dk1>
        <a:srgbClr val="262626"/>
      </a:dk1>
      <a:lt1>
        <a:sysClr val="window" lastClr="FFFFFF"/>
      </a:lt1>
      <a:dk2>
        <a:srgbClr val="595959"/>
      </a:dk2>
      <a:lt2>
        <a:srgbClr val="F2F2F2"/>
      </a:lt2>
      <a:accent1>
        <a:srgbClr val="69C9CA"/>
      </a:accent1>
      <a:accent2>
        <a:srgbClr val="CCAF14"/>
      </a:accent2>
      <a:accent3>
        <a:srgbClr val="FF7928"/>
      </a:accent3>
      <a:accent4>
        <a:srgbClr val="B24300"/>
      </a:accent4>
      <a:accent5>
        <a:srgbClr val="B29809"/>
      </a:accent5>
      <a:accent6>
        <a:srgbClr val="369896"/>
      </a:accent6>
      <a:hlink>
        <a:srgbClr val="85C0FB"/>
      </a:hlink>
      <a:folHlink>
        <a:srgbClr val="C490AA"/>
      </a:folHlink>
    </a:clrScheme>
    <a:fontScheme name="S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10300</TotalTime>
  <Words>782</Words>
  <Application>Microsoft Office PowerPoint</Application>
  <PresentationFormat>Widescreen</PresentationFormat>
  <Paragraphs>103</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SIN-Theme</vt:lpstr>
      <vt:lpstr>PowerPoint Presentation</vt:lpstr>
      <vt:lpstr>Topics</vt:lpstr>
      <vt:lpstr>Background and goal</vt:lpstr>
      <vt:lpstr>Considerations</vt:lpstr>
      <vt:lpstr>Causes vs consequences</vt:lpstr>
      <vt:lpstr>Security – Can go both ways…</vt:lpstr>
      <vt:lpstr>About the taxonomy proposal</vt:lpstr>
      <vt:lpstr>Practical issues</vt:lpstr>
      <vt:lpstr>The proposal - Overview</vt:lpstr>
      <vt:lpstr>The taxonomy – Definitions - Security</vt:lpstr>
      <vt:lpstr>The taxonomy – Definitions - Privacy</vt:lpstr>
      <vt:lpstr>The taxonomy – Definitions - Dependability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Ketil Thomsen</dc:creator>
  <cp:lastModifiedBy>Winther, Rune</cp:lastModifiedBy>
  <cp:revision>87</cp:revision>
  <dcterms:created xsi:type="dcterms:W3CDTF">2017-08-11T13:01:48Z</dcterms:created>
  <dcterms:modified xsi:type="dcterms:W3CDTF">2018-10-11T06:01:16Z</dcterms:modified>
</cp:coreProperties>
</file>