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4"/>
    <p:sldMasterId id="2147483874" r:id="rId5"/>
  </p:sldMasterIdLst>
  <p:notesMasterIdLst>
    <p:notesMasterId r:id="rId19"/>
  </p:notesMasterIdLst>
  <p:handoutMasterIdLst>
    <p:handoutMasterId r:id="rId20"/>
  </p:handoutMasterIdLst>
  <p:sldIdLst>
    <p:sldId id="256" r:id="rId6"/>
    <p:sldId id="270" r:id="rId7"/>
    <p:sldId id="531" r:id="rId8"/>
    <p:sldId id="532" r:id="rId9"/>
    <p:sldId id="272" r:id="rId10"/>
    <p:sldId id="533" r:id="rId11"/>
    <p:sldId id="276" r:id="rId12"/>
    <p:sldId id="277" r:id="rId13"/>
    <p:sldId id="529" r:id="rId14"/>
    <p:sldId id="530" r:id="rId15"/>
    <p:sldId id="534" r:id="rId16"/>
    <p:sldId id="278" r:id="rId17"/>
    <p:sldId id="267" r:id="rId18"/>
  </p:sldIdLst>
  <p:sldSz cx="12192000" cy="6858000"/>
  <p:notesSz cx="6811963" cy="99425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B60"/>
    <a:srgbClr val="00214A"/>
    <a:srgbClr val="00466B"/>
    <a:srgbClr val="004668"/>
    <a:srgbClr val="455B8D"/>
    <a:srgbClr val="1960AB"/>
    <a:srgbClr val="005DA9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3" autoAdjust="0"/>
    <p:restoredTop sz="94660"/>
  </p:normalViewPr>
  <p:slideViewPr>
    <p:cSldViewPr snapToObjects="1">
      <p:cViewPr varScale="1">
        <p:scale>
          <a:sx n="85" d="100"/>
          <a:sy n="85" d="100"/>
        </p:scale>
        <p:origin x="192" y="7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79" d="100"/>
          <a:sy n="79" d="100"/>
        </p:scale>
        <p:origin x="395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34916" y="241374"/>
            <a:ext cx="4243441" cy="232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22338">
              <a:defRPr sz="1000">
                <a:solidFill>
                  <a:srgbClr val="00214A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28676" y="9446074"/>
            <a:ext cx="5748374" cy="229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922338">
              <a:defRPr sz="1000">
                <a:solidFill>
                  <a:srgbClr val="00214A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34916" y="493017"/>
            <a:ext cx="4243441" cy="232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922338">
              <a:defRPr sz="1000">
                <a:solidFill>
                  <a:srgbClr val="00214A"/>
                </a:solidFill>
                <a:latin typeface="Verdana" panose="020B0604030504040204" pitchFamily="34" charset="0"/>
              </a:defRPr>
            </a:lvl1pPr>
          </a:lstStyle>
          <a:p>
            <a:fld id="{F54538A2-EF37-44DB-9A38-999423D55C6D}" type="slidenum">
              <a:rPr lang="en-US" altLang="de-DE"/>
              <a:pPr/>
              <a:t>‹#›</a:t>
            </a:fld>
            <a:endParaRPr lang="en-US" alt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quarter" idx="1"/>
          </p:nvPr>
        </p:nvSpPr>
        <p:spPr>
          <a:xfrm>
            <a:off x="453653" y="357457"/>
            <a:ext cx="934938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7EC4C-444E-433F-88A1-48655BA9C322}" type="datetime1">
              <a:rPr lang="de-AT" sz="1000" smtClean="0">
                <a:solidFill>
                  <a:srgbClr val="00214A"/>
                </a:solidFill>
                <a:latin typeface="Verdana" pitchFamily="34" charset="0"/>
              </a:rPr>
              <a:t>04.06.19</a:t>
            </a:fld>
            <a:endParaRPr lang="de-AT" sz="1000" dirty="0">
              <a:solidFill>
                <a:srgbClr val="00214A"/>
              </a:solidFill>
              <a:latin typeface="Verdana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620" y="132713"/>
            <a:ext cx="1738608" cy="75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17293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645" y="1906512"/>
            <a:ext cx="6039421" cy="33973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42712" y="5921343"/>
            <a:ext cx="5732778" cy="3286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34916" y="241374"/>
            <a:ext cx="4243441" cy="232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22338">
              <a:defRPr sz="1000">
                <a:solidFill>
                  <a:srgbClr val="00214A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30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28676" y="9446074"/>
            <a:ext cx="5748374" cy="229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922338">
              <a:defRPr sz="1000">
                <a:solidFill>
                  <a:srgbClr val="00214A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34916" y="493017"/>
            <a:ext cx="4243441" cy="232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922338">
              <a:defRPr sz="1000">
                <a:solidFill>
                  <a:srgbClr val="00214A"/>
                </a:solidFill>
                <a:latin typeface="Verdana" panose="020B0604030504040204" pitchFamily="34" charset="0"/>
              </a:defRPr>
            </a:lvl1pPr>
          </a:lstStyle>
          <a:p>
            <a:fld id="{A4B01C4E-EF25-4AF1-BE46-A42C8D7BE33B}" type="slidenum">
              <a:rPr lang="en-US" altLang="de-DE"/>
              <a:pPr/>
              <a:t>‹#›</a:t>
            </a:fld>
            <a:endParaRPr lang="en-US" alt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idx="1"/>
          </p:nvPr>
        </p:nvSpPr>
        <p:spPr>
          <a:xfrm>
            <a:off x="381645" y="360186"/>
            <a:ext cx="1006946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de-AT" sz="1000" kern="1200" smtClean="0">
                <a:solidFill>
                  <a:srgbClr val="00214A"/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fld id="{9419DEB1-E3DC-48BD-AF78-29E4F677F486}" type="datetime1">
              <a:rPr lang="de-AT" smtClean="0"/>
              <a:t>04.06.19</a:t>
            </a:fld>
            <a:endParaRPr lang="de-AT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620" y="132713"/>
            <a:ext cx="1738608" cy="75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93982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rgbClr val="00214A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rgbClr val="00214A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rgbClr val="00214A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rgbClr val="00214A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rgbClr val="00214A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785813" y="963613"/>
            <a:ext cx="8389938" cy="47196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quarter" idx="11"/>
          </p:nvPr>
        </p:nvSpPr>
        <p:spPr>
          <a:xfrm>
            <a:off x="534916" y="378323"/>
            <a:ext cx="4243441" cy="23281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1D5FEBF-88B7-4D5E-8A6D-A66501333066}" type="datetime1">
              <a:rPr lang="de-AT" smtClean="0"/>
              <a:t>04.06.19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4B01C4E-EF25-4AF1-BE46-A42C8D7BE33B}" type="slidenum">
              <a:rPr lang="en-US" altLang="de-DE" smtClean="0"/>
              <a:pPr/>
              <a:t>1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231781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9.emf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2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2.png"/><Relationship Id="rId21" Type="http://schemas.openxmlformats.org/officeDocument/2006/relationships/image" Target="../media/image6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7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9.emf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4878388"/>
            <a:ext cx="12192000" cy="495300"/>
          </a:xfrm>
          <a:prstGeom prst="rect">
            <a:avLst/>
          </a:prstGeom>
          <a:solidFill>
            <a:srgbClr val="00466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de-DE" sz="1600" b="1" i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secure connected trustable things</a:t>
            </a: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983432" y="5687952"/>
            <a:ext cx="9865096" cy="54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tIns="72000" rIns="72000" bIns="72000">
            <a:normAutofit fontScale="92500" lnSpcReduction="20000"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Clr>
                <a:srgbClr val="E30034"/>
              </a:buClr>
              <a:defRPr/>
            </a:pPr>
            <a:r>
              <a:rPr lang="en-GB" altLang="de-DE" sz="1050" i="1" dirty="0">
                <a:solidFill>
                  <a:srgbClr val="00214A"/>
                </a:solidFill>
                <a:latin typeface="Verdana" pitchFamily="34" charset="0"/>
              </a:rPr>
              <a:t>SCOTT has received funding from the Electronic Component Systems for European Leadership Joint Undertaking under grant</a:t>
            </a:r>
            <a:r>
              <a:rPr lang="en-GB" altLang="de-DE" sz="1050" i="1" baseline="0" dirty="0">
                <a:solidFill>
                  <a:srgbClr val="00214A"/>
                </a:solidFill>
                <a:latin typeface="Verdana" pitchFamily="34" charset="0"/>
              </a:rPr>
              <a:t> </a:t>
            </a:r>
            <a:r>
              <a:rPr lang="en-GB" altLang="de-DE" sz="1050" i="1" dirty="0">
                <a:solidFill>
                  <a:srgbClr val="00214A"/>
                </a:solidFill>
                <a:latin typeface="Verdana" pitchFamily="34" charset="0"/>
              </a:rPr>
              <a:t>agreement No 737422. This Joint Undertaking receives support from the European Union’s Horizon 2020 research and innovation programme and Austria, Spain, Finland, Ireland, Sweden, Germany, Poland, Portugal, Netherlands, Belgium, Norway.</a:t>
            </a:r>
          </a:p>
        </p:txBody>
      </p:sp>
      <p:pic>
        <p:nvPicPr>
          <p:cNvPr id="9" name="Picture 3" descr="\\home003.brs.infineon.com\packer\My Documents\Projects\ARTEMIS\ARTEMISJU_EU_Flags\jaune.jpg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29524" y="5675313"/>
            <a:ext cx="827116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33416" y="1124744"/>
            <a:ext cx="11520000" cy="1368000"/>
          </a:xfrm>
        </p:spPr>
        <p:txBody>
          <a:bodyPr>
            <a:noAutofit/>
          </a:bodyPr>
          <a:lstStyle>
            <a:lvl1pPr>
              <a:defRPr sz="4800" baseline="0"/>
            </a:lvl1pPr>
          </a:lstStyle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33417" y="2708920"/>
            <a:ext cx="11521017" cy="693008"/>
          </a:xfrm>
          <a:prstGeom prst="rect">
            <a:avLst/>
          </a:prstGeom>
        </p:spPr>
        <p:txBody>
          <a:bodyPr/>
          <a:lstStyle>
            <a:lvl1pPr>
              <a:buNone/>
              <a:defRPr sz="2800">
                <a:solidFill>
                  <a:srgbClr val="00466B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95731" y="3618104"/>
            <a:ext cx="2800539" cy="1216729"/>
          </a:xfrm>
          <a:prstGeom prst="rect">
            <a:avLst/>
          </a:prstGeom>
        </p:spPr>
      </p:pic>
      <p:pic>
        <p:nvPicPr>
          <p:cNvPr id="12" name="Grafik 11"/>
          <p:cNvPicPr/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5656104"/>
            <a:ext cx="515414" cy="55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26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rows +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GB" noProof="0"/>
          </a:p>
        </p:txBody>
      </p:sp>
      <p:sp>
        <p:nvSpPr>
          <p:cNvPr id="14" name="Content Placeholder 14"/>
          <p:cNvSpPr>
            <a:spLocks noGrp="1"/>
          </p:cNvSpPr>
          <p:nvPr>
            <p:ph sz="quarter" idx="20"/>
          </p:nvPr>
        </p:nvSpPr>
        <p:spPr>
          <a:xfrm>
            <a:off x="309034" y="1312863"/>
            <a:ext cx="11521017" cy="12960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5" name="Content Placeholder 15"/>
          <p:cNvSpPr>
            <a:spLocks noGrp="1"/>
          </p:cNvSpPr>
          <p:nvPr>
            <p:ph sz="quarter" idx="21"/>
          </p:nvPr>
        </p:nvSpPr>
        <p:spPr>
          <a:xfrm>
            <a:off x="336000" y="2714400"/>
            <a:ext cx="3710400" cy="24291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22"/>
          </p:nvPr>
        </p:nvSpPr>
        <p:spPr>
          <a:xfrm>
            <a:off x="8153096" y="2714400"/>
            <a:ext cx="3710400" cy="24291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22" name="Content Placeholder 15"/>
          <p:cNvSpPr>
            <a:spLocks noGrp="1"/>
          </p:cNvSpPr>
          <p:nvPr>
            <p:ph sz="quarter" idx="23"/>
          </p:nvPr>
        </p:nvSpPr>
        <p:spPr>
          <a:xfrm>
            <a:off x="4258032" y="2714401"/>
            <a:ext cx="3710400" cy="24291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23" name="Content Placeholder 14"/>
          <p:cNvSpPr>
            <a:spLocks noGrp="1"/>
          </p:cNvSpPr>
          <p:nvPr>
            <p:ph sz="quarter" idx="24"/>
          </p:nvPr>
        </p:nvSpPr>
        <p:spPr>
          <a:xfrm>
            <a:off x="334434" y="5228625"/>
            <a:ext cx="11521017" cy="12960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8" name="Datumsplatzhalter 10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2019-06-04</a:t>
            </a:r>
            <a:endParaRPr lang="en-GB"/>
          </a:p>
        </p:txBody>
      </p:sp>
      <p:sp>
        <p:nvSpPr>
          <p:cNvPr id="9" name="Fußzeilenplatzhalter 1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SCOTT</a:t>
            </a:r>
          </a:p>
        </p:txBody>
      </p:sp>
      <p:sp>
        <p:nvSpPr>
          <p:cNvPr id="10" name="Foliennummernplatzhalt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de-DE"/>
              <a:t>Page </a:t>
            </a:r>
            <a:fld id="{5C718BAB-1D8C-4BBD-B217-28D05DB1F688}" type="slidenum">
              <a:rPr lang="en-GB" altLang="de-DE"/>
              <a:pPr/>
              <a:t>‹#›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1535567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GB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334433" y="1312863"/>
            <a:ext cx="2736851" cy="5211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1"/>
          </p:nvPr>
        </p:nvSpPr>
        <p:spPr>
          <a:xfrm>
            <a:off x="3261785" y="1312863"/>
            <a:ext cx="2738967" cy="5211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23" name="Content Placeholder 22"/>
          <p:cNvSpPr>
            <a:spLocks noGrp="1"/>
          </p:cNvSpPr>
          <p:nvPr>
            <p:ph sz="quarter" idx="12"/>
          </p:nvPr>
        </p:nvSpPr>
        <p:spPr>
          <a:xfrm>
            <a:off x="6191251" y="1312863"/>
            <a:ext cx="2738967" cy="5211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25" name="Content Placeholder 24"/>
          <p:cNvSpPr>
            <a:spLocks noGrp="1"/>
          </p:cNvSpPr>
          <p:nvPr>
            <p:ph sz="quarter" idx="13"/>
          </p:nvPr>
        </p:nvSpPr>
        <p:spPr>
          <a:xfrm>
            <a:off x="9118600" y="1312864"/>
            <a:ext cx="2736851" cy="5211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7" name="Datumsplatzhalter 10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2019-06-04</a:t>
            </a:r>
            <a:endParaRPr lang="en-GB"/>
          </a:p>
        </p:txBody>
      </p:sp>
      <p:sp>
        <p:nvSpPr>
          <p:cNvPr id="8" name="Fußzeilenplatzhalt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SCOTT</a:t>
            </a:r>
          </a:p>
        </p:txBody>
      </p:sp>
      <p:sp>
        <p:nvSpPr>
          <p:cNvPr id="9" name="Foliennummernplatzhalt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de-DE"/>
              <a:t>Page </a:t>
            </a:r>
            <a:fld id="{414BC3A1-7580-4E2C-A90C-C1BD174A4CA2}" type="slidenum">
              <a:rPr lang="en-GB" altLang="de-DE"/>
              <a:pPr/>
              <a:t>‹#›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3745381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w +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GB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336000" y="2714401"/>
            <a:ext cx="2736851" cy="38102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 dirty="0"/>
          </a:p>
        </p:txBody>
      </p:sp>
      <p:sp>
        <p:nvSpPr>
          <p:cNvPr id="15" name="Content Placeholder 17"/>
          <p:cNvSpPr>
            <a:spLocks noGrp="1"/>
          </p:cNvSpPr>
          <p:nvPr>
            <p:ph sz="quarter" idx="11"/>
          </p:nvPr>
        </p:nvSpPr>
        <p:spPr>
          <a:xfrm>
            <a:off x="3263351" y="2714401"/>
            <a:ext cx="2738967" cy="38102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20" name="Content Placeholder 24"/>
          <p:cNvSpPr>
            <a:spLocks noGrp="1"/>
          </p:cNvSpPr>
          <p:nvPr>
            <p:ph sz="quarter" idx="13"/>
          </p:nvPr>
        </p:nvSpPr>
        <p:spPr>
          <a:xfrm>
            <a:off x="9118600" y="2714401"/>
            <a:ext cx="2736851" cy="38102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21" name="Content Placeholder 14"/>
          <p:cNvSpPr>
            <a:spLocks noGrp="1"/>
          </p:cNvSpPr>
          <p:nvPr>
            <p:ph sz="quarter" idx="19"/>
          </p:nvPr>
        </p:nvSpPr>
        <p:spPr>
          <a:xfrm>
            <a:off x="309034" y="1312863"/>
            <a:ext cx="11521017" cy="12960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1" name="Content Placeholder 22"/>
          <p:cNvSpPr>
            <a:spLocks noGrp="1"/>
          </p:cNvSpPr>
          <p:nvPr>
            <p:ph sz="quarter" idx="12"/>
          </p:nvPr>
        </p:nvSpPr>
        <p:spPr>
          <a:xfrm>
            <a:off x="6192818" y="2714401"/>
            <a:ext cx="2738967" cy="38102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8" name="Datumsplatzhalter 10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2019-06-04</a:t>
            </a:r>
            <a:endParaRPr lang="en-GB"/>
          </a:p>
        </p:txBody>
      </p:sp>
      <p:sp>
        <p:nvSpPr>
          <p:cNvPr id="9" name="Fußzeilenplatzhalter 11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SCOTT</a:t>
            </a:r>
          </a:p>
        </p:txBody>
      </p:sp>
      <p:sp>
        <p:nvSpPr>
          <p:cNvPr id="10" name="Foliennummernplatzhalter 12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de-DE"/>
              <a:t>Page </a:t>
            </a:r>
            <a:fld id="{C0FE3AB7-1162-49D1-89B5-C8511946AFBC}" type="slidenum">
              <a:rPr lang="en-GB" altLang="de-DE"/>
              <a:pPr/>
              <a:t>‹#›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2280237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GB" noProof="0" dirty="0"/>
          </a:p>
        </p:txBody>
      </p:sp>
      <p:sp>
        <p:nvSpPr>
          <p:cNvPr id="3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2019-06-04</a:t>
            </a:r>
            <a:endParaRPr lang="en-GB"/>
          </a:p>
        </p:txBody>
      </p:sp>
      <p:sp>
        <p:nvSpPr>
          <p:cNvPr id="4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SCOTT</a:t>
            </a:r>
          </a:p>
        </p:txBody>
      </p:sp>
      <p:sp>
        <p:nvSpPr>
          <p:cNvPr id="5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de-DE"/>
              <a:t>Page </a:t>
            </a:r>
            <a:fld id="{4A7B7032-E64F-48DA-AEF9-3AA9C6533249}" type="slidenum">
              <a:rPr lang="en-GB" altLang="de-DE"/>
              <a:pPr/>
              <a:t>‹#›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2252628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2019-06-04</a:t>
            </a:r>
            <a:endParaRPr lang="en-GB"/>
          </a:p>
        </p:txBody>
      </p:sp>
      <p:sp>
        <p:nvSpPr>
          <p:cNvPr id="3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SCOTT</a:t>
            </a:r>
          </a:p>
        </p:txBody>
      </p:sp>
      <p:sp>
        <p:nvSpPr>
          <p:cNvPr id="4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de-DE"/>
              <a:t>Page </a:t>
            </a:r>
            <a:fld id="{3D87D483-9F54-41BF-B6A8-589B03D14853}" type="slidenum">
              <a:rPr lang="en-GB" altLang="de-DE"/>
              <a:pPr/>
              <a:t>‹#›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3070235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756361" y="5157177"/>
            <a:ext cx="6769815" cy="400110"/>
          </a:xfrm>
          <a:noFill/>
        </p:spPr>
        <p:txBody>
          <a:bodyPr lIns="0">
            <a:spAutoFit/>
          </a:bodyPr>
          <a:lstStyle>
            <a:lvl1pPr>
              <a:defRPr>
                <a:solidFill>
                  <a:srgbClr val="E6AD1E"/>
                </a:solidFill>
              </a:defRPr>
            </a:lvl1pPr>
            <a:lvl2pPr>
              <a:buSzPct val="100000"/>
              <a:defRPr>
                <a:solidFill>
                  <a:srgbClr val="7F7F7F"/>
                </a:solidFill>
              </a:defRPr>
            </a:lvl2pPr>
            <a:lvl3pPr>
              <a:defRPr>
                <a:solidFill>
                  <a:srgbClr val="7F7F7F"/>
                </a:solidFill>
              </a:defRPr>
            </a:lvl3pPr>
            <a:lvl4pPr>
              <a:defRPr>
                <a:solidFill>
                  <a:srgbClr val="7F7F7F"/>
                </a:solidFill>
              </a:defRPr>
            </a:lvl4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756361" y="4200349"/>
            <a:ext cx="9372735" cy="845784"/>
          </a:xfrm>
          <a:noFill/>
        </p:spPr>
        <p:txBody>
          <a:bodyPr lIns="0" tIns="108000" rIns="0" bIns="0" anchor="t" anchorCtr="0">
            <a:noAutofit/>
          </a:bodyPr>
          <a:lstStyle>
            <a:lvl1pPr algn="l">
              <a:defRPr sz="3200" b="0" i="0" cap="all">
                <a:solidFill>
                  <a:srgbClr val="00A2CA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5" name="Bild 4" descr="AEGIS_Logo_Screen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454" y="86578"/>
            <a:ext cx="9889095" cy="4034745"/>
          </a:xfrm>
          <a:prstGeom prst="rect">
            <a:avLst/>
          </a:prstGeom>
        </p:spPr>
      </p:pic>
      <p:sp>
        <p:nvSpPr>
          <p:cNvPr id="7" name="Rectangle 19"/>
          <p:cNvSpPr/>
          <p:nvPr userDrawn="1"/>
        </p:nvSpPr>
        <p:spPr>
          <a:xfrm>
            <a:off x="5731003" y="6104306"/>
            <a:ext cx="53680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0" u="none" strike="noStrike" baseline="0" dirty="0">
                <a:solidFill>
                  <a:srgbClr val="E6AD1E"/>
                </a:solidFill>
                <a:latin typeface="+mn-lt"/>
              </a:rPr>
              <a:t>This project has received funding from the European Union’s Horizon 2020 </a:t>
            </a:r>
            <a:br>
              <a:rPr lang="en-US" sz="1200" i="0" u="none" strike="noStrike" baseline="0" dirty="0">
                <a:solidFill>
                  <a:srgbClr val="E6AD1E"/>
                </a:solidFill>
                <a:latin typeface="+mn-lt"/>
              </a:rPr>
            </a:br>
            <a:r>
              <a:rPr lang="en-US" sz="1200" i="0" u="none" strike="noStrike" baseline="0" dirty="0">
                <a:solidFill>
                  <a:srgbClr val="E6AD1E"/>
                </a:solidFill>
                <a:latin typeface="+mn-lt"/>
              </a:rPr>
              <a:t>research and innovation programme under grant agreement No. 732189 </a:t>
            </a:r>
            <a:endParaRPr lang="en-US" sz="1200" dirty="0">
              <a:solidFill>
                <a:srgbClr val="E6AD1E"/>
              </a:solidFill>
              <a:latin typeface="+mn-lt"/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5486" y="6110525"/>
            <a:ext cx="717761" cy="48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655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2"/>
          <p:cNvSpPr>
            <a:spLocks noGrp="1"/>
          </p:cNvSpPr>
          <p:nvPr>
            <p:ph type="pic" idx="10"/>
          </p:nvPr>
        </p:nvSpPr>
        <p:spPr>
          <a:xfrm>
            <a:off x="0" y="0"/>
            <a:ext cx="12192000" cy="568113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de-DE" dirty="0"/>
              <a:t>Bild auf Platzhalter ziehen oder durch Klicken auf Symbol hinzufügen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756361" y="2731974"/>
            <a:ext cx="6769815" cy="400110"/>
          </a:xfrm>
          <a:solidFill>
            <a:srgbClr val="595959">
              <a:alpha val="70000"/>
            </a:srgbClr>
          </a:solidFill>
        </p:spPr>
        <p:txBody>
          <a:bodyPr lIns="216000">
            <a:spAutoFit/>
          </a:bodyPr>
          <a:lstStyle>
            <a:lvl1pPr>
              <a:spcBef>
                <a:spcPts val="480"/>
              </a:spcBef>
              <a:defRPr>
                <a:solidFill>
                  <a:srgbClr val="FFFFFF"/>
                </a:solidFill>
              </a:defRPr>
            </a:lvl1pPr>
            <a:lvl2pPr>
              <a:buSzPct val="100000"/>
              <a:defRPr>
                <a:solidFill>
                  <a:srgbClr val="7F7F7F"/>
                </a:solidFill>
              </a:defRPr>
            </a:lvl2pPr>
            <a:lvl3pPr>
              <a:defRPr>
                <a:solidFill>
                  <a:srgbClr val="7F7F7F"/>
                </a:solidFill>
              </a:defRPr>
            </a:lvl3pPr>
            <a:lvl4pPr>
              <a:defRPr>
                <a:solidFill>
                  <a:srgbClr val="7F7F7F"/>
                </a:solidFill>
              </a:defRPr>
            </a:lvl4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756361" y="1344260"/>
            <a:ext cx="9372735" cy="845784"/>
          </a:xfrm>
          <a:solidFill>
            <a:schemeClr val="tx1">
              <a:lumMod val="65000"/>
              <a:lumOff val="35000"/>
              <a:alpha val="70000"/>
            </a:schemeClr>
          </a:solidFill>
        </p:spPr>
        <p:txBody>
          <a:bodyPr lIns="180000" tIns="108000" rIns="0" bIns="0" anchor="t" anchorCtr="0">
            <a:noAutofit/>
          </a:bodyPr>
          <a:lstStyle>
            <a:lvl1pPr algn="l">
              <a:defRPr sz="3200" b="0" i="0" cap="all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5" name="Bild 4" descr="AEGIS_Logo_Screen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8" y="5715002"/>
            <a:ext cx="2628193" cy="1072301"/>
          </a:xfrm>
          <a:prstGeom prst="rect">
            <a:avLst/>
          </a:prstGeom>
        </p:spPr>
      </p:pic>
      <p:sp>
        <p:nvSpPr>
          <p:cNvPr id="6" name="Rectangle 19"/>
          <p:cNvSpPr/>
          <p:nvPr userDrawn="1"/>
        </p:nvSpPr>
        <p:spPr>
          <a:xfrm>
            <a:off x="5731003" y="6104306"/>
            <a:ext cx="53680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0" u="none" strike="noStrike" baseline="0" dirty="0">
                <a:solidFill>
                  <a:schemeClr val="tx1"/>
                </a:solidFill>
                <a:latin typeface="+mn-lt"/>
              </a:rPr>
              <a:t>This project has received funding from the European Union’s Horizon 2020 </a:t>
            </a:r>
            <a:br>
              <a:rPr lang="en-US" sz="1200" i="0" u="none" strike="noStrike" baseline="0" dirty="0">
                <a:solidFill>
                  <a:schemeClr val="tx1"/>
                </a:solidFill>
                <a:latin typeface="+mn-lt"/>
              </a:rPr>
            </a:br>
            <a:r>
              <a:rPr lang="en-US" sz="1200" i="0" u="none" strike="noStrike" baseline="0" dirty="0">
                <a:solidFill>
                  <a:schemeClr val="tx1"/>
                </a:solidFill>
                <a:latin typeface="+mn-lt"/>
              </a:rPr>
              <a:t>research and innovation programme under grant agreement No. 732189 </a:t>
            </a:r>
            <a:endParaRPr lang="en-US" sz="1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5486" y="6110525"/>
            <a:ext cx="717761" cy="48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53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eite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756362" y="3261104"/>
            <a:ext cx="5206396" cy="400110"/>
          </a:xfrm>
          <a:noFill/>
        </p:spPr>
        <p:txBody>
          <a:bodyPr wrap="square" lIns="216000">
            <a:spAutoFit/>
          </a:bodyPr>
          <a:lstStyle>
            <a:lvl1pPr>
              <a:spcBef>
                <a:spcPts val="480"/>
              </a:spcBef>
              <a:defRPr>
                <a:solidFill>
                  <a:srgbClr val="E6AD1E"/>
                </a:solidFill>
              </a:defRPr>
            </a:lvl1pPr>
            <a:lvl2pPr>
              <a:buSzPct val="100000"/>
              <a:defRPr>
                <a:solidFill>
                  <a:srgbClr val="7F7F7F"/>
                </a:solidFill>
              </a:defRPr>
            </a:lvl2pPr>
            <a:lvl3pPr>
              <a:defRPr>
                <a:solidFill>
                  <a:srgbClr val="7F7F7F"/>
                </a:solidFill>
              </a:defRPr>
            </a:lvl3pPr>
            <a:lvl4pPr>
              <a:defRPr>
                <a:solidFill>
                  <a:srgbClr val="7F7F7F"/>
                </a:solidFill>
              </a:defRPr>
            </a:lvl4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756361" y="1344259"/>
            <a:ext cx="5206395" cy="1693748"/>
          </a:xfrm>
          <a:noFill/>
        </p:spPr>
        <p:txBody>
          <a:bodyPr lIns="180000" tIns="108000" rIns="0" bIns="0" anchor="t" anchorCtr="0">
            <a:noAutofit/>
          </a:bodyPr>
          <a:lstStyle>
            <a:lvl1pPr algn="l">
              <a:defRPr sz="3200" b="0" i="0" cap="all">
                <a:solidFill>
                  <a:srgbClr val="00A2CA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5" name="Bild 4" descr="AEGIS_Logo_Screen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8" y="5715002"/>
            <a:ext cx="2628193" cy="1072301"/>
          </a:xfrm>
          <a:prstGeom prst="rect">
            <a:avLst/>
          </a:prstGeom>
        </p:spPr>
      </p:pic>
      <p:grpSp>
        <p:nvGrpSpPr>
          <p:cNvPr id="6" name="Group 23"/>
          <p:cNvGrpSpPr/>
          <p:nvPr userDrawn="1"/>
        </p:nvGrpSpPr>
        <p:grpSpPr>
          <a:xfrm>
            <a:off x="6742885" y="721555"/>
            <a:ext cx="4761481" cy="3694391"/>
            <a:chOff x="6560920" y="183977"/>
            <a:chExt cx="5148968" cy="4176688"/>
          </a:xfrm>
        </p:grpSpPr>
        <p:pic>
          <p:nvPicPr>
            <p:cNvPr id="7" name="Picture 2" descr="Image result for open data icon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1764" y="3488111"/>
              <a:ext cx="1081024" cy="714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17023" y="1008055"/>
              <a:ext cx="4683414" cy="2506084"/>
            </a:xfrm>
            <a:prstGeom prst="rect">
              <a:avLst/>
            </a:prstGeom>
          </p:spPr>
        </p:pic>
        <p:pic>
          <p:nvPicPr>
            <p:cNvPr id="12" name="Picture 4" descr="Image result for e health icon"/>
            <p:cNvPicPr>
              <a:picLocks noChangeAspect="1" noChangeArrowheads="1"/>
            </p:cNvPicPr>
            <p:nvPr/>
          </p:nvPicPr>
          <p:blipFill>
            <a:blip r:embed="rId5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0920" y="717861"/>
              <a:ext cx="618487" cy="61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6" descr="Image result for smartphone alert icon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4074" y="839810"/>
              <a:ext cx="695814" cy="60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0" descr="Image result for map  icon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51000"/>
                      </a14:imgEffect>
                      <a14:imgEffect>
                        <a14:brightnessContrast bright="-100000" contrast="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7199" y="390604"/>
              <a:ext cx="696046" cy="637880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/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6" descr="Image result for social care icon"/>
            <p:cNvPicPr>
              <a:picLocks noChangeAspect="1" noChangeArrowheads="1"/>
            </p:cNvPicPr>
            <p:nvPr/>
          </p:nvPicPr>
          <p:blipFill>
            <a:blip r:embed="rId9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1280" y="280503"/>
              <a:ext cx="1045540" cy="1009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0" descr="Image result for home automation icon"/>
            <p:cNvPicPr>
              <a:picLocks noChangeAspect="1" noChangeArrowheads="1"/>
            </p:cNvPicPr>
            <p:nvPr/>
          </p:nvPicPr>
          <p:blipFill>
            <a:blip r:embed="rId10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2479" y="183977"/>
              <a:ext cx="625654" cy="625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2" descr="Image result for control center icon"/>
            <p:cNvPicPr>
              <a:picLocks noChangeAspect="1" noChangeArrowheads="1"/>
            </p:cNvPicPr>
            <p:nvPr/>
          </p:nvPicPr>
          <p:blipFill>
            <a:blip r:embed="rId11" cstate="screen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9548" y="200148"/>
              <a:ext cx="859188" cy="617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8" descr="Image result for insurance icon"/>
            <p:cNvPicPr>
              <a:picLocks noChangeAspect="1" noChangeArrowheads="1"/>
            </p:cNvPicPr>
            <p:nvPr/>
          </p:nvPicPr>
          <p:blipFill>
            <a:blip r:embed="rId12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9848" y="3587582"/>
              <a:ext cx="773083" cy="77308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0" descr="Image result for smart home icon transparent"/>
            <p:cNvPicPr>
              <a:picLocks noChangeAspect="1" noChangeArrowheads="1"/>
            </p:cNvPicPr>
            <p:nvPr/>
          </p:nvPicPr>
          <p:blipFill>
            <a:blip r:embed="rId13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2478" y="3466002"/>
              <a:ext cx="851735" cy="755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Image result for smart car  logo transparent"/>
            <p:cNvPicPr>
              <a:picLocks noChangeAspect="1" noChangeArrowheads="1"/>
            </p:cNvPicPr>
            <p:nvPr/>
          </p:nvPicPr>
          <p:blipFill>
            <a:blip r:embed="rId14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6567" y="3398414"/>
              <a:ext cx="873601" cy="873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Rectangle 19"/>
          <p:cNvSpPr/>
          <p:nvPr userDrawn="1"/>
        </p:nvSpPr>
        <p:spPr>
          <a:xfrm>
            <a:off x="5731003" y="6104306"/>
            <a:ext cx="53680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0" u="none" strike="noStrike" baseline="0" dirty="0">
                <a:solidFill>
                  <a:schemeClr val="tx1"/>
                </a:solidFill>
                <a:latin typeface="+mn-lt"/>
              </a:rPr>
              <a:t>This project has received funding from the European Union’s Horizon 2020 </a:t>
            </a:r>
            <a:br>
              <a:rPr lang="en-US" sz="1200" i="0" u="none" strike="noStrike" baseline="0" dirty="0">
                <a:solidFill>
                  <a:schemeClr val="tx1"/>
                </a:solidFill>
                <a:latin typeface="+mn-lt"/>
              </a:rPr>
            </a:br>
            <a:r>
              <a:rPr lang="en-US" sz="1200" i="0" u="none" strike="noStrike" baseline="0" dirty="0">
                <a:solidFill>
                  <a:schemeClr val="tx1"/>
                </a:solidFill>
                <a:latin typeface="+mn-lt"/>
              </a:rPr>
              <a:t>research and innovation programme under grant agreement No. 732189 </a:t>
            </a:r>
            <a:endParaRPr lang="en-US" sz="1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5486" y="6110525"/>
            <a:ext cx="717761" cy="48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57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inpaltig_1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632169" y="1253068"/>
            <a:ext cx="6769815" cy="4131733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8" name="Bildplatzhalter 2"/>
          <p:cNvSpPr>
            <a:spLocks noGrp="1"/>
          </p:cNvSpPr>
          <p:nvPr>
            <p:ph type="pic" idx="13"/>
          </p:nvPr>
        </p:nvSpPr>
        <p:spPr>
          <a:xfrm>
            <a:off x="8082842" y="1363133"/>
            <a:ext cx="3499557" cy="4318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de-DE"/>
              <a:t>Bild auf Platzhalter ziehen oder durch Klicken auf Symbol hinzufügen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9159052" cy="978429"/>
          </a:xfrm>
          <a:noFill/>
        </p:spPr>
        <p:txBody>
          <a:bodyPr lIns="108000" tIns="0" rIns="0" bIns="0" anchor="t" anchorCtr="0">
            <a:noAutofit/>
          </a:bodyPr>
          <a:lstStyle>
            <a:lvl1pPr algn="l">
              <a:defRPr sz="2667" b="0" i="0" cap="all">
                <a:solidFill>
                  <a:srgbClr val="00A2CA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9154107" y="331941"/>
            <a:ext cx="2844800" cy="365125"/>
          </a:xfrm>
        </p:spPr>
        <p:txBody>
          <a:bodyPr/>
          <a:lstStyle/>
          <a:p>
            <a:fld id="{6157AC0E-6DD3-8E4D-B441-A26BFC2E4889}" type="slidenum">
              <a:rPr lang="de-DE" smtClean="0"/>
              <a:pPr/>
              <a:t>‹#›</a:t>
            </a:fld>
            <a:endParaRPr lang="de-DE" dirty="0"/>
          </a:p>
        </p:txBody>
      </p:sp>
      <p:cxnSp>
        <p:nvCxnSpPr>
          <p:cNvPr id="4" name="Gerade Verbindung mit Pfeil 3"/>
          <p:cNvCxnSpPr/>
          <p:nvPr userDrawn="1"/>
        </p:nvCxnSpPr>
        <p:spPr>
          <a:xfrm>
            <a:off x="-263101" y="824593"/>
            <a:ext cx="12028407" cy="0"/>
          </a:xfrm>
          <a:prstGeom prst="straightConnector1">
            <a:avLst/>
          </a:prstGeom>
          <a:ln w="12700" cap="flat" cmpd="sng">
            <a:solidFill>
              <a:srgbClr val="E6AD1E"/>
            </a:solidFill>
            <a:round/>
            <a:headEnd type="none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 userDrawn="1"/>
        </p:nvCxnSpPr>
        <p:spPr>
          <a:xfrm rot="16200000">
            <a:off x="11417779" y="659940"/>
            <a:ext cx="317007" cy="0"/>
          </a:xfrm>
          <a:prstGeom prst="straightConnector1">
            <a:avLst/>
          </a:prstGeom>
          <a:ln w="12700" cap="flat" cmpd="sng">
            <a:solidFill>
              <a:srgbClr val="E6AD1E"/>
            </a:solidFill>
            <a:round/>
            <a:headEnd type="none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Bild 19" descr="AEGIS_Logo_Screen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3811" y="165604"/>
            <a:ext cx="1449159" cy="59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4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inpaltig_1_Bild_Head_l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632169" y="1648195"/>
            <a:ext cx="6769815" cy="4131733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8" name="Bildplatzhalter 2"/>
          <p:cNvSpPr>
            <a:spLocks noGrp="1"/>
          </p:cNvSpPr>
          <p:nvPr>
            <p:ph type="pic" idx="13"/>
          </p:nvPr>
        </p:nvSpPr>
        <p:spPr>
          <a:xfrm>
            <a:off x="8082842" y="1758260"/>
            <a:ext cx="3499557" cy="4318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de-DE" dirty="0"/>
              <a:t>Bild auf Platzhalter ziehen oder durch Klicken auf Symbol hinzufügen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9159052" cy="978429"/>
          </a:xfrm>
          <a:noFill/>
        </p:spPr>
        <p:txBody>
          <a:bodyPr lIns="108000" tIns="0" rIns="0" bIns="0" anchor="t" anchorCtr="0">
            <a:noAutofit/>
          </a:bodyPr>
          <a:lstStyle>
            <a:lvl1pPr algn="l">
              <a:defRPr sz="2667" b="0" i="0" cap="all">
                <a:solidFill>
                  <a:srgbClr val="00A2CA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9154107" y="331941"/>
            <a:ext cx="2844800" cy="365125"/>
          </a:xfrm>
        </p:spPr>
        <p:txBody>
          <a:bodyPr/>
          <a:lstStyle/>
          <a:p>
            <a:fld id="{6157AC0E-6DD3-8E4D-B441-A26BFC2E4889}" type="slidenum">
              <a:rPr lang="de-DE" smtClean="0"/>
              <a:pPr/>
              <a:t>‹#›</a:t>
            </a:fld>
            <a:endParaRPr lang="de-DE" dirty="0"/>
          </a:p>
        </p:txBody>
      </p:sp>
      <p:cxnSp>
        <p:nvCxnSpPr>
          <p:cNvPr id="10" name="Gerade Verbindung mit Pfeil 9"/>
          <p:cNvCxnSpPr/>
          <p:nvPr userDrawn="1"/>
        </p:nvCxnSpPr>
        <p:spPr>
          <a:xfrm>
            <a:off x="-263101" y="1225244"/>
            <a:ext cx="12028407" cy="0"/>
          </a:xfrm>
          <a:prstGeom prst="straightConnector1">
            <a:avLst/>
          </a:prstGeom>
          <a:ln w="12700" cap="flat" cmpd="sng">
            <a:solidFill>
              <a:srgbClr val="E6AD1E"/>
            </a:solidFill>
            <a:round/>
            <a:headEnd type="none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 userDrawn="1"/>
        </p:nvCxnSpPr>
        <p:spPr>
          <a:xfrm flipH="1" flipV="1">
            <a:off x="11576283" y="501438"/>
            <a:ext cx="6119" cy="723807"/>
          </a:xfrm>
          <a:prstGeom prst="straightConnector1">
            <a:avLst/>
          </a:prstGeom>
          <a:ln w="12700" cap="flat" cmpd="sng">
            <a:solidFill>
              <a:srgbClr val="E6AD1E"/>
            </a:solidFill>
            <a:round/>
            <a:headEnd type="none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Bild 14" descr="AEGIS_Logo_Screen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3811" y="165604"/>
            <a:ext cx="1449159" cy="59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88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334435" y="1312863"/>
            <a:ext cx="7921806" cy="5211762"/>
          </a:xfrm>
          <a:prstGeom prst="rect">
            <a:avLst/>
          </a:prstGeom>
        </p:spPr>
        <p:txBody>
          <a:bodyPr/>
          <a:lstStyle>
            <a:lvl1pPr>
              <a:buClr>
                <a:srgbClr val="004668"/>
              </a:buClr>
              <a:defRPr/>
            </a:lvl1pPr>
            <a:lvl2pPr>
              <a:buClr>
                <a:srgbClr val="054668"/>
              </a:buClr>
              <a:defRPr/>
            </a:lvl2pPr>
          </a:lstStyle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1"/>
          </p:nvPr>
        </p:nvSpPr>
        <p:spPr>
          <a:xfrm>
            <a:off x="8472263" y="1312863"/>
            <a:ext cx="3383187" cy="5211762"/>
          </a:xfrm>
          <a:prstGeom prst="rect">
            <a:avLst/>
          </a:prstGeom>
        </p:spPr>
        <p:txBody>
          <a:bodyPr/>
          <a:lstStyle>
            <a:lvl1pPr>
              <a:buClr>
                <a:srgbClr val="004668"/>
              </a:buClr>
              <a:defRPr/>
            </a:lvl1pPr>
            <a:lvl2pPr>
              <a:buClr>
                <a:srgbClr val="054668"/>
              </a:buClr>
              <a:defRPr/>
            </a:lvl2pPr>
          </a:lstStyle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5" name="Datumsplatzhalter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2019-06-04</a:t>
            </a:r>
            <a:endParaRPr lang="en-GB"/>
          </a:p>
        </p:txBody>
      </p:sp>
      <p:sp>
        <p:nvSpPr>
          <p:cNvPr id="6" name="Fußzeilenplatzhalt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SCOTT</a:t>
            </a:r>
          </a:p>
        </p:txBody>
      </p:sp>
      <p:sp>
        <p:nvSpPr>
          <p:cNvPr id="7" name="Foliennummernplatzhalt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de-DE"/>
              <a:t>Page </a:t>
            </a:r>
            <a:fld id="{30213E9D-02A2-4680-A0F1-D086B8D67F73}" type="slidenum">
              <a:rPr lang="en-GB" altLang="de-DE"/>
              <a:pPr/>
              <a:t>‹#›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3717574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inpaltig_2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632169" y="1253068"/>
            <a:ext cx="6769815" cy="4131733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Bildplatzhalter 2"/>
          <p:cNvSpPr>
            <a:spLocks noGrp="1"/>
          </p:cNvSpPr>
          <p:nvPr>
            <p:ph type="pic" idx="13"/>
          </p:nvPr>
        </p:nvSpPr>
        <p:spPr>
          <a:xfrm>
            <a:off x="8082842" y="1363133"/>
            <a:ext cx="3499557" cy="206586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de-DE"/>
              <a:t>Bild auf Platzhalter ziehen oder durch Klicken auf Symbol hinzufügen</a:t>
            </a:r>
          </a:p>
        </p:txBody>
      </p:sp>
      <p:sp>
        <p:nvSpPr>
          <p:cNvPr id="10" name="Bildplatzhalter 2"/>
          <p:cNvSpPr>
            <a:spLocks noGrp="1"/>
          </p:cNvSpPr>
          <p:nvPr>
            <p:ph type="pic" idx="14"/>
          </p:nvPr>
        </p:nvSpPr>
        <p:spPr>
          <a:xfrm>
            <a:off x="8091310" y="3629385"/>
            <a:ext cx="3499557" cy="206586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de-DE"/>
              <a:t>Bild auf Platzhalter ziehen oder durch Klicken auf Symbol hinzufügen</a:t>
            </a:r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9154107" y="331941"/>
            <a:ext cx="2844800" cy="365125"/>
          </a:xfrm>
        </p:spPr>
        <p:txBody>
          <a:bodyPr/>
          <a:lstStyle/>
          <a:p>
            <a:fld id="{6157AC0E-6DD3-8E4D-B441-A26BFC2E4889}" type="slidenum">
              <a:rPr lang="de-DE" smtClean="0"/>
              <a:pPr/>
              <a:t>‹#›</a:t>
            </a:fld>
            <a:endParaRPr lang="de-DE" dirty="0"/>
          </a:p>
        </p:txBody>
      </p:sp>
      <p:cxnSp>
        <p:nvCxnSpPr>
          <p:cNvPr id="20" name="Gerade Verbindung mit Pfeil 19"/>
          <p:cNvCxnSpPr/>
          <p:nvPr userDrawn="1"/>
        </p:nvCxnSpPr>
        <p:spPr>
          <a:xfrm>
            <a:off x="-263101" y="824593"/>
            <a:ext cx="12028407" cy="0"/>
          </a:xfrm>
          <a:prstGeom prst="straightConnector1">
            <a:avLst/>
          </a:prstGeom>
          <a:ln w="12700" cap="flat" cmpd="sng">
            <a:solidFill>
              <a:srgbClr val="E6AD1E"/>
            </a:solidFill>
            <a:round/>
            <a:headEnd type="none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 userDrawn="1"/>
        </p:nvCxnSpPr>
        <p:spPr>
          <a:xfrm rot="16200000">
            <a:off x="11417779" y="659940"/>
            <a:ext cx="317007" cy="0"/>
          </a:xfrm>
          <a:prstGeom prst="straightConnector1">
            <a:avLst/>
          </a:prstGeom>
          <a:ln w="12700" cap="flat" cmpd="sng">
            <a:solidFill>
              <a:srgbClr val="E6AD1E"/>
            </a:solidFill>
            <a:round/>
            <a:headEnd type="none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el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9159052" cy="978429"/>
          </a:xfrm>
          <a:noFill/>
        </p:spPr>
        <p:txBody>
          <a:bodyPr lIns="108000" tIns="0" rIns="0" bIns="0" anchor="t" anchorCtr="0">
            <a:noAutofit/>
          </a:bodyPr>
          <a:lstStyle>
            <a:lvl1pPr algn="l">
              <a:defRPr sz="2667" b="0" i="0" cap="all">
                <a:solidFill>
                  <a:srgbClr val="00A2CA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23" name="Bild 22" descr="AEGIS_Logo_Screen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3811" y="165604"/>
            <a:ext cx="1449159" cy="59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17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inpaltig_1_Bild_Head_l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9159052" cy="978429"/>
          </a:xfrm>
          <a:noFill/>
        </p:spPr>
        <p:txBody>
          <a:bodyPr lIns="108000" tIns="0" rIns="0" bIns="0" anchor="t" anchorCtr="0">
            <a:noAutofit/>
          </a:bodyPr>
          <a:lstStyle>
            <a:lvl1pPr algn="l">
              <a:defRPr sz="2667" b="0" i="0" cap="all">
                <a:solidFill>
                  <a:srgbClr val="00A2CA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9154107" y="331941"/>
            <a:ext cx="2844800" cy="365125"/>
          </a:xfrm>
        </p:spPr>
        <p:txBody>
          <a:bodyPr/>
          <a:lstStyle/>
          <a:p>
            <a:fld id="{6157AC0E-6DD3-8E4D-B441-A26BFC2E4889}" type="slidenum">
              <a:rPr lang="de-DE" smtClean="0"/>
              <a:pPr/>
              <a:t>‹#›</a:t>
            </a:fld>
            <a:endParaRPr lang="de-DE" dirty="0"/>
          </a:p>
        </p:txBody>
      </p:sp>
      <p:cxnSp>
        <p:nvCxnSpPr>
          <p:cNvPr id="10" name="Gerade Verbindung mit Pfeil 9"/>
          <p:cNvCxnSpPr/>
          <p:nvPr userDrawn="1"/>
        </p:nvCxnSpPr>
        <p:spPr>
          <a:xfrm>
            <a:off x="-263101" y="1225244"/>
            <a:ext cx="12028407" cy="0"/>
          </a:xfrm>
          <a:prstGeom prst="straightConnector1">
            <a:avLst/>
          </a:prstGeom>
          <a:ln w="12700" cap="flat" cmpd="sng">
            <a:solidFill>
              <a:srgbClr val="E6AD1E"/>
            </a:solidFill>
            <a:round/>
            <a:headEnd type="none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 userDrawn="1"/>
        </p:nvCxnSpPr>
        <p:spPr>
          <a:xfrm flipH="1" flipV="1">
            <a:off x="11576283" y="501438"/>
            <a:ext cx="6119" cy="723807"/>
          </a:xfrm>
          <a:prstGeom prst="straightConnector1">
            <a:avLst/>
          </a:prstGeom>
          <a:ln w="12700" cap="flat" cmpd="sng">
            <a:solidFill>
              <a:srgbClr val="E6AD1E"/>
            </a:solidFill>
            <a:round/>
            <a:headEnd type="none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Bild 14" descr="AEGIS_Logo_Screen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3811" y="165604"/>
            <a:ext cx="1449159" cy="591256"/>
          </a:xfrm>
          <a:prstGeom prst="rect">
            <a:avLst/>
          </a:prstGeom>
        </p:spPr>
      </p:pic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640636" y="1648195"/>
            <a:ext cx="6769815" cy="4131733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Bildplatzhalter 2"/>
          <p:cNvSpPr>
            <a:spLocks noGrp="1"/>
          </p:cNvSpPr>
          <p:nvPr>
            <p:ph type="pic" idx="13"/>
          </p:nvPr>
        </p:nvSpPr>
        <p:spPr>
          <a:xfrm>
            <a:off x="8091310" y="1758260"/>
            <a:ext cx="3499557" cy="206586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de-DE"/>
              <a:t>Bild auf Platzhalter ziehen oder durch Klicken auf Symbol hinzufügen</a:t>
            </a:r>
          </a:p>
        </p:txBody>
      </p:sp>
      <p:sp>
        <p:nvSpPr>
          <p:cNvPr id="17" name="Bildplatzhalter 2"/>
          <p:cNvSpPr>
            <a:spLocks noGrp="1"/>
          </p:cNvSpPr>
          <p:nvPr>
            <p:ph type="pic" idx="14"/>
          </p:nvPr>
        </p:nvSpPr>
        <p:spPr>
          <a:xfrm>
            <a:off x="8091310" y="4024512"/>
            <a:ext cx="3499557" cy="206586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de-DE"/>
              <a:t>Bild auf Platzhalter ziehen oder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437089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632170" y="1253068"/>
            <a:ext cx="10950231" cy="4131733"/>
          </a:xfrm>
        </p:spPr>
        <p:txBody>
          <a:bodyPr numCol="2" spcCol="36000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9154107" y="331941"/>
            <a:ext cx="2844800" cy="365125"/>
          </a:xfrm>
        </p:spPr>
        <p:txBody>
          <a:bodyPr/>
          <a:lstStyle/>
          <a:p>
            <a:fld id="{6157AC0E-6DD3-8E4D-B441-A26BFC2E4889}" type="slidenum">
              <a:rPr lang="de-DE" smtClean="0"/>
              <a:pPr/>
              <a:t>‹#›</a:t>
            </a:fld>
            <a:endParaRPr lang="de-DE" dirty="0"/>
          </a:p>
        </p:txBody>
      </p:sp>
      <p:cxnSp>
        <p:nvCxnSpPr>
          <p:cNvPr id="15" name="Gerade Verbindung mit Pfeil 14"/>
          <p:cNvCxnSpPr/>
          <p:nvPr userDrawn="1"/>
        </p:nvCxnSpPr>
        <p:spPr>
          <a:xfrm>
            <a:off x="-263101" y="824593"/>
            <a:ext cx="12028407" cy="0"/>
          </a:xfrm>
          <a:prstGeom prst="straightConnector1">
            <a:avLst/>
          </a:prstGeom>
          <a:ln w="12700" cap="flat" cmpd="sng">
            <a:solidFill>
              <a:srgbClr val="E6AD1E"/>
            </a:solidFill>
            <a:round/>
            <a:headEnd type="none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 userDrawn="1"/>
        </p:nvCxnSpPr>
        <p:spPr>
          <a:xfrm rot="16200000">
            <a:off x="11417779" y="659940"/>
            <a:ext cx="317007" cy="0"/>
          </a:xfrm>
          <a:prstGeom prst="straightConnector1">
            <a:avLst/>
          </a:prstGeom>
          <a:ln w="12700" cap="flat" cmpd="sng">
            <a:solidFill>
              <a:srgbClr val="E6AD1E"/>
            </a:solidFill>
            <a:round/>
            <a:headEnd type="none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9159052" cy="978429"/>
          </a:xfrm>
          <a:noFill/>
        </p:spPr>
        <p:txBody>
          <a:bodyPr lIns="108000" tIns="0" rIns="0" bIns="0" anchor="t" anchorCtr="0">
            <a:noAutofit/>
          </a:bodyPr>
          <a:lstStyle>
            <a:lvl1pPr algn="l">
              <a:defRPr sz="2667" b="0" i="0" cap="all">
                <a:solidFill>
                  <a:srgbClr val="00A2CA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8" name="Bild 17" descr="AEGIS_Logo_Screen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3811" y="165604"/>
            <a:ext cx="1449159" cy="59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941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inpaltig_Head_l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632170" y="1648195"/>
            <a:ext cx="10950231" cy="4131733"/>
          </a:xfrm>
        </p:spPr>
        <p:txBody>
          <a:bodyPr numCol="2" spcCol="36000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9159052" cy="978429"/>
          </a:xfrm>
          <a:noFill/>
        </p:spPr>
        <p:txBody>
          <a:bodyPr lIns="108000" tIns="0" rIns="0" bIns="0" anchor="t" anchorCtr="0">
            <a:noAutofit/>
          </a:bodyPr>
          <a:lstStyle>
            <a:lvl1pPr algn="l">
              <a:defRPr sz="2667" b="0" i="0" cap="all">
                <a:solidFill>
                  <a:srgbClr val="00A2CA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9154107" y="331941"/>
            <a:ext cx="2844800" cy="365125"/>
          </a:xfrm>
        </p:spPr>
        <p:txBody>
          <a:bodyPr/>
          <a:lstStyle/>
          <a:p>
            <a:fld id="{6157AC0E-6DD3-8E4D-B441-A26BFC2E4889}" type="slidenum">
              <a:rPr lang="de-DE" smtClean="0"/>
              <a:pPr/>
              <a:t>‹#›</a:t>
            </a:fld>
            <a:endParaRPr lang="de-DE" dirty="0"/>
          </a:p>
        </p:txBody>
      </p:sp>
      <p:cxnSp>
        <p:nvCxnSpPr>
          <p:cNvPr id="17" name="Gerade Verbindung mit Pfeil 16"/>
          <p:cNvCxnSpPr/>
          <p:nvPr userDrawn="1"/>
        </p:nvCxnSpPr>
        <p:spPr>
          <a:xfrm>
            <a:off x="-263101" y="1225244"/>
            <a:ext cx="12028407" cy="0"/>
          </a:xfrm>
          <a:prstGeom prst="straightConnector1">
            <a:avLst/>
          </a:prstGeom>
          <a:ln w="12700" cap="flat" cmpd="sng">
            <a:solidFill>
              <a:srgbClr val="E6AD1E"/>
            </a:solidFill>
            <a:round/>
            <a:headEnd type="none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 userDrawn="1"/>
        </p:nvCxnSpPr>
        <p:spPr>
          <a:xfrm flipH="1" flipV="1">
            <a:off x="11576283" y="501438"/>
            <a:ext cx="6119" cy="723807"/>
          </a:xfrm>
          <a:prstGeom prst="straightConnector1">
            <a:avLst/>
          </a:prstGeom>
          <a:ln w="12700" cap="flat" cmpd="sng">
            <a:solidFill>
              <a:srgbClr val="E6AD1E"/>
            </a:solidFill>
            <a:round/>
            <a:headEnd type="none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Bild 18" descr="AEGIS_Logo_Screen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3811" y="165604"/>
            <a:ext cx="1449159" cy="59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886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on_Bild_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9154107" y="331941"/>
            <a:ext cx="2844800" cy="365125"/>
          </a:xfrm>
        </p:spPr>
        <p:txBody>
          <a:bodyPr/>
          <a:lstStyle/>
          <a:p>
            <a:fld id="{6157AC0E-6DD3-8E4D-B441-A26BFC2E4889}" type="slidenum">
              <a:rPr lang="de-DE" smtClean="0"/>
              <a:pPr/>
              <a:t>‹#›</a:t>
            </a:fld>
            <a:endParaRPr lang="de-DE" dirty="0"/>
          </a:p>
        </p:txBody>
      </p:sp>
      <p:cxnSp>
        <p:nvCxnSpPr>
          <p:cNvPr id="15" name="Gerade Verbindung mit Pfeil 14"/>
          <p:cNvCxnSpPr/>
          <p:nvPr userDrawn="1"/>
        </p:nvCxnSpPr>
        <p:spPr>
          <a:xfrm>
            <a:off x="-263101" y="824593"/>
            <a:ext cx="12028407" cy="0"/>
          </a:xfrm>
          <a:prstGeom prst="straightConnector1">
            <a:avLst/>
          </a:prstGeom>
          <a:ln w="12700" cap="flat" cmpd="sng">
            <a:solidFill>
              <a:srgbClr val="E6AD1E"/>
            </a:solidFill>
            <a:round/>
            <a:headEnd type="none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 userDrawn="1"/>
        </p:nvCxnSpPr>
        <p:spPr>
          <a:xfrm rot="16200000">
            <a:off x="11417779" y="659940"/>
            <a:ext cx="317007" cy="0"/>
          </a:xfrm>
          <a:prstGeom prst="straightConnector1">
            <a:avLst/>
          </a:prstGeom>
          <a:ln w="12700" cap="flat" cmpd="sng">
            <a:solidFill>
              <a:srgbClr val="E6AD1E"/>
            </a:solidFill>
            <a:round/>
            <a:headEnd type="none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9159052" cy="978429"/>
          </a:xfrm>
          <a:noFill/>
        </p:spPr>
        <p:txBody>
          <a:bodyPr lIns="108000" tIns="0" rIns="0" bIns="0" anchor="t" anchorCtr="0">
            <a:noAutofit/>
          </a:bodyPr>
          <a:lstStyle>
            <a:lvl1pPr algn="l">
              <a:defRPr sz="2667" b="0" i="0" cap="all">
                <a:solidFill>
                  <a:srgbClr val="00A2CA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8" name="Bild 7" descr="AEGIS_Logo_Screen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3811" y="165604"/>
            <a:ext cx="1449159" cy="59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156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on_Bild_vollflächig_Head_l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9159052" cy="978429"/>
          </a:xfrm>
          <a:noFill/>
        </p:spPr>
        <p:txBody>
          <a:bodyPr lIns="108000" tIns="0" rIns="0" bIns="0" anchor="t" anchorCtr="0">
            <a:noAutofit/>
          </a:bodyPr>
          <a:lstStyle>
            <a:lvl1pPr algn="l">
              <a:defRPr sz="2667" b="0" i="0" cap="all">
                <a:solidFill>
                  <a:srgbClr val="00A2CA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9154107" y="331941"/>
            <a:ext cx="2844800" cy="365125"/>
          </a:xfrm>
        </p:spPr>
        <p:txBody>
          <a:bodyPr/>
          <a:lstStyle/>
          <a:p>
            <a:fld id="{6157AC0E-6DD3-8E4D-B441-A26BFC2E4889}" type="slidenum">
              <a:rPr lang="de-DE" smtClean="0"/>
              <a:pPr/>
              <a:t>‹#›</a:t>
            </a:fld>
            <a:endParaRPr lang="de-DE" dirty="0"/>
          </a:p>
        </p:txBody>
      </p:sp>
      <p:cxnSp>
        <p:nvCxnSpPr>
          <p:cNvPr id="11" name="Gerade Verbindung mit Pfeil 10"/>
          <p:cNvCxnSpPr/>
          <p:nvPr userDrawn="1"/>
        </p:nvCxnSpPr>
        <p:spPr>
          <a:xfrm>
            <a:off x="-263101" y="1225244"/>
            <a:ext cx="12028407" cy="0"/>
          </a:xfrm>
          <a:prstGeom prst="straightConnector1">
            <a:avLst/>
          </a:prstGeom>
          <a:ln w="12700" cap="flat" cmpd="sng">
            <a:solidFill>
              <a:srgbClr val="E6AD1E"/>
            </a:solidFill>
            <a:round/>
            <a:headEnd type="none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 userDrawn="1"/>
        </p:nvCxnSpPr>
        <p:spPr>
          <a:xfrm flipH="1" flipV="1">
            <a:off x="11576283" y="501438"/>
            <a:ext cx="6119" cy="723807"/>
          </a:xfrm>
          <a:prstGeom prst="straightConnector1">
            <a:avLst/>
          </a:prstGeom>
          <a:ln w="12700" cap="flat" cmpd="sng">
            <a:solidFill>
              <a:srgbClr val="E6AD1E"/>
            </a:solidFill>
            <a:round/>
            <a:headEnd type="none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Bild 13" descr="AEGIS_Logo_Screen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3811" y="165604"/>
            <a:ext cx="1449159" cy="59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271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spaltig_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817"/>
            <a:ext cx="12192000" cy="6860032"/>
          </a:xfrm>
          <a:prstGeom prst="rect">
            <a:avLst/>
          </a:prstGeom>
        </p:spPr>
      </p:pic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632169" y="1253068"/>
            <a:ext cx="6769815" cy="413173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9154107" y="331941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57AC0E-6DD3-8E4D-B441-A26BFC2E4889}" type="slidenum">
              <a:rPr lang="de-DE" smtClean="0"/>
              <a:pPr/>
              <a:t>‹#›</a:t>
            </a:fld>
            <a:endParaRPr lang="de-DE" dirty="0"/>
          </a:p>
        </p:txBody>
      </p:sp>
      <p:cxnSp>
        <p:nvCxnSpPr>
          <p:cNvPr id="18" name="Gerade Verbindung mit Pfeil 17"/>
          <p:cNvCxnSpPr/>
          <p:nvPr userDrawn="1"/>
        </p:nvCxnSpPr>
        <p:spPr>
          <a:xfrm>
            <a:off x="-263101" y="824593"/>
            <a:ext cx="12028407" cy="0"/>
          </a:xfrm>
          <a:prstGeom prst="straightConnector1">
            <a:avLst/>
          </a:prstGeom>
          <a:ln w="12700" cap="flat" cmpd="sng">
            <a:solidFill>
              <a:schemeClr val="bg1"/>
            </a:solidFill>
            <a:round/>
            <a:headEnd type="none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 userDrawn="1"/>
        </p:nvCxnSpPr>
        <p:spPr>
          <a:xfrm rot="16200000">
            <a:off x="11417779" y="659940"/>
            <a:ext cx="317007" cy="0"/>
          </a:xfrm>
          <a:prstGeom prst="straightConnector1">
            <a:avLst/>
          </a:prstGeom>
          <a:ln w="12700" cap="flat" cmpd="sng">
            <a:solidFill>
              <a:srgbClr val="FFFFFF"/>
            </a:solidFill>
            <a:round/>
            <a:headEnd type="none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9159052" cy="978429"/>
          </a:xfrm>
          <a:noFill/>
        </p:spPr>
        <p:txBody>
          <a:bodyPr lIns="108000" tIns="0" rIns="0" bIns="0" anchor="t" anchorCtr="0">
            <a:noAutofit/>
          </a:bodyPr>
          <a:lstStyle>
            <a:lvl1pPr algn="l">
              <a:defRPr sz="2667" b="0" i="0" cap="all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21" name="Bild 20" descr="AEGIS_Logo_Screen.png"/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3811" y="165604"/>
            <a:ext cx="1449159" cy="59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797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spaltig_Hintergrund_Head_l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817"/>
            <a:ext cx="12192000" cy="6860032"/>
          </a:xfrm>
          <a:prstGeom prst="rect">
            <a:avLst/>
          </a:prstGeom>
        </p:spPr>
      </p:pic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632169" y="1659484"/>
            <a:ext cx="6769815" cy="413173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9159052" cy="978429"/>
          </a:xfrm>
          <a:noFill/>
        </p:spPr>
        <p:txBody>
          <a:bodyPr lIns="108000" tIns="0" rIns="0" bIns="0" anchor="t" anchorCtr="0">
            <a:noAutofit/>
          </a:bodyPr>
          <a:lstStyle>
            <a:lvl1pPr algn="l">
              <a:defRPr sz="2667" b="0" i="0" cap="all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9154107" y="331941"/>
            <a:ext cx="2844800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157AC0E-6DD3-8E4D-B441-A26BFC2E4889}" type="slidenum">
              <a:rPr lang="de-DE" smtClean="0"/>
              <a:pPr/>
              <a:t>‹#›</a:t>
            </a:fld>
            <a:endParaRPr lang="de-DE" dirty="0"/>
          </a:p>
        </p:txBody>
      </p:sp>
      <p:cxnSp>
        <p:nvCxnSpPr>
          <p:cNvPr id="12" name="Gerade Verbindung mit Pfeil 11"/>
          <p:cNvCxnSpPr/>
          <p:nvPr userDrawn="1"/>
        </p:nvCxnSpPr>
        <p:spPr>
          <a:xfrm>
            <a:off x="-263101" y="1225244"/>
            <a:ext cx="12028407" cy="0"/>
          </a:xfrm>
          <a:prstGeom prst="straightConnector1">
            <a:avLst/>
          </a:prstGeom>
          <a:ln w="12700" cap="flat" cmpd="sng">
            <a:solidFill>
              <a:schemeClr val="bg1"/>
            </a:solidFill>
            <a:round/>
            <a:headEnd type="none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 userDrawn="1"/>
        </p:nvCxnSpPr>
        <p:spPr>
          <a:xfrm flipH="1" flipV="1">
            <a:off x="11576283" y="501438"/>
            <a:ext cx="6119" cy="723807"/>
          </a:xfrm>
          <a:prstGeom prst="straightConnector1">
            <a:avLst/>
          </a:prstGeom>
          <a:ln w="12700" cap="flat" cmpd="sng">
            <a:solidFill>
              <a:srgbClr val="FFFFFF"/>
            </a:solidFill>
            <a:round/>
            <a:headEnd type="none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Bild 14" descr="AEGIS_Logo_Screen.png"/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3811" y="165604"/>
            <a:ext cx="1449159" cy="59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571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AEGIS_Logo_Screen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8" y="5715002"/>
            <a:ext cx="2628193" cy="1072301"/>
          </a:xfrm>
          <a:prstGeom prst="rect">
            <a:avLst/>
          </a:prstGeom>
        </p:spPr>
      </p:pic>
      <p:grpSp>
        <p:nvGrpSpPr>
          <p:cNvPr id="6" name="Group 23"/>
          <p:cNvGrpSpPr/>
          <p:nvPr userDrawn="1"/>
        </p:nvGrpSpPr>
        <p:grpSpPr>
          <a:xfrm>
            <a:off x="6373091" y="756334"/>
            <a:ext cx="5028136" cy="3777375"/>
            <a:chOff x="6560920" y="183977"/>
            <a:chExt cx="5148968" cy="4176688"/>
          </a:xfrm>
        </p:grpSpPr>
        <p:pic>
          <p:nvPicPr>
            <p:cNvPr id="7" name="Picture 2" descr="Image result for open data icon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1764" y="3488111"/>
              <a:ext cx="1081024" cy="714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17023" y="1008055"/>
              <a:ext cx="4683414" cy="2506084"/>
            </a:xfrm>
            <a:prstGeom prst="rect">
              <a:avLst/>
            </a:prstGeom>
          </p:spPr>
        </p:pic>
        <p:pic>
          <p:nvPicPr>
            <p:cNvPr id="12" name="Picture 4" descr="Image result for e health icon"/>
            <p:cNvPicPr>
              <a:picLocks noChangeAspect="1" noChangeArrowheads="1"/>
            </p:cNvPicPr>
            <p:nvPr/>
          </p:nvPicPr>
          <p:blipFill>
            <a:blip r:embed="rId5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0920" y="717861"/>
              <a:ext cx="618487" cy="61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6" descr="Image result for smartphone alert icon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4074" y="839810"/>
              <a:ext cx="695814" cy="60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0" descr="Image result for map  icon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51000"/>
                      </a14:imgEffect>
                      <a14:imgEffect>
                        <a14:brightnessContrast bright="-100000" contrast="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7199" y="390604"/>
              <a:ext cx="696046" cy="637880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/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6" descr="Image result for social care icon"/>
            <p:cNvPicPr>
              <a:picLocks noChangeAspect="1" noChangeArrowheads="1"/>
            </p:cNvPicPr>
            <p:nvPr/>
          </p:nvPicPr>
          <p:blipFill>
            <a:blip r:embed="rId9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1280" y="280503"/>
              <a:ext cx="1045540" cy="1009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0" descr="Image result for home automation icon"/>
            <p:cNvPicPr>
              <a:picLocks noChangeAspect="1" noChangeArrowheads="1"/>
            </p:cNvPicPr>
            <p:nvPr/>
          </p:nvPicPr>
          <p:blipFill>
            <a:blip r:embed="rId10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2479" y="183977"/>
              <a:ext cx="625654" cy="625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2" descr="Image result for control center icon"/>
            <p:cNvPicPr>
              <a:picLocks noChangeAspect="1" noChangeArrowheads="1"/>
            </p:cNvPicPr>
            <p:nvPr/>
          </p:nvPicPr>
          <p:blipFill>
            <a:blip r:embed="rId11" cstate="screen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9548" y="200148"/>
              <a:ext cx="859188" cy="617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8" descr="Image result for insurance icon"/>
            <p:cNvPicPr>
              <a:picLocks noChangeAspect="1" noChangeArrowheads="1"/>
            </p:cNvPicPr>
            <p:nvPr/>
          </p:nvPicPr>
          <p:blipFill>
            <a:blip r:embed="rId12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9848" y="3587582"/>
              <a:ext cx="773083" cy="77308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0" descr="Image result for smart home icon transparent"/>
            <p:cNvPicPr>
              <a:picLocks noChangeAspect="1" noChangeArrowheads="1"/>
            </p:cNvPicPr>
            <p:nvPr/>
          </p:nvPicPr>
          <p:blipFill>
            <a:blip r:embed="rId13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2478" y="3466002"/>
              <a:ext cx="851735" cy="755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Image result for smart car  logo transparent"/>
            <p:cNvPicPr>
              <a:picLocks noChangeAspect="1" noChangeArrowheads="1"/>
            </p:cNvPicPr>
            <p:nvPr/>
          </p:nvPicPr>
          <p:blipFill>
            <a:blip r:embed="rId14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6567" y="3398414"/>
              <a:ext cx="873601" cy="873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hteck 3"/>
          <p:cNvSpPr/>
          <p:nvPr userDrawn="1"/>
        </p:nvSpPr>
        <p:spPr>
          <a:xfrm>
            <a:off x="511987" y="1859632"/>
            <a:ext cx="6163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33" b="1" baseline="0" dirty="0"/>
              <a:t>AEGIS Evaluation Framework DEMONSTRATOR </a:t>
            </a:r>
            <a:endParaRPr lang="en-US" sz="2133" b="1" dirty="0"/>
          </a:p>
          <a:p>
            <a:endParaRPr lang="en-US" sz="2133" dirty="0"/>
          </a:p>
          <a:p>
            <a:r>
              <a:rPr lang="en-US" sz="1867" baseline="0" dirty="0"/>
              <a:t>Alexander Stocker </a:t>
            </a:r>
            <a:endParaRPr lang="en-US" sz="1867" dirty="0"/>
          </a:p>
          <a:p>
            <a:r>
              <a:rPr lang="en-US" sz="1867" dirty="0"/>
              <a:t>Virtual Vehicle Research</a:t>
            </a:r>
            <a:r>
              <a:rPr lang="en-US" sz="1867" baseline="0" dirty="0"/>
              <a:t> Center</a:t>
            </a:r>
            <a:endParaRPr lang="en-US" sz="1867" dirty="0"/>
          </a:p>
          <a:p>
            <a:r>
              <a:rPr lang="en-US" sz="1867" dirty="0"/>
              <a:t>firstname.lastname@v2c2.at</a:t>
            </a:r>
          </a:p>
        </p:txBody>
      </p:sp>
      <p:sp>
        <p:nvSpPr>
          <p:cNvPr id="22" name="Rechteck 21"/>
          <p:cNvSpPr/>
          <p:nvPr userDrawn="1"/>
        </p:nvSpPr>
        <p:spPr>
          <a:xfrm>
            <a:off x="488655" y="3773372"/>
            <a:ext cx="2859437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3" dirty="0"/>
              <a:t>www.aegis-bigdata.eu</a:t>
            </a:r>
          </a:p>
        </p:txBody>
      </p:sp>
      <p:sp>
        <p:nvSpPr>
          <p:cNvPr id="24" name="Rechteck 23"/>
          <p:cNvSpPr/>
          <p:nvPr userDrawn="1"/>
        </p:nvSpPr>
        <p:spPr>
          <a:xfrm>
            <a:off x="458136" y="4637524"/>
            <a:ext cx="148149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67" dirty="0"/>
              <a:t>@</a:t>
            </a:r>
            <a:r>
              <a:rPr lang="en-US" sz="1467" dirty="0" err="1"/>
              <a:t>AegisBigdata</a:t>
            </a:r>
            <a:endParaRPr lang="en-US" sz="1467" dirty="0"/>
          </a:p>
        </p:txBody>
      </p:sp>
      <p:grpSp>
        <p:nvGrpSpPr>
          <p:cNvPr id="35" name="Gruppieren 34"/>
          <p:cNvGrpSpPr/>
          <p:nvPr userDrawn="1"/>
        </p:nvGrpSpPr>
        <p:grpSpPr>
          <a:xfrm>
            <a:off x="520315" y="4267315"/>
            <a:ext cx="3039672" cy="349255"/>
            <a:chOff x="2901713" y="3873844"/>
            <a:chExt cx="2279754" cy="261941"/>
          </a:xfrm>
        </p:grpSpPr>
        <p:pic>
          <p:nvPicPr>
            <p:cNvPr id="8" name="Grafik 7"/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9563" y="3878850"/>
              <a:ext cx="251928" cy="251928"/>
            </a:xfrm>
            <a:prstGeom prst="rect">
              <a:avLst/>
            </a:prstGeom>
          </p:spPr>
        </p:pic>
        <p:pic>
          <p:nvPicPr>
            <p:cNvPr id="23" name="Grafik 22"/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1713" y="3878850"/>
              <a:ext cx="251928" cy="251928"/>
            </a:xfrm>
            <a:prstGeom prst="rect">
              <a:avLst/>
            </a:prstGeom>
          </p:spPr>
        </p:pic>
        <p:pic>
          <p:nvPicPr>
            <p:cNvPr id="25" name="Grafik 24"/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17413" y="3873844"/>
              <a:ext cx="261941" cy="261941"/>
            </a:xfrm>
            <a:prstGeom prst="rect">
              <a:avLst/>
            </a:prstGeom>
          </p:spPr>
        </p:pic>
        <p:pic>
          <p:nvPicPr>
            <p:cNvPr id="27" name="Grafik 26"/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5276" y="3874009"/>
              <a:ext cx="261610" cy="261610"/>
            </a:xfrm>
            <a:prstGeom prst="rect">
              <a:avLst/>
            </a:prstGeom>
          </p:spPr>
        </p:pic>
        <p:pic>
          <p:nvPicPr>
            <p:cNvPr id="28" name="Grafik 27"/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2808" y="3878850"/>
              <a:ext cx="251928" cy="251928"/>
            </a:xfrm>
            <a:prstGeom prst="rect">
              <a:avLst/>
            </a:prstGeom>
          </p:spPr>
        </p:pic>
        <p:pic>
          <p:nvPicPr>
            <p:cNvPr id="29" name="Grafik 28"/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60660" y="3894411"/>
              <a:ext cx="220807" cy="220807"/>
            </a:xfrm>
            <a:prstGeom prst="rect">
              <a:avLst/>
            </a:prstGeom>
          </p:spPr>
        </p:pic>
      </p:grpSp>
      <p:sp>
        <p:nvSpPr>
          <p:cNvPr id="33" name="Rectangle 19"/>
          <p:cNvSpPr/>
          <p:nvPr userDrawn="1"/>
        </p:nvSpPr>
        <p:spPr>
          <a:xfrm>
            <a:off x="5731003" y="6104306"/>
            <a:ext cx="53680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0" u="none" strike="noStrike" baseline="0" dirty="0">
                <a:solidFill>
                  <a:schemeClr val="tx1"/>
                </a:solidFill>
                <a:latin typeface="+mn-lt"/>
              </a:rPr>
              <a:t>This project has received funding from the European Union’s Horizon 2020 </a:t>
            </a:r>
            <a:br>
              <a:rPr lang="en-US" sz="1200" i="0" u="none" strike="noStrike" baseline="0" dirty="0">
                <a:solidFill>
                  <a:schemeClr val="tx1"/>
                </a:solidFill>
                <a:latin typeface="+mn-lt"/>
              </a:rPr>
            </a:br>
            <a:r>
              <a:rPr lang="en-US" sz="1200" i="0" u="none" strike="noStrike" baseline="0" dirty="0">
                <a:solidFill>
                  <a:schemeClr val="tx1"/>
                </a:solidFill>
                <a:latin typeface="+mn-lt"/>
              </a:rPr>
              <a:t>research and innovation programme under grant agreement No. 732189 </a:t>
            </a:r>
            <a:endParaRPr lang="en-US" sz="1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4" name="Grafik 33"/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5486" y="6110525"/>
            <a:ext cx="717761" cy="48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886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ollflächig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bernddettenweitz\Desktop\VIRTUAL-VEHICLE_K2DM_City_2_1_C2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8949" y="0"/>
            <a:ext cx="12213976" cy="687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de-AT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de-AT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F3BB332-F7ED-43B3-92BF-86D2CC42DE36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de-AT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855841" y="163469"/>
            <a:ext cx="8506291" cy="457175"/>
          </a:xfrm>
          <a:prstGeom prst="rect">
            <a:avLst/>
          </a:prstGeom>
        </p:spPr>
        <p:txBody>
          <a:bodyPr lIns="0" tIns="0" bIns="0" anchor="ctr"/>
          <a:lstStyle>
            <a:lvl1pPr>
              <a:lnSpc>
                <a:spcPct val="100000"/>
              </a:lnSpc>
              <a:defRPr sz="2176" b="1" cap="none" baseline="0">
                <a:solidFill>
                  <a:srgbClr val="00466B"/>
                </a:solidFill>
                <a:latin typeface="+mn-lt"/>
              </a:defRPr>
            </a:lvl1pPr>
          </a:lstStyle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pic>
        <p:nvPicPr>
          <p:cNvPr id="7" name="Picture 11" descr="ViF-K2_Logobar_v07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92776" y="163469"/>
            <a:ext cx="2500883" cy="4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613411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334434" y="1312863"/>
            <a:ext cx="5666317" cy="5211762"/>
          </a:xfrm>
          <a:prstGeom prst="rect">
            <a:avLst/>
          </a:prstGeom>
        </p:spPr>
        <p:txBody>
          <a:bodyPr/>
          <a:lstStyle>
            <a:lvl1pPr>
              <a:buClr>
                <a:srgbClr val="004668"/>
              </a:buClr>
              <a:defRPr/>
            </a:lvl1pPr>
            <a:lvl2pPr>
              <a:buClr>
                <a:srgbClr val="054668"/>
              </a:buClr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1"/>
          </p:nvPr>
        </p:nvSpPr>
        <p:spPr>
          <a:xfrm>
            <a:off x="6191251" y="1312863"/>
            <a:ext cx="5664200" cy="5211762"/>
          </a:xfrm>
          <a:prstGeom prst="rect">
            <a:avLst/>
          </a:prstGeom>
        </p:spPr>
        <p:txBody>
          <a:bodyPr/>
          <a:lstStyle>
            <a:lvl1pPr>
              <a:buClr>
                <a:srgbClr val="004668"/>
              </a:buClr>
              <a:defRPr/>
            </a:lvl1pPr>
            <a:lvl2pPr>
              <a:buClr>
                <a:srgbClr val="054668"/>
              </a:buClr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 dirty="0"/>
          </a:p>
        </p:txBody>
      </p:sp>
      <p:sp>
        <p:nvSpPr>
          <p:cNvPr id="5" name="Datumsplatzhalter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2019-06-04</a:t>
            </a:r>
            <a:endParaRPr lang="en-GB"/>
          </a:p>
        </p:txBody>
      </p:sp>
      <p:sp>
        <p:nvSpPr>
          <p:cNvPr id="6" name="Fußzeilenplatzhalt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SCOTT</a:t>
            </a:r>
          </a:p>
        </p:txBody>
      </p:sp>
      <p:sp>
        <p:nvSpPr>
          <p:cNvPr id="7" name="Foliennummernplatzhalt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de-DE"/>
              <a:t>Page </a:t>
            </a:r>
            <a:fld id="{30213E9D-02A2-4680-A0F1-D086B8D67F73}" type="slidenum">
              <a:rPr lang="en-GB" altLang="de-DE"/>
              <a:pPr/>
              <a:t>‹#›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37514755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F_Folie 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B332-F7ED-43B3-92BF-86D2CC42DE36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70188" y="967303"/>
            <a:ext cx="11121373" cy="5400676"/>
          </a:xfrm>
          <a:prstGeom prst="rect">
            <a:avLst/>
          </a:prstGeom>
        </p:spPr>
        <p:txBody>
          <a:bodyPr lIns="0"/>
          <a:lstStyle>
            <a:lvl1pPr>
              <a:defRPr sz="1813"/>
            </a:lvl1pPr>
            <a:lvl2pPr>
              <a:spcBef>
                <a:spcPts val="272"/>
              </a:spcBef>
              <a:spcAft>
                <a:spcPts val="272"/>
              </a:spcAft>
              <a:defRPr sz="1632"/>
            </a:lvl2pPr>
            <a:lvl3pPr marL="817761" indent="-253391">
              <a:spcBef>
                <a:spcPts val="272"/>
              </a:spcBef>
              <a:spcAft>
                <a:spcPts val="272"/>
              </a:spcAft>
              <a:defRPr sz="1632"/>
            </a:lvl3pPr>
            <a:lvl4pPr marL="1059635" indent="-241873">
              <a:spcBef>
                <a:spcPts val="272"/>
              </a:spcBef>
              <a:spcAft>
                <a:spcPts val="272"/>
              </a:spcAft>
              <a:buFont typeface="Symbol" panose="05050102010706020507" pitchFamily="18" charset="2"/>
              <a:buChar char="-"/>
              <a:defRPr sz="1269">
                <a:latin typeface="+mn-lt"/>
              </a:defRPr>
            </a:lvl4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Erste Ebene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855841" y="163469"/>
            <a:ext cx="8506291" cy="457175"/>
          </a:xfrm>
          <a:prstGeom prst="rect">
            <a:avLst/>
          </a:prstGeom>
        </p:spPr>
        <p:txBody>
          <a:bodyPr lIns="0" tIns="0" bIns="0" anchor="ctr"/>
          <a:lstStyle>
            <a:lvl1pPr>
              <a:lnSpc>
                <a:spcPct val="100000"/>
              </a:lnSpc>
              <a:defRPr sz="2176" b="1" cap="none" baseline="0">
                <a:solidFill>
                  <a:srgbClr val="00466B"/>
                </a:solidFill>
                <a:latin typeface="+mn-lt"/>
              </a:defRPr>
            </a:lvl1pPr>
          </a:lstStyle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cxnSp>
        <p:nvCxnSpPr>
          <p:cNvPr id="7" name="Gerade Verbindung 6"/>
          <p:cNvCxnSpPr/>
          <p:nvPr userDrawn="1"/>
        </p:nvCxnSpPr>
        <p:spPr bwMode="auto">
          <a:xfrm>
            <a:off x="723350" y="620643"/>
            <a:ext cx="8704105" cy="2781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17071940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noProof="0" dirty="0"/>
              <a:t>Titelmasterformat durch Klicken bearbeiten</a:t>
            </a:r>
            <a:endParaRPr lang="en-GB" noProof="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334434" y="1312863"/>
            <a:ext cx="11521017" cy="5211762"/>
          </a:xfrm>
          <a:prstGeom prst="rect">
            <a:avLst/>
          </a:prstGeom>
        </p:spPr>
        <p:txBody>
          <a:bodyPr/>
          <a:lstStyle>
            <a:lvl1pPr>
              <a:buClr>
                <a:srgbClr val="004668"/>
              </a:buClr>
              <a:defRPr/>
            </a:lvl1pPr>
            <a:lvl2pPr>
              <a:buClr>
                <a:srgbClr val="004668"/>
              </a:buClr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 dirty="0"/>
          </a:p>
        </p:txBody>
      </p:sp>
      <p:sp>
        <p:nvSpPr>
          <p:cNvPr id="4" name="Datumsplatzhalter 10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2019-06-04</a:t>
            </a:r>
            <a:endParaRPr lang="en-GB"/>
          </a:p>
        </p:txBody>
      </p:sp>
      <p:sp>
        <p:nvSpPr>
          <p:cNvPr id="5" name="Fußzeilenplatzhalt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SCOTT</a:t>
            </a:r>
          </a:p>
        </p:txBody>
      </p:sp>
      <p:sp>
        <p:nvSpPr>
          <p:cNvPr id="6" name="Foliennummernplatzhalt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de-DE"/>
              <a:t>Page </a:t>
            </a:r>
            <a:fld id="{0D3C0800-BE0F-435D-A513-36504ECA3DC5}" type="slidenum">
              <a:rPr lang="en-GB" altLang="de-DE"/>
              <a:pPr/>
              <a:t>‹#›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1388922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GB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334434" y="1312863"/>
            <a:ext cx="5666317" cy="2548800"/>
          </a:xfrm>
          <a:prstGeom prst="rect">
            <a:avLst/>
          </a:prstGeom>
        </p:spPr>
        <p:txBody>
          <a:bodyPr/>
          <a:lstStyle>
            <a:lvl1pPr>
              <a:buClr>
                <a:srgbClr val="004668"/>
              </a:buClr>
              <a:defRPr/>
            </a:lvl1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1"/>
          </p:nvPr>
        </p:nvSpPr>
        <p:spPr>
          <a:xfrm>
            <a:off x="6189134" y="3975825"/>
            <a:ext cx="5666317" cy="2548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17" name="Content Placeholder 13"/>
          <p:cNvSpPr>
            <a:spLocks noGrp="1"/>
          </p:cNvSpPr>
          <p:nvPr>
            <p:ph sz="quarter" idx="12"/>
          </p:nvPr>
        </p:nvSpPr>
        <p:spPr>
          <a:xfrm>
            <a:off x="336000" y="3975825"/>
            <a:ext cx="5666317" cy="2548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3"/>
          </p:nvPr>
        </p:nvSpPr>
        <p:spPr>
          <a:xfrm>
            <a:off x="6197179" y="1312863"/>
            <a:ext cx="5666317" cy="2548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7" name="Datumsplatzhalter 10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2019-06-04</a:t>
            </a:r>
            <a:endParaRPr lang="en-GB"/>
          </a:p>
        </p:txBody>
      </p:sp>
      <p:sp>
        <p:nvSpPr>
          <p:cNvPr id="8" name="Fußzeilenplatzhalt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SCOTT</a:t>
            </a:r>
          </a:p>
        </p:txBody>
      </p:sp>
      <p:sp>
        <p:nvSpPr>
          <p:cNvPr id="9" name="Foliennummernplatzhalt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de-DE"/>
              <a:t>Page </a:t>
            </a:r>
            <a:fld id="{40522490-8724-4AD1-83C7-3DEDEFB9D6A8}" type="slidenum">
              <a:rPr lang="en-GB" altLang="de-DE"/>
              <a:pPr/>
              <a:t>‹#›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3817137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w +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GB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334434" y="1312864"/>
            <a:ext cx="11529484" cy="21161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1"/>
          </p:nvPr>
        </p:nvSpPr>
        <p:spPr>
          <a:xfrm>
            <a:off x="334434" y="3581401"/>
            <a:ext cx="5666317" cy="29432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2"/>
          </p:nvPr>
        </p:nvSpPr>
        <p:spPr>
          <a:xfrm>
            <a:off x="6191251" y="3581401"/>
            <a:ext cx="5672667" cy="2943225"/>
          </a:xfrm>
          <a:prstGeom prst="rect">
            <a:avLst/>
          </a:prstGeom>
        </p:spPr>
        <p:txBody>
          <a:bodyPr/>
          <a:lstStyle>
            <a:lvl2pPr>
              <a:buClr>
                <a:srgbClr val="004668"/>
              </a:buClr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 dirty="0"/>
          </a:p>
        </p:txBody>
      </p:sp>
      <p:sp>
        <p:nvSpPr>
          <p:cNvPr id="6" name="Datumsplatzhalter 10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2019-06-04</a:t>
            </a:r>
            <a:endParaRPr lang="en-GB"/>
          </a:p>
        </p:txBody>
      </p:sp>
      <p:sp>
        <p:nvSpPr>
          <p:cNvPr id="7" name="Fußzeilenplatzhalter 11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SCOTT</a:t>
            </a:r>
          </a:p>
        </p:txBody>
      </p:sp>
      <p:sp>
        <p:nvSpPr>
          <p:cNvPr id="8" name="Foliennummernplatzhalt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de-DE"/>
              <a:t>Page </a:t>
            </a:r>
            <a:fld id="{953B408B-B39F-43A7-9B26-E1E061E95664}" type="slidenum">
              <a:rPr lang="en-GB" altLang="de-DE"/>
              <a:pPr/>
              <a:t>‹#›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1093017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w, two columns,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GB" noProof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9"/>
          </p:nvPr>
        </p:nvSpPr>
        <p:spPr>
          <a:xfrm>
            <a:off x="309034" y="1312863"/>
            <a:ext cx="11521017" cy="12960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0"/>
          </p:nvPr>
        </p:nvSpPr>
        <p:spPr>
          <a:xfrm>
            <a:off x="309034" y="2714400"/>
            <a:ext cx="5691717" cy="241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20" name="Content Placeholder 18"/>
          <p:cNvSpPr>
            <a:spLocks noGrp="1"/>
          </p:cNvSpPr>
          <p:nvPr>
            <p:ph sz="quarter" idx="21"/>
          </p:nvPr>
        </p:nvSpPr>
        <p:spPr>
          <a:xfrm>
            <a:off x="6171779" y="2714400"/>
            <a:ext cx="5691717" cy="241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21" name="Content Placeholder 14"/>
          <p:cNvSpPr>
            <a:spLocks noGrp="1"/>
          </p:cNvSpPr>
          <p:nvPr>
            <p:ph sz="quarter" idx="22"/>
          </p:nvPr>
        </p:nvSpPr>
        <p:spPr>
          <a:xfrm>
            <a:off x="336001" y="5228625"/>
            <a:ext cx="11521017" cy="12960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Datumsplatzhalter 10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2019-06-04</a:t>
            </a:r>
            <a:endParaRPr lang="en-GB"/>
          </a:p>
        </p:txBody>
      </p:sp>
      <p:sp>
        <p:nvSpPr>
          <p:cNvPr id="8" name="Fußzeilenplatzhalter 11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SCOTT</a:t>
            </a:r>
          </a:p>
        </p:txBody>
      </p:sp>
      <p:sp>
        <p:nvSpPr>
          <p:cNvPr id="9" name="Foliennummernplatzhalter 12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de-DE"/>
              <a:t>Page </a:t>
            </a:r>
            <a:fld id="{745A155A-EFA5-420E-B10E-76765158D2A3}" type="slidenum">
              <a:rPr lang="en-GB" altLang="de-DE"/>
              <a:pPr/>
              <a:t>‹#›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2703926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GB" noProof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334433" y="1312863"/>
            <a:ext cx="3710400" cy="5211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14" name="Content Placeholder 12"/>
          <p:cNvSpPr>
            <a:spLocks noGrp="1"/>
          </p:cNvSpPr>
          <p:nvPr>
            <p:ph sz="quarter" idx="11"/>
          </p:nvPr>
        </p:nvSpPr>
        <p:spPr>
          <a:xfrm>
            <a:off x="8153096" y="1312863"/>
            <a:ext cx="3710400" cy="5211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17" name="Content Placeholder 12"/>
          <p:cNvSpPr>
            <a:spLocks noGrp="1"/>
          </p:cNvSpPr>
          <p:nvPr>
            <p:ph sz="quarter" idx="12"/>
          </p:nvPr>
        </p:nvSpPr>
        <p:spPr>
          <a:xfrm>
            <a:off x="4243765" y="1312863"/>
            <a:ext cx="3710400" cy="5211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6" name="Datumsplatzhalter 10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2019-06-04</a:t>
            </a:r>
            <a:endParaRPr lang="en-GB"/>
          </a:p>
        </p:txBody>
      </p:sp>
      <p:sp>
        <p:nvSpPr>
          <p:cNvPr id="7" name="Fußzeilenplatzhalter 11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SCOTT</a:t>
            </a:r>
          </a:p>
        </p:txBody>
      </p:sp>
      <p:sp>
        <p:nvSpPr>
          <p:cNvPr id="8" name="Foliennummernplatzhalt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de-DE"/>
              <a:t>Page </a:t>
            </a:r>
            <a:fld id="{70710C66-2E73-4DD5-B6FC-F470EE4D3034}" type="slidenum">
              <a:rPr lang="en-GB" altLang="de-DE"/>
              <a:pPr/>
              <a:t>‹#›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2900305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w +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GB" noProof="0"/>
          </a:p>
        </p:txBody>
      </p:sp>
      <p:sp>
        <p:nvSpPr>
          <p:cNvPr id="13" name="Content Placeholder 14"/>
          <p:cNvSpPr>
            <a:spLocks noGrp="1"/>
          </p:cNvSpPr>
          <p:nvPr>
            <p:ph sz="quarter" idx="19"/>
          </p:nvPr>
        </p:nvSpPr>
        <p:spPr>
          <a:xfrm>
            <a:off x="309034" y="1312863"/>
            <a:ext cx="11521017" cy="12960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20"/>
          </p:nvPr>
        </p:nvSpPr>
        <p:spPr>
          <a:xfrm>
            <a:off x="336000" y="2714400"/>
            <a:ext cx="3710400" cy="38102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18" name="Content Placeholder 15"/>
          <p:cNvSpPr>
            <a:spLocks noGrp="1"/>
          </p:cNvSpPr>
          <p:nvPr>
            <p:ph sz="quarter" idx="21"/>
          </p:nvPr>
        </p:nvSpPr>
        <p:spPr>
          <a:xfrm>
            <a:off x="8153096" y="2714400"/>
            <a:ext cx="3710400" cy="38102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22" name="Content Placeholder 15"/>
          <p:cNvSpPr>
            <a:spLocks noGrp="1"/>
          </p:cNvSpPr>
          <p:nvPr>
            <p:ph sz="quarter" idx="22"/>
          </p:nvPr>
        </p:nvSpPr>
        <p:spPr>
          <a:xfrm>
            <a:off x="4258032" y="2714401"/>
            <a:ext cx="3710400" cy="38102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7" name="Datumsplatzhalter 10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2019-06-04</a:t>
            </a:r>
            <a:endParaRPr lang="en-GB"/>
          </a:p>
        </p:txBody>
      </p:sp>
      <p:sp>
        <p:nvSpPr>
          <p:cNvPr id="8" name="Fußzeilenplatzhalter 11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SCOTT</a:t>
            </a:r>
          </a:p>
        </p:txBody>
      </p:sp>
      <p:sp>
        <p:nvSpPr>
          <p:cNvPr id="9" name="Foliennummernplatzhalter 12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de-DE"/>
              <a:t>Page </a:t>
            </a:r>
            <a:fld id="{AC001EA0-83FE-4712-B87B-E184D6961DC5}" type="slidenum">
              <a:rPr lang="en-GB" altLang="de-DE"/>
              <a:pPr/>
              <a:t>‹#›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366584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0"/>
          <p:cNvSpPr>
            <a:spLocks noChangeArrowheads="1"/>
          </p:cNvSpPr>
          <p:nvPr/>
        </p:nvSpPr>
        <p:spPr bwMode="auto">
          <a:xfrm>
            <a:off x="0" y="917575"/>
            <a:ext cx="12192000" cy="101600"/>
          </a:xfrm>
          <a:prstGeom prst="rect">
            <a:avLst/>
          </a:prstGeom>
          <a:solidFill>
            <a:srgbClr val="00466B"/>
          </a:solidFill>
          <a:ln>
            <a:noFill/>
          </a:ln>
        </p:spPr>
        <p:txBody>
          <a:bodyPr wrap="none" lIns="90000" tIns="46800" rIns="90000" bIns="4680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GB" altLang="de-DE" sz="2400">
              <a:solidFill>
                <a:srgbClr val="005DA9"/>
              </a:solidFill>
            </a:endParaRP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2"/>
          </p:nvPr>
        </p:nvSpPr>
        <p:spPr>
          <a:xfrm>
            <a:off x="336550" y="6624639"/>
            <a:ext cx="1151467" cy="1428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rgbClr val="969696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de-DE"/>
              <a:t>2019-06-04</a:t>
            </a:r>
            <a:endParaRPr lang="en-GB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3839634" y="6624639"/>
            <a:ext cx="4512733" cy="1428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rgbClr val="969696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GB"/>
              <a:t>SCOTT</a:t>
            </a: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0422467" y="6624639"/>
            <a:ext cx="1441451" cy="14287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969696"/>
                </a:solidFill>
                <a:latin typeface="Verdana" panose="020B0604030504040204" pitchFamily="34" charset="0"/>
              </a:defRPr>
            </a:lvl1pPr>
          </a:lstStyle>
          <a:p>
            <a:r>
              <a:rPr lang="en-GB" altLang="de-DE"/>
              <a:t>Page </a:t>
            </a:r>
            <a:fld id="{411A953B-F06D-4C95-A4D6-7CB22303F2FF}" type="slidenum">
              <a:rPr lang="en-GB" altLang="de-DE"/>
              <a:pPr/>
              <a:t>‹#›</a:t>
            </a:fld>
            <a:endParaRPr lang="en-GB" altLang="de-DE"/>
          </a:p>
        </p:txBody>
      </p:sp>
      <p:sp>
        <p:nvSpPr>
          <p:cNvPr id="1030" name="Title Placeholder 8"/>
          <p:cNvSpPr>
            <a:spLocks noGrp="1"/>
          </p:cNvSpPr>
          <p:nvPr>
            <p:ph type="title"/>
          </p:nvPr>
        </p:nvSpPr>
        <p:spPr bwMode="auto">
          <a:xfrm>
            <a:off x="336552" y="42864"/>
            <a:ext cx="8782049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dirty="0" err="1"/>
              <a:t>Titelmasterformat</a:t>
            </a:r>
            <a:r>
              <a:rPr lang="en-GB" altLang="de-DE" dirty="0"/>
              <a:t> </a:t>
            </a:r>
            <a:r>
              <a:rPr lang="en-GB" altLang="de-DE" dirty="0" err="1"/>
              <a:t>durch</a:t>
            </a:r>
            <a:r>
              <a:rPr lang="en-GB" altLang="de-DE" dirty="0"/>
              <a:t> </a:t>
            </a:r>
            <a:r>
              <a:rPr lang="en-GB" altLang="de-DE" dirty="0" err="1"/>
              <a:t>Klicken</a:t>
            </a:r>
            <a:r>
              <a:rPr lang="en-GB" altLang="de-DE" dirty="0"/>
              <a:t> </a:t>
            </a:r>
            <a:r>
              <a:rPr lang="en-GB" altLang="de-DE" dirty="0" err="1"/>
              <a:t>bearbeiten</a:t>
            </a:r>
            <a:endParaRPr lang="en-GB" altLang="de-DE" dirty="0"/>
          </a:p>
        </p:txBody>
      </p:sp>
      <p:sp>
        <p:nvSpPr>
          <p:cNvPr id="1031" name="Text Placeholder 14"/>
          <p:cNvSpPr>
            <a:spLocks noGrp="1"/>
          </p:cNvSpPr>
          <p:nvPr>
            <p:ph type="body" idx="1"/>
          </p:nvPr>
        </p:nvSpPr>
        <p:spPr bwMode="auto">
          <a:xfrm>
            <a:off x="347134" y="1289051"/>
            <a:ext cx="11521017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dirty="0" err="1"/>
              <a:t>Textmasterformate</a:t>
            </a:r>
            <a:r>
              <a:rPr lang="en-GB" altLang="de-DE" dirty="0"/>
              <a:t> </a:t>
            </a:r>
            <a:r>
              <a:rPr lang="en-GB" altLang="de-DE" dirty="0" err="1"/>
              <a:t>durch</a:t>
            </a:r>
            <a:r>
              <a:rPr lang="en-GB" altLang="de-DE" dirty="0"/>
              <a:t> </a:t>
            </a:r>
            <a:r>
              <a:rPr lang="en-GB" altLang="de-DE" dirty="0" err="1"/>
              <a:t>Klicken</a:t>
            </a:r>
            <a:r>
              <a:rPr lang="en-GB" altLang="de-DE" dirty="0"/>
              <a:t> </a:t>
            </a:r>
            <a:r>
              <a:rPr lang="en-GB" altLang="de-DE" dirty="0" err="1"/>
              <a:t>bearbeiten</a:t>
            </a:r>
            <a:endParaRPr lang="en-GB" altLang="de-DE" dirty="0"/>
          </a:p>
          <a:p>
            <a:pPr lvl="1"/>
            <a:r>
              <a:rPr lang="en-GB" altLang="de-DE" dirty="0"/>
              <a:t>Second level</a:t>
            </a:r>
          </a:p>
          <a:p>
            <a:pPr lvl="2"/>
            <a:r>
              <a:rPr lang="en-GB" altLang="de-DE" dirty="0"/>
              <a:t>Third level</a:t>
            </a:r>
          </a:p>
          <a:p>
            <a:pPr lvl="3"/>
            <a:r>
              <a:rPr lang="en-GB" altLang="de-DE" dirty="0"/>
              <a:t>Fourth level</a:t>
            </a:r>
          </a:p>
          <a:p>
            <a:pPr lvl="4"/>
            <a:r>
              <a:rPr lang="en-GB" altLang="de-DE" dirty="0"/>
              <a:t>Fifth level</a:t>
            </a:r>
          </a:p>
        </p:txBody>
      </p:sp>
      <p:sp>
        <p:nvSpPr>
          <p:cNvPr id="2" name="Textfeld 1"/>
          <p:cNvSpPr txBox="1"/>
          <p:nvPr userDrawn="1"/>
        </p:nvSpPr>
        <p:spPr>
          <a:xfrm>
            <a:off x="10224459" y="404664"/>
            <a:ext cx="1219200" cy="91440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pPr marL="273050" indent="-273050">
              <a:buClr>
                <a:srgbClr val="E30034"/>
              </a:buClr>
            </a:pPr>
            <a:endParaRPr lang="de-AT" sz="1600" dirty="0" err="1">
              <a:solidFill>
                <a:schemeClr val="accent3"/>
              </a:solidFill>
              <a:latin typeface="Verdana" pitchFamily="34" charset="0"/>
            </a:endParaRPr>
          </a:p>
        </p:txBody>
      </p:sp>
      <p:sp>
        <p:nvSpPr>
          <p:cNvPr id="3" name="Textfeld 2"/>
          <p:cNvSpPr txBox="1"/>
          <p:nvPr userDrawn="1"/>
        </p:nvSpPr>
        <p:spPr>
          <a:xfrm>
            <a:off x="9360363" y="42864"/>
            <a:ext cx="2688299" cy="769937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lIns="72000" tIns="72000" rIns="72000" bIns="72000" rtlCol="0" anchor="ctr">
            <a:noAutofit/>
          </a:bodyPr>
          <a:lstStyle/>
          <a:p>
            <a:pPr marL="273050" indent="-273050" algn="ctr">
              <a:buClr>
                <a:srgbClr val="E30034"/>
              </a:buClr>
            </a:pPr>
            <a:endParaRPr lang="de-AT" sz="3200" b="1" i="1" dirty="0" err="1">
              <a:solidFill>
                <a:srgbClr val="00466B"/>
              </a:solidFill>
              <a:latin typeface="Verdana" pitchFamily="34" charset="0"/>
              <a:ea typeface="+mj-ea"/>
              <a:cs typeface="+mj-cs"/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406064" y="116632"/>
            <a:ext cx="1738608" cy="7553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61" r:id="rId3"/>
    <p:sldLayoutId id="2147483860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466B"/>
          </a:solidFill>
          <a:latin typeface="Verdana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466B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466B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466B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466B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9pPr>
    </p:titleStyle>
    <p:bodyStyle>
      <a:lvl1pPr marL="268288" indent="-268288" algn="l" rtl="0" eaLnBrk="1" fontAlgn="base" hangingPunct="1">
        <a:spcBef>
          <a:spcPts val="600"/>
        </a:spcBef>
        <a:spcAft>
          <a:spcPts val="600"/>
        </a:spcAft>
        <a:buClr>
          <a:srgbClr val="00214A"/>
        </a:buClr>
        <a:buFont typeface="Wingdings" panose="05000000000000000000" pitchFamily="2" charset="2"/>
        <a:buChar char=""/>
        <a:defRPr sz="2000">
          <a:solidFill>
            <a:srgbClr val="00214A"/>
          </a:solidFill>
          <a:latin typeface="Verdana" pitchFamily="34" charset="0"/>
          <a:ea typeface="+mn-ea"/>
          <a:cs typeface="+mn-cs"/>
        </a:defRPr>
      </a:lvl1pPr>
      <a:lvl2pPr marL="538163" indent="-269875" algn="l" rtl="0" eaLnBrk="1" fontAlgn="base" hangingPunct="1">
        <a:spcBef>
          <a:spcPts val="600"/>
        </a:spcBef>
        <a:spcAft>
          <a:spcPts val="600"/>
        </a:spcAft>
        <a:buClr>
          <a:srgbClr val="004668"/>
        </a:buClr>
        <a:buFont typeface="Wingdings" panose="05000000000000000000" pitchFamily="2" charset="2"/>
        <a:buChar char="o"/>
        <a:defRPr>
          <a:solidFill>
            <a:srgbClr val="00214A"/>
          </a:solidFill>
          <a:latin typeface="Verdana" pitchFamily="34" charset="0"/>
        </a:defRPr>
      </a:lvl2pPr>
      <a:lvl3pPr marL="809625" indent="-268288" algn="l" rtl="0" eaLnBrk="1" fontAlgn="base" hangingPunct="1">
        <a:spcBef>
          <a:spcPts val="600"/>
        </a:spcBef>
        <a:spcAft>
          <a:spcPts val="600"/>
        </a:spcAft>
        <a:buClr>
          <a:srgbClr val="002B60"/>
        </a:buClr>
        <a:buFont typeface="Courier New" panose="02070309020205020404" pitchFamily="49" charset="0"/>
        <a:buChar char="o"/>
        <a:defRPr sz="1600">
          <a:solidFill>
            <a:srgbClr val="00214A"/>
          </a:solidFill>
          <a:latin typeface="Verdana" pitchFamily="34" charset="0"/>
        </a:defRPr>
      </a:lvl3pPr>
      <a:lvl4pPr marL="1079500" indent="-269875" algn="l" rtl="0" eaLnBrk="1" fontAlgn="base" hangingPunct="1">
        <a:spcBef>
          <a:spcPts val="600"/>
        </a:spcBef>
        <a:spcAft>
          <a:spcPts val="600"/>
        </a:spcAft>
        <a:buClr>
          <a:srgbClr val="056839"/>
        </a:buClr>
        <a:buFont typeface="Symbol" panose="05050102010706020507" pitchFamily="18" charset="2"/>
        <a:buChar char="-"/>
        <a:defRPr sz="1400">
          <a:solidFill>
            <a:srgbClr val="00214A"/>
          </a:solidFill>
          <a:latin typeface="Verdana" pitchFamily="34" charset="0"/>
        </a:defRPr>
      </a:lvl4pPr>
      <a:lvl5pPr marL="1349375" indent="-269875" algn="l" rtl="0" eaLnBrk="1" fontAlgn="base" hangingPunct="1">
        <a:spcBef>
          <a:spcPts val="600"/>
        </a:spcBef>
        <a:spcAft>
          <a:spcPts val="600"/>
        </a:spcAft>
        <a:buClr>
          <a:srgbClr val="00214A"/>
        </a:buClr>
        <a:buFont typeface="Symbol" panose="05050102010706020507" pitchFamily="18" charset="2"/>
        <a:buChar char="-"/>
        <a:defRPr sz="1200">
          <a:solidFill>
            <a:srgbClr val="00214A"/>
          </a:solidFill>
          <a:latin typeface="Verdana" pitchFamily="34" charset="0"/>
        </a:defRPr>
      </a:lvl5pPr>
      <a:lvl6pPr marL="2057400" indent="-228600" algn="l" rtl="0" eaLnBrk="1" fontAlgn="base" hangingPunct="1">
        <a:spcBef>
          <a:spcPct val="25000"/>
        </a:spcBef>
        <a:spcAft>
          <a:spcPct val="0"/>
        </a:spcAft>
        <a:buClr>
          <a:schemeClr val="tx1"/>
        </a:buClr>
        <a:buNone/>
        <a:defRPr sz="2000">
          <a:solidFill>
            <a:srgbClr val="666666"/>
          </a:solidFill>
          <a:latin typeface="+mn-lt"/>
        </a:defRPr>
      </a:lvl6pPr>
      <a:lvl7pPr marL="2514600" indent="-228600" algn="l" rtl="0" eaLnBrk="1" fontAlgn="base" hangingPunct="1">
        <a:spcBef>
          <a:spcPct val="25000"/>
        </a:spcBef>
        <a:spcAft>
          <a:spcPct val="0"/>
        </a:spcAft>
        <a:buClr>
          <a:schemeClr val="tx1"/>
        </a:buClr>
        <a:buChar char="–"/>
        <a:defRPr sz="2000">
          <a:solidFill>
            <a:srgbClr val="666666"/>
          </a:solidFill>
          <a:latin typeface="+mn-lt"/>
        </a:defRPr>
      </a:lvl7pPr>
      <a:lvl8pPr marL="2971800" indent="-228600" algn="l" rtl="0" eaLnBrk="1" fontAlgn="base" hangingPunct="1">
        <a:spcBef>
          <a:spcPct val="25000"/>
        </a:spcBef>
        <a:spcAft>
          <a:spcPct val="0"/>
        </a:spcAft>
        <a:buClr>
          <a:schemeClr val="tx1"/>
        </a:buClr>
        <a:buChar char="–"/>
        <a:defRPr sz="2000">
          <a:solidFill>
            <a:srgbClr val="666666"/>
          </a:solidFill>
          <a:latin typeface="+mn-lt"/>
        </a:defRPr>
      </a:lvl8pPr>
      <a:lvl9pPr marL="3429000" indent="-228600" algn="l" rtl="0" eaLnBrk="1" fontAlgn="base" hangingPunct="1">
        <a:spcBef>
          <a:spcPct val="25000"/>
        </a:spcBef>
        <a:spcAft>
          <a:spcPct val="0"/>
        </a:spcAft>
        <a:buClr>
          <a:schemeClr val="tx1"/>
        </a:buClr>
        <a:buChar char="–"/>
        <a:defRPr sz="2000">
          <a:solidFill>
            <a:srgbClr val="666666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Weite Ebene</a:t>
            </a:r>
            <a:br>
              <a:rPr lang="de-DE" dirty="0"/>
            </a:br>
            <a:r>
              <a:rPr lang="de-DE" dirty="0" err="1"/>
              <a:t>xxxxx</a:t>
            </a:r>
            <a:endParaRPr lang="de-DE" dirty="0"/>
          </a:p>
          <a:p>
            <a:pPr lvl="2"/>
            <a:r>
              <a:rPr lang="de-DE" dirty="0"/>
              <a:t>Dritte Ebene</a:t>
            </a:r>
            <a:br>
              <a:rPr lang="de-DE" dirty="0"/>
            </a:br>
            <a:r>
              <a:rPr lang="de-DE" dirty="0" err="1"/>
              <a:t>xxxxx</a:t>
            </a:r>
            <a:endParaRPr lang="de-DE" dirty="0"/>
          </a:p>
          <a:p>
            <a:pPr lvl="3"/>
            <a:r>
              <a:rPr lang="de-DE" dirty="0" err="1"/>
              <a:t>Dierte</a:t>
            </a:r>
            <a:r>
              <a:rPr lang="de-DE" dirty="0"/>
              <a:t> Ebene</a:t>
            </a:r>
            <a:br>
              <a:rPr lang="de-DE" dirty="0"/>
            </a:br>
            <a:r>
              <a:rPr lang="de-DE" dirty="0" err="1"/>
              <a:t>xxxx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A2CA"/>
                </a:solidFill>
              </a:defRPr>
            </a:lvl1pPr>
          </a:lstStyle>
          <a:p>
            <a:fld id="{6157AC0E-6DD3-8E4D-B441-A26BFC2E4889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12238973" y="2395471"/>
            <a:ext cx="1308491" cy="4462531"/>
          </a:xfrm>
          <a:prstGeom prst="rect">
            <a:avLst/>
          </a:prstGeom>
          <a:solidFill>
            <a:schemeClr val="bg1"/>
          </a:solidFill>
          <a:ln w="22225" cap="flat" cmpd="sng">
            <a:noFill/>
            <a:prstDash val="solid"/>
            <a:round/>
            <a:headEnd/>
            <a:tailEnd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870730"/>
            <a:endParaRPr lang="de-DE" sz="1733" kern="0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" name="Rechteck 7"/>
          <p:cNvSpPr/>
          <p:nvPr userDrawn="1"/>
        </p:nvSpPr>
        <p:spPr bwMode="auto">
          <a:xfrm>
            <a:off x="12318542" y="3767244"/>
            <a:ext cx="465140" cy="455160"/>
          </a:xfrm>
          <a:prstGeom prst="rect">
            <a:avLst/>
          </a:prstGeom>
          <a:solidFill>
            <a:srgbClr val="E6AD1E"/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1218804">
              <a:lnSpc>
                <a:spcPct val="90000"/>
              </a:lnSpc>
            </a:pPr>
            <a:endParaRPr lang="de-DE" sz="1467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Rechteck 9"/>
          <p:cNvSpPr/>
          <p:nvPr userDrawn="1"/>
        </p:nvSpPr>
        <p:spPr bwMode="auto">
          <a:xfrm rot="10800000">
            <a:off x="12318542" y="5674899"/>
            <a:ext cx="465140" cy="45516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1218804">
              <a:lnSpc>
                <a:spcPct val="90000"/>
              </a:lnSpc>
            </a:pPr>
            <a:endParaRPr lang="de-DE" sz="1467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1" name="Rechteck 10"/>
          <p:cNvSpPr/>
          <p:nvPr userDrawn="1"/>
        </p:nvSpPr>
        <p:spPr bwMode="auto">
          <a:xfrm rot="10800000">
            <a:off x="12318542" y="5039015"/>
            <a:ext cx="465140" cy="45516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1218804">
              <a:lnSpc>
                <a:spcPct val="90000"/>
              </a:lnSpc>
            </a:pPr>
            <a:endParaRPr lang="de-DE" sz="1467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" name="Rechteck 11"/>
          <p:cNvSpPr/>
          <p:nvPr userDrawn="1"/>
        </p:nvSpPr>
        <p:spPr bwMode="auto">
          <a:xfrm rot="10800000">
            <a:off x="12318542" y="4403129"/>
            <a:ext cx="465140" cy="45516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1218804">
              <a:lnSpc>
                <a:spcPct val="90000"/>
              </a:lnSpc>
            </a:pPr>
            <a:endParaRPr lang="de-DE" sz="1467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" name="Rechteck 12"/>
          <p:cNvSpPr/>
          <p:nvPr userDrawn="1"/>
        </p:nvSpPr>
        <p:spPr bwMode="auto">
          <a:xfrm>
            <a:off x="12318542" y="2495473"/>
            <a:ext cx="465140" cy="4551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1218804">
              <a:lnSpc>
                <a:spcPct val="90000"/>
              </a:lnSpc>
            </a:pPr>
            <a:endParaRPr lang="de-DE" sz="1467" b="1" dirty="0">
              <a:solidFill>
                <a:schemeClr val="tx1">
                  <a:lumMod val="85000"/>
                  <a:lumOff val="15000"/>
                </a:schemeClr>
              </a:solidFill>
              <a:latin typeface="Arial"/>
            </a:endParaRPr>
          </a:p>
        </p:txBody>
      </p:sp>
      <p:sp>
        <p:nvSpPr>
          <p:cNvPr id="14" name="Rechteck 13"/>
          <p:cNvSpPr/>
          <p:nvPr userDrawn="1"/>
        </p:nvSpPr>
        <p:spPr bwMode="auto">
          <a:xfrm rot="10800000">
            <a:off x="12318542" y="3131359"/>
            <a:ext cx="465140" cy="455160"/>
          </a:xfrm>
          <a:prstGeom prst="rect">
            <a:avLst/>
          </a:prstGeom>
          <a:solidFill>
            <a:srgbClr val="00A2CA"/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1218804">
              <a:lnSpc>
                <a:spcPct val="90000"/>
              </a:lnSpc>
            </a:pPr>
            <a:endParaRPr lang="de-DE" sz="1467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5" name="Textfeld 14"/>
          <p:cNvSpPr txBox="1"/>
          <p:nvPr userDrawn="1"/>
        </p:nvSpPr>
        <p:spPr>
          <a:xfrm>
            <a:off x="12866146" y="3260140"/>
            <a:ext cx="681319" cy="20080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  <a:spcBef>
                <a:spcPts val="747"/>
              </a:spcBef>
              <a:buClr>
                <a:schemeClr val="tx1"/>
              </a:buClr>
            </a:pPr>
            <a:r>
              <a:rPr lang="de-DE" sz="1200" dirty="0"/>
              <a:t>Akzent 1</a:t>
            </a:r>
          </a:p>
        </p:txBody>
      </p:sp>
      <p:sp>
        <p:nvSpPr>
          <p:cNvPr id="16" name="Textfeld 15"/>
          <p:cNvSpPr txBox="1"/>
          <p:nvPr userDrawn="1"/>
        </p:nvSpPr>
        <p:spPr>
          <a:xfrm>
            <a:off x="12866146" y="3896025"/>
            <a:ext cx="681319" cy="20080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  <a:spcBef>
                <a:spcPts val="747"/>
              </a:spcBef>
              <a:buClr>
                <a:schemeClr val="tx1"/>
              </a:buClr>
            </a:pPr>
            <a:r>
              <a:rPr lang="de-DE" sz="1200" dirty="0"/>
              <a:t>Akzent 2</a:t>
            </a:r>
          </a:p>
        </p:txBody>
      </p:sp>
      <p:sp>
        <p:nvSpPr>
          <p:cNvPr id="17" name="Textfeld 16"/>
          <p:cNvSpPr txBox="1"/>
          <p:nvPr userDrawn="1"/>
        </p:nvSpPr>
        <p:spPr>
          <a:xfrm>
            <a:off x="12866146" y="4531910"/>
            <a:ext cx="681319" cy="20080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  <a:spcBef>
                <a:spcPts val="747"/>
              </a:spcBef>
              <a:buClr>
                <a:schemeClr val="tx1"/>
              </a:buClr>
            </a:pPr>
            <a:r>
              <a:rPr lang="de-DE" sz="1200" dirty="0"/>
              <a:t>Akzent 3</a:t>
            </a:r>
          </a:p>
        </p:txBody>
      </p:sp>
      <p:sp>
        <p:nvSpPr>
          <p:cNvPr id="18" name="Textfeld 17"/>
          <p:cNvSpPr txBox="1"/>
          <p:nvPr userDrawn="1"/>
        </p:nvSpPr>
        <p:spPr>
          <a:xfrm>
            <a:off x="12866146" y="5167796"/>
            <a:ext cx="681319" cy="20080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  <a:spcBef>
                <a:spcPts val="747"/>
              </a:spcBef>
              <a:buClr>
                <a:schemeClr val="tx1"/>
              </a:buClr>
            </a:pPr>
            <a:r>
              <a:rPr lang="de-DE" sz="1200" dirty="0"/>
              <a:t>Akzent 4</a:t>
            </a:r>
          </a:p>
        </p:txBody>
      </p:sp>
      <p:sp>
        <p:nvSpPr>
          <p:cNvPr id="19" name="Textfeld 18"/>
          <p:cNvSpPr txBox="1"/>
          <p:nvPr userDrawn="1"/>
        </p:nvSpPr>
        <p:spPr>
          <a:xfrm>
            <a:off x="12866146" y="5802762"/>
            <a:ext cx="681319" cy="20080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  <a:spcBef>
                <a:spcPts val="747"/>
              </a:spcBef>
              <a:buClr>
                <a:schemeClr val="tx1"/>
              </a:buClr>
            </a:pPr>
            <a:r>
              <a:rPr lang="de-DE" sz="1200" dirty="0"/>
              <a:t>Akzent 5</a:t>
            </a:r>
          </a:p>
        </p:txBody>
      </p:sp>
      <p:sp>
        <p:nvSpPr>
          <p:cNvPr id="21" name="Textfeld 20"/>
          <p:cNvSpPr txBox="1"/>
          <p:nvPr userDrawn="1"/>
        </p:nvSpPr>
        <p:spPr>
          <a:xfrm>
            <a:off x="12866146" y="2427181"/>
            <a:ext cx="681319" cy="46335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de-DE" sz="1200" baseline="0" dirty="0"/>
              <a:t>Hinter-grund /</a:t>
            </a:r>
          </a:p>
          <a:p>
            <a: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lang="de-DE" sz="1200" dirty="0"/>
              <a:t>Text</a:t>
            </a:r>
            <a:r>
              <a:rPr lang="de-DE" sz="1200" baseline="0" dirty="0"/>
              <a:t> 1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86517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</p:sldLayoutIdLst>
  <p:hf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09585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15995" indent="-239994" algn="l" defTabSz="609585" rtl="0" eaLnBrk="1" latinLnBrk="0" hangingPunct="1">
        <a:lnSpc>
          <a:spcPts val="2400"/>
        </a:lnSpc>
        <a:spcBef>
          <a:spcPts val="800"/>
        </a:spcBef>
        <a:spcAft>
          <a:spcPts val="800"/>
        </a:spcAft>
        <a:buClr>
          <a:srgbClr val="00A2CA"/>
        </a:buClr>
        <a:buSzPct val="100000"/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455989" indent="-239994" algn="l" defTabSz="609585" rtl="0" eaLnBrk="1" latinLnBrk="0" hangingPunct="1">
        <a:lnSpc>
          <a:spcPts val="2400"/>
        </a:lnSpc>
        <a:spcBef>
          <a:spcPts val="0"/>
        </a:spcBef>
        <a:spcAft>
          <a:spcPts val="800"/>
        </a:spcAft>
        <a:buClr>
          <a:srgbClr val="E6AD1E"/>
        </a:buClr>
        <a:buFont typeface="Arial"/>
        <a:buChar char="•"/>
        <a:tabLst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91183" indent="-239994" algn="l" defTabSz="609585" rtl="0" eaLnBrk="1" latinLnBrk="0" hangingPunct="1">
        <a:lnSpc>
          <a:spcPts val="1867"/>
        </a:lnSpc>
        <a:spcBef>
          <a:spcPts val="0"/>
        </a:spcBef>
        <a:buClr>
          <a:srgbClr val="E6AD1E"/>
        </a:buClr>
        <a:buFont typeface="Arial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77357" indent="-241294" algn="l" defTabSz="609585" rtl="0" eaLnBrk="1" latinLnBrk="0" hangingPunct="1">
        <a:spcBef>
          <a:spcPct val="20000"/>
        </a:spcBef>
        <a:buFont typeface="Symbol" charset="2"/>
        <a:buChar char="-"/>
        <a:defRPr sz="1600" kern="1200">
          <a:solidFill>
            <a:srgbClr val="626262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ottproject.eu/" TargetMode="External"/><Relationship Id="rId2" Type="http://schemas.openxmlformats.org/officeDocument/2006/relationships/hyperlink" Target="mailto:maunyad@e-mail.address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sytaxi.com/" TargetMode="External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eaconnection.com/open-innovation-success/Porsche-Open-Innovation-Contest-Aims-to-Disrupt-Car-I-00657.html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hyperlink" Target="https://www.ideaconnection.com/open-innovation-success/On-the-Road-with-the-UK-s-First-Crowdsourced-Car-00379.html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/>
          <p:cNvSpPr>
            <a:spLocks noGrp="1"/>
          </p:cNvSpPr>
          <p:nvPr>
            <p:ph type="title"/>
          </p:nvPr>
        </p:nvSpPr>
        <p:spPr>
          <a:xfrm>
            <a:off x="335360" y="1125539"/>
            <a:ext cx="11521280" cy="1367357"/>
          </a:xfrm>
        </p:spPr>
        <p:txBody>
          <a:bodyPr/>
          <a:lstStyle/>
          <a:p>
            <a:pPr algn="ctr">
              <a:spcAft>
                <a:spcPts val="0"/>
              </a:spcAft>
            </a:pPr>
            <a:br>
              <a:rPr lang="en-GB" sz="3600" b="1" dirty="0"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GB" sz="3600" b="1" dirty="0"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GB" sz="3600" b="1" dirty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2800" b="1" dirty="0">
                <a:ea typeface="Verdana" panose="020B0604030504040204" pitchFamily="34" charset="0"/>
                <a:cs typeface="Verdana" panose="020B0604030504040204" pitchFamily="34" charset="0"/>
              </a:rPr>
              <a:t>WP30: Open Innovation and Stakeholder Engagement</a:t>
            </a:r>
            <a:br>
              <a:rPr lang="en-GB" sz="2800" b="1" dirty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2800" b="1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400" b="1" dirty="0">
                <a:ea typeface="Verdana" panose="020B0604030504040204" pitchFamily="34" charset="0"/>
                <a:cs typeface="Verdana" panose="020B0604030504040204" pitchFamily="34" charset="0"/>
              </a:rPr>
              <a:t>Organising a Hackathon/Open Innovation Contest</a:t>
            </a:r>
            <a:br>
              <a:rPr lang="en-GB" sz="2400" b="1" dirty="0"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GB" sz="36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75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35360" y="2708275"/>
            <a:ext cx="11521280" cy="693738"/>
          </a:xfrm>
        </p:spPr>
        <p:txBody>
          <a:bodyPr/>
          <a:lstStyle/>
          <a:p>
            <a:pPr algn="ctr"/>
            <a:r>
              <a:rPr lang="en-US" altLang="de-DE" sz="2400" dirty="0"/>
              <a:t>Maunya </a:t>
            </a:r>
            <a:r>
              <a:rPr lang="en-US" altLang="de-DE" sz="2400" dirty="0" err="1"/>
              <a:t>D.Moghadam</a:t>
            </a:r>
            <a:r>
              <a:rPr lang="en-US" altLang="de-DE" sz="2400" dirty="0"/>
              <a:t> (</a:t>
            </a:r>
            <a:r>
              <a:rPr lang="en-US" altLang="de-DE" sz="2400" dirty="0" err="1"/>
              <a:t>UiO</a:t>
            </a:r>
            <a:r>
              <a:rPr lang="en-US" altLang="de-DE" sz="2400" dirty="0"/>
              <a:t>) – Christian Kaiser (</a:t>
            </a:r>
            <a:r>
              <a:rPr lang="nb-NO" sz="2400" dirty="0"/>
              <a:t>VIF</a:t>
            </a:r>
            <a:r>
              <a:rPr lang="en-US" altLang="de-DE" sz="2400" dirty="0"/>
              <a:t>)</a:t>
            </a:r>
            <a:endParaRPr lang="de-AT" altLang="de-DE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D4124B-C40C-D148-BB1D-9BB35EF8E13E}"/>
              </a:ext>
            </a:extLst>
          </p:cNvPr>
          <p:cNvSpPr txBox="1"/>
          <p:nvPr/>
        </p:nvSpPr>
        <p:spPr>
          <a:xfrm>
            <a:off x="5994400" y="4097867"/>
            <a:ext cx="0" cy="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pPr marL="273050" indent="-273050">
              <a:buClr>
                <a:srgbClr val="E30034"/>
              </a:buClr>
            </a:pPr>
            <a:endParaRPr lang="en-GB" sz="1600" dirty="0" err="1">
              <a:solidFill>
                <a:schemeClr val="accent3"/>
              </a:solidFill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953E987-5FB8-4DEC-927D-943321689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Poster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0278E69-FB57-4580-B0E3-B4B3C3448C9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1CAD939-7ABB-439E-AC34-7E118085EF2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F3BB332-F7ED-43B3-92BF-86D2CC42DE36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/>
              <a:t>10</a:t>
            </a:fld>
            <a:endParaRPr lang="de-AT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721A4785-2612-4398-B80D-DD878911AC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689" y="249339"/>
            <a:ext cx="4516543" cy="638482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37182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D5012-1F7C-4B43-BDE9-14331F23B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b="1" dirty="0">
                <a:ea typeface="Verdana" panose="020B0604030504040204" pitchFamily="34" charset="0"/>
                <a:cs typeface="Verdana" panose="020B0604030504040204" pitchFamily="34" charset="0"/>
              </a:rPr>
              <a:t>WP30: Open Innovation and Stakeholder Engagement</a:t>
            </a:r>
            <a:endParaRPr lang="en-GB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A856D-3707-1942-9E3D-490093B6965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F-Secure, as a </a:t>
            </a:r>
            <a:r>
              <a:rPr lang="nb-NO" dirty="0" err="1"/>
              <a:t>software</a:t>
            </a:r>
            <a:r>
              <a:rPr lang="nb-NO" dirty="0"/>
              <a:t> </a:t>
            </a:r>
            <a:r>
              <a:rPr lang="nb-NO" dirty="0" err="1"/>
              <a:t>product</a:t>
            </a:r>
            <a:r>
              <a:rPr lang="nb-NO" dirty="0"/>
              <a:t> </a:t>
            </a:r>
            <a:r>
              <a:rPr lang="nb-NO" dirty="0" err="1"/>
              <a:t>company</a:t>
            </a:r>
            <a:r>
              <a:rPr lang="nb-NO" dirty="0"/>
              <a:t>, </a:t>
            </a:r>
            <a:r>
              <a:rPr lang="nb-NO" dirty="0" err="1"/>
              <a:t>views</a:t>
            </a:r>
            <a:r>
              <a:rPr lang="nb-NO" dirty="0"/>
              <a:t> </a:t>
            </a:r>
            <a:r>
              <a:rPr lang="nb-NO" dirty="0" err="1"/>
              <a:t>hackathons</a:t>
            </a:r>
            <a:r>
              <a:rPr lang="nb-NO" dirty="0"/>
              <a:t> as a </a:t>
            </a:r>
            <a:r>
              <a:rPr lang="nb-NO" dirty="0" err="1"/>
              <a:t>possible</a:t>
            </a:r>
            <a:r>
              <a:rPr lang="nb-NO" dirty="0"/>
              <a:t> </a:t>
            </a:r>
            <a:r>
              <a:rPr lang="nb-NO" dirty="0" err="1"/>
              <a:t>solution</a:t>
            </a:r>
            <a:r>
              <a:rPr lang="nb-NO" dirty="0"/>
              <a:t> to </a:t>
            </a:r>
            <a:r>
              <a:rPr lang="nb-NO" dirty="0" err="1"/>
              <a:t>the</a:t>
            </a:r>
            <a:r>
              <a:rPr lang="nb-NO" dirty="0"/>
              <a:t> fundamental business problem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how</a:t>
            </a:r>
            <a:r>
              <a:rPr lang="nb-NO" dirty="0"/>
              <a:t> to make </a:t>
            </a:r>
            <a:r>
              <a:rPr lang="nb-NO" dirty="0" err="1"/>
              <a:t>revenue</a:t>
            </a:r>
            <a:r>
              <a:rPr lang="nb-NO" dirty="0"/>
              <a:t> from an </a:t>
            </a:r>
            <a:r>
              <a:rPr lang="nb-NO" dirty="0" err="1"/>
              <a:t>idea</a:t>
            </a:r>
            <a:r>
              <a:rPr lang="nb-NO" dirty="0"/>
              <a:t>.</a:t>
            </a:r>
            <a:endParaRPr lang="en-GB" b="1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339EF4D-F443-004D-8705-66B9EDCACEB8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667" y="2492896"/>
            <a:ext cx="6993148" cy="3221298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154DF1-5BDE-5F49-AE1B-CC6F383718B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2019-06-04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98F1A0-042A-2247-85BB-1CD275FB538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SCOTT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4741D3-FA94-A24D-8F56-6DB14A096B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altLang="de-DE"/>
              <a:t>Page </a:t>
            </a:r>
            <a:fld id="{30213E9D-02A2-4680-A0F1-D086B8D67F73}" type="slidenum">
              <a:rPr lang="en-GB" altLang="de-DE" smtClean="0"/>
              <a:pPr/>
              <a:t>11</a:t>
            </a:fld>
            <a:endParaRPr lang="en-GB" altLang="de-D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BD6B83-55A0-3347-83CB-9FBBDF6ABF5C}"/>
              </a:ext>
            </a:extLst>
          </p:cNvPr>
          <p:cNvSpPr/>
          <p:nvPr/>
        </p:nvSpPr>
        <p:spPr>
          <a:xfrm>
            <a:off x="334435" y="2429213"/>
            <a:ext cx="4105381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b-NO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b-NO" sz="2000" dirty="0">
                <a:solidFill>
                  <a:srgbClr val="002B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nb-NO" sz="2000" dirty="0" err="1">
                <a:solidFill>
                  <a:srgbClr val="002B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results</a:t>
            </a:r>
            <a:r>
              <a:rPr lang="nb-NO" sz="2000" dirty="0">
                <a:solidFill>
                  <a:srgbClr val="002B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b-NO" sz="2000" dirty="0" err="1">
                <a:solidFill>
                  <a:srgbClr val="002B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indicate</a:t>
            </a:r>
            <a:r>
              <a:rPr lang="nb-NO" sz="2000" dirty="0">
                <a:solidFill>
                  <a:srgbClr val="002B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nb-NO" sz="2000" dirty="0" err="1">
                <a:solidFill>
                  <a:srgbClr val="00214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hackathon</a:t>
            </a:r>
            <a:r>
              <a:rPr lang="nb-NO" sz="2000" dirty="0">
                <a:solidFill>
                  <a:srgbClr val="00214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as a </a:t>
            </a:r>
            <a:r>
              <a:rPr lang="nb-NO" sz="2000" dirty="0" err="1">
                <a:solidFill>
                  <a:srgbClr val="00214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promising</a:t>
            </a:r>
            <a:r>
              <a:rPr lang="nb-NO" sz="2000" dirty="0">
                <a:solidFill>
                  <a:srgbClr val="00214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b-NO" sz="2000" dirty="0" err="1">
                <a:solidFill>
                  <a:srgbClr val="00214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  <a:r>
              <a:rPr lang="nb-NO" sz="2000" dirty="0">
                <a:solidFill>
                  <a:srgbClr val="00214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b-NO" sz="2000" dirty="0" err="1">
                <a:solidFill>
                  <a:srgbClr val="00214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approach</a:t>
            </a:r>
            <a:r>
              <a:rPr lang="nb-NO" sz="2000" dirty="0">
                <a:solidFill>
                  <a:srgbClr val="00214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nb-NO" sz="2000" dirty="0" err="1">
                <a:solidFill>
                  <a:srgbClr val="00214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software</a:t>
            </a:r>
            <a:r>
              <a:rPr lang="nb-NO" sz="2000" dirty="0">
                <a:solidFill>
                  <a:srgbClr val="00214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b-NO" sz="2000" dirty="0" err="1">
                <a:solidFill>
                  <a:srgbClr val="00214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engineering</a:t>
            </a:r>
            <a:r>
              <a:rPr lang="nb-NO" sz="2000" dirty="0">
                <a:solidFill>
                  <a:srgbClr val="00214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nb-NO" sz="2000" dirty="0" err="1">
                <a:solidFill>
                  <a:srgbClr val="00214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where</a:t>
            </a:r>
            <a:r>
              <a:rPr lang="nb-NO" sz="2000" dirty="0">
                <a:solidFill>
                  <a:srgbClr val="00214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speed </a:t>
            </a:r>
            <a:r>
              <a:rPr lang="nb-NO" sz="2000" dirty="0" err="1">
                <a:solidFill>
                  <a:srgbClr val="00214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</a:t>
            </a:r>
            <a:r>
              <a:rPr lang="nb-NO" sz="2000" dirty="0">
                <a:solidFill>
                  <a:srgbClr val="00214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b-NO" sz="2000" dirty="0" err="1">
                <a:solidFill>
                  <a:srgbClr val="00214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development</a:t>
            </a:r>
            <a:r>
              <a:rPr lang="nb-NO" sz="2000" dirty="0">
                <a:solidFill>
                  <a:srgbClr val="00214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is </a:t>
            </a:r>
            <a:r>
              <a:rPr lang="nb-NO" sz="2000" dirty="0" err="1">
                <a:solidFill>
                  <a:srgbClr val="00214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becoming</a:t>
            </a:r>
            <a:r>
              <a:rPr lang="nb-NO" sz="2000" dirty="0">
                <a:solidFill>
                  <a:srgbClr val="00214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b-NO" sz="2000" dirty="0" err="1">
                <a:solidFill>
                  <a:srgbClr val="00214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essential</a:t>
            </a:r>
            <a:r>
              <a:rPr lang="nb-NO" sz="2000" dirty="0">
                <a:solidFill>
                  <a:srgbClr val="00214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GB" sz="2000" dirty="0">
              <a:solidFill>
                <a:srgbClr val="00214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228B4A-A7A6-2B47-A894-90490FA73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945" y="4734369"/>
            <a:ext cx="3255171" cy="162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7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5D07D-903B-244B-9F02-77E1D50F6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b="1" dirty="0">
                <a:ea typeface="Verdana" panose="020B0604030504040204" pitchFamily="34" charset="0"/>
                <a:cs typeface="Verdana" panose="020B0604030504040204" pitchFamily="34" charset="0"/>
              </a:rPr>
              <a:t>WP30: Open Innovation and Stakeholder Engagement</a:t>
            </a:r>
            <a:endParaRPr lang="en-GB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F3444-1A54-F34C-BE35-37A918A0CC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434" y="1412775"/>
            <a:ext cx="11529484" cy="5111849"/>
          </a:xfrm>
        </p:spPr>
        <p:txBody>
          <a:bodyPr/>
          <a:lstStyle/>
          <a:p>
            <a:pPr marL="0" indent="0" algn="ctr">
              <a:buNone/>
            </a:pPr>
            <a:r>
              <a:rPr lang="nb-NO" sz="3200" b="1" dirty="0" err="1"/>
              <a:t>Now</a:t>
            </a:r>
            <a:endParaRPr lang="nb-NO" dirty="0"/>
          </a:p>
          <a:p>
            <a:pPr marL="0" indent="0" algn="ctr">
              <a:buNone/>
            </a:pPr>
            <a:r>
              <a:rPr lang="nb-NO" sz="2800" dirty="0"/>
              <a:t>Your </a:t>
            </a:r>
            <a:r>
              <a:rPr lang="nb-NO" sz="2800" u="sng" dirty="0"/>
              <a:t>Challenges</a:t>
            </a:r>
            <a:r>
              <a:rPr lang="nb-NO" sz="2800" dirty="0"/>
              <a:t> and </a:t>
            </a:r>
            <a:r>
              <a:rPr lang="nb-NO" sz="2800" u="sng" dirty="0" err="1"/>
              <a:t>Ideas</a:t>
            </a:r>
            <a:endParaRPr lang="nb-NO" sz="2800" u="sng" dirty="0"/>
          </a:p>
          <a:p>
            <a:pPr marL="0" indent="0" algn="ctr">
              <a:buNone/>
            </a:pPr>
            <a:endParaRPr lang="nb-NO" sz="2800" dirty="0"/>
          </a:p>
          <a:p>
            <a:pPr marL="0" indent="0" algn="ctr">
              <a:buNone/>
            </a:pPr>
            <a:endParaRPr lang="nb-NO" sz="2800" dirty="0"/>
          </a:p>
          <a:p>
            <a:pPr marL="0" indent="0" algn="ctr">
              <a:buNone/>
            </a:pPr>
            <a:r>
              <a:rPr lang="nb-NO" sz="3200" b="1" dirty="0" err="1"/>
              <a:t>Let´s</a:t>
            </a:r>
            <a:r>
              <a:rPr lang="nb-NO" sz="3200" b="1" dirty="0"/>
              <a:t> Make it </a:t>
            </a:r>
            <a:r>
              <a:rPr lang="nb-NO" sz="3200" b="1" dirty="0" err="1"/>
              <a:t>Concrete</a:t>
            </a:r>
            <a:endParaRPr lang="nb-NO" sz="3200" b="1" dirty="0"/>
          </a:p>
          <a:p>
            <a:pPr marL="0" indent="0" algn="ctr">
              <a:buNone/>
            </a:pPr>
            <a:r>
              <a:rPr lang="nb-NO" sz="2800" dirty="0"/>
              <a:t>How it </a:t>
            </a:r>
            <a:r>
              <a:rPr lang="nb-NO" sz="2800" dirty="0" err="1"/>
              <a:t>can</a:t>
            </a:r>
            <a:r>
              <a:rPr lang="nb-NO" sz="2800" dirty="0"/>
              <a:t> be </a:t>
            </a:r>
            <a:r>
              <a:rPr lang="nb-NO" sz="2800" dirty="0" err="1"/>
              <a:t>organised</a:t>
            </a:r>
            <a:r>
              <a:rPr lang="nb-NO" sz="2800" dirty="0"/>
              <a:t>?</a:t>
            </a:r>
          </a:p>
          <a:p>
            <a:pPr marL="0" indent="0" algn="ctr">
              <a:buNone/>
            </a:pPr>
            <a:r>
              <a:rPr lang="nb-NO" sz="2800" dirty="0" err="1"/>
              <a:t>When</a:t>
            </a:r>
            <a:r>
              <a:rPr lang="nb-NO" sz="2800" dirty="0"/>
              <a:t> and </a:t>
            </a:r>
            <a:r>
              <a:rPr lang="nb-NO" sz="2800" dirty="0" err="1"/>
              <a:t>What</a:t>
            </a:r>
            <a:r>
              <a:rPr lang="nb-NO" sz="2800" dirty="0"/>
              <a:t> </a:t>
            </a:r>
            <a:r>
              <a:rPr lang="nb-NO" sz="2800" dirty="0" err="1"/>
              <a:t>kind</a:t>
            </a:r>
            <a:r>
              <a:rPr lang="nb-NO" sz="2800" dirty="0"/>
              <a:t> </a:t>
            </a:r>
            <a:r>
              <a:rPr lang="nb-NO" sz="2800" dirty="0" err="1"/>
              <a:t>of</a:t>
            </a:r>
            <a:r>
              <a:rPr lang="nb-NO" sz="2800" dirty="0"/>
              <a:t> </a:t>
            </a:r>
            <a:r>
              <a:rPr lang="nb-NO" sz="2800" dirty="0" err="1"/>
              <a:t>hackathon</a:t>
            </a:r>
            <a:r>
              <a:rPr lang="nb-NO" sz="2800" dirty="0"/>
              <a:t>?</a:t>
            </a:r>
            <a:endParaRPr lang="nb-NO" sz="3600" b="1" dirty="0"/>
          </a:p>
          <a:p>
            <a:pPr marL="0" indent="0" algn="ctr">
              <a:buNone/>
            </a:pPr>
            <a:endParaRPr lang="nb-NO" sz="2800" b="1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5C3301-EFA4-664B-A9C9-6A050F3D7D5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47EA6-0459-7748-A524-93D04EEF1D6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2019-06-04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0D114D-098F-F049-A22E-4E42AF7F534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SCOTT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DCC889-2D46-714D-8F4A-CEE9C9D2665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altLang="de-DE"/>
              <a:t>Page </a:t>
            </a:r>
            <a:fld id="{30213E9D-02A2-4680-A0F1-D086B8D67F73}" type="slidenum">
              <a:rPr lang="en-GB" altLang="de-DE" smtClean="0"/>
              <a:pPr/>
              <a:t>12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336241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Questions?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767408" y="2852936"/>
            <a:ext cx="11087026" cy="720080"/>
          </a:xfrm>
        </p:spPr>
        <p:txBody>
          <a:bodyPr/>
          <a:lstStyle/>
          <a:p>
            <a:r>
              <a:rPr lang="en-GB" sz="1600" dirty="0" err="1">
                <a:hlinkClick r:id="rId2"/>
              </a:rPr>
              <a:t>maunyad@</a:t>
            </a:r>
            <a:r>
              <a:rPr lang="en-GB" sz="1600" dirty="0" err="1"/>
              <a:t>its.uio.no</a:t>
            </a:r>
            <a:endParaRPr lang="en-GB" sz="1600" dirty="0"/>
          </a:p>
          <a:p>
            <a:r>
              <a:rPr lang="en-GB" sz="1600" dirty="0">
                <a:hlinkClick r:id="rId3"/>
              </a:rPr>
              <a:t>www.scottproject.eu</a:t>
            </a:r>
            <a:endParaRPr lang="en-GB" sz="1600" dirty="0"/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882078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5D07D-903B-244B-9F02-77E1D50F6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b="1" dirty="0">
                <a:ea typeface="Verdana" panose="020B0604030504040204" pitchFamily="34" charset="0"/>
                <a:cs typeface="Verdana" panose="020B0604030504040204" pitchFamily="34" charset="0"/>
              </a:rPr>
              <a:t>WP30: Open Innovation and Stakeholder Engagement</a:t>
            </a:r>
            <a:endParaRPr lang="en-GB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F3444-1A54-F34C-BE35-37A918A0CC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435" y="1772815"/>
            <a:ext cx="7921806" cy="4751809"/>
          </a:xfrm>
        </p:spPr>
        <p:txBody>
          <a:bodyPr/>
          <a:lstStyle/>
          <a:p>
            <a:pPr marL="0" indent="0">
              <a:buNone/>
            </a:pPr>
            <a:r>
              <a:rPr lang="nb-NO" sz="2200" b="1" dirty="0"/>
              <a:t>WP30 assists </a:t>
            </a:r>
            <a:r>
              <a:rPr lang="nb-NO" sz="2200" b="1" dirty="0" err="1"/>
              <a:t>each</a:t>
            </a:r>
            <a:r>
              <a:rPr lang="nb-NO" sz="2200" b="1" dirty="0"/>
              <a:t> partner to </a:t>
            </a:r>
            <a:r>
              <a:rPr lang="nb-NO" sz="2200" b="1" dirty="0" err="1"/>
              <a:t>perform</a:t>
            </a:r>
            <a:r>
              <a:rPr lang="nb-NO" sz="2200" b="1" dirty="0"/>
              <a:t> Open </a:t>
            </a:r>
            <a:r>
              <a:rPr lang="nb-NO" sz="2200" b="1" dirty="0" err="1"/>
              <a:t>Innovation</a:t>
            </a:r>
            <a:r>
              <a:rPr lang="nb-NO" sz="2200" b="1" dirty="0"/>
              <a:t> </a:t>
            </a:r>
            <a:r>
              <a:rPr lang="nb-NO" sz="2200" b="1" dirty="0" err="1"/>
              <a:t>Contests</a:t>
            </a:r>
            <a:r>
              <a:rPr lang="nb-NO" sz="2200" b="1" dirty="0"/>
              <a:t>/</a:t>
            </a:r>
            <a:r>
              <a:rPr lang="nb-NO" sz="2200" b="1" dirty="0" err="1"/>
              <a:t>Hackathons</a:t>
            </a:r>
            <a:r>
              <a:rPr lang="nb-NO" sz="2200" b="1" dirty="0"/>
              <a:t>:</a:t>
            </a:r>
            <a:endParaRPr lang="nb-NO" dirty="0"/>
          </a:p>
          <a:p>
            <a:pPr lvl="1"/>
            <a:r>
              <a:rPr lang="nb-NO" dirty="0" err="1"/>
              <a:t>Idea</a:t>
            </a:r>
            <a:r>
              <a:rPr lang="nb-NO" dirty="0"/>
              <a:t> </a:t>
            </a:r>
            <a:r>
              <a:rPr lang="nb-NO" dirty="0" err="1"/>
              <a:t>Contests</a:t>
            </a:r>
            <a:r>
              <a:rPr lang="nb-NO" sz="1400" dirty="0"/>
              <a:t> </a:t>
            </a:r>
          </a:p>
          <a:p>
            <a:pPr lvl="1"/>
            <a:r>
              <a:rPr lang="nb-NO" dirty="0"/>
              <a:t>Security </a:t>
            </a:r>
            <a:r>
              <a:rPr lang="nb-NO" dirty="0" err="1"/>
              <a:t>Contests</a:t>
            </a:r>
            <a:endParaRPr lang="nb-NO" dirty="0"/>
          </a:p>
          <a:p>
            <a:pPr lvl="1"/>
            <a:r>
              <a:rPr lang="nb-NO" dirty="0" err="1"/>
              <a:t>Privacy</a:t>
            </a:r>
            <a:r>
              <a:rPr lang="nb-NO" dirty="0"/>
              <a:t> </a:t>
            </a:r>
            <a:r>
              <a:rPr lang="nb-NO" dirty="0" err="1"/>
              <a:t>Contests</a:t>
            </a:r>
            <a:endParaRPr lang="nb-NO" dirty="0"/>
          </a:p>
          <a:p>
            <a:pPr lvl="1"/>
            <a:r>
              <a:rPr lang="nb-NO" dirty="0" err="1"/>
              <a:t>Trustability</a:t>
            </a:r>
            <a:r>
              <a:rPr lang="nb-NO" dirty="0"/>
              <a:t> </a:t>
            </a:r>
            <a:r>
              <a:rPr lang="nb-NO" dirty="0" err="1"/>
              <a:t>Contests</a:t>
            </a:r>
            <a:endParaRPr lang="nb-NO" dirty="0"/>
          </a:p>
          <a:p>
            <a:pPr lvl="1"/>
            <a:r>
              <a:rPr lang="nb-NO" dirty="0" err="1"/>
              <a:t>etc</a:t>
            </a:r>
            <a:endParaRPr lang="nb-NO" dirty="0"/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en-GB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FBE86D1-FEB7-AB49-8640-EFCF25677902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6997268" y="2613026"/>
            <a:ext cx="4247059" cy="2579414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47EA6-0459-7748-A524-93D04EEF1D6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2019-06-04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0D114D-098F-F049-A22E-4E42AF7F534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SCOTT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DCC889-2D46-714D-8F4A-CEE9C9D2665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altLang="de-DE"/>
              <a:t>Page </a:t>
            </a:r>
            <a:fld id="{30213E9D-02A2-4680-A0F1-D086B8D67F73}" type="slidenum">
              <a:rPr lang="en-GB" altLang="de-DE" smtClean="0"/>
              <a:pPr/>
              <a:t>2</a:t>
            </a:fld>
            <a:endParaRPr lang="en-GB" altLang="de-D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5A53C1-3008-DA49-8116-FDCD2EBE4026}"/>
              </a:ext>
            </a:extLst>
          </p:cNvPr>
          <p:cNvSpPr txBox="1"/>
          <p:nvPr/>
        </p:nvSpPr>
        <p:spPr>
          <a:xfrm>
            <a:off x="8553157" y="5233182"/>
            <a:ext cx="0" cy="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pPr marL="273050" indent="-273050">
              <a:buClr>
                <a:srgbClr val="E30034"/>
              </a:buClr>
            </a:pPr>
            <a:r>
              <a:rPr lang="en-GB" sz="700" dirty="0" err="1">
                <a:solidFill>
                  <a:schemeClr val="accent3"/>
                </a:solidFill>
                <a:latin typeface="Verdana" pitchFamily="34" charset="0"/>
              </a:rPr>
              <a:t>Source:medium.com</a:t>
            </a:r>
            <a:endParaRPr lang="en-GB" sz="700" dirty="0">
              <a:solidFill>
                <a:schemeClr val="accent3"/>
              </a:solidFill>
              <a:latin typeface="Verdana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CE0124-2E0D-8947-ADC7-385CE6F44941}"/>
              </a:ext>
            </a:extLst>
          </p:cNvPr>
          <p:cNvSpPr txBox="1"/>
          <p:nvPr/>
        </p:nvSpPr>
        <p:spPr>
          <a:xfrm>
            <a:off x="10072468" y="5303520"/>
            <a:ext cx="0" cy="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pPr marL="273050" indent="-273050">
              <a:buClr>
                <a:srgbClr val="E30034"/>
              </a:buClr>
            </a:pPr>
            <a:endParaRPr lang="en-GB" sz="1600" dirty="0" err="1">
              <a:solidFill>
                <a:schemeClr val="accent3"/>
              </a:solidFill>
              <a:latin typeface="Verdana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94BA5F-B539-2A4A-AF3A-3C0569D77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671" y="4840357"/>
            <a:ext cx="5796401" cy="162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9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9D7DD992-38EE-45B5-AB59-ADD286B24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726" y="4653136"/>
            <a:ext cx="2694834" cy="220486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D55E852-9E19-42AA-B96A-17B8BF140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/>
              <a:t>Success</a:t>
            </a:r>
            <a:r>
              <a:rPr lang="de-DE" b="1" dirty="0"/>
              <a:t> </a:t>
            </a:r>
            <a:r>
              <a:rPr lang="de-DE" b="1" dirty="0" err="1"/>
              <a:t>stories</a:t>
            </a:r>
            <a:endParaRPr lang="de-DE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048E11F-C965-46C4-9797-F662924270A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434" y="1312863"/>
            <a:ext cx="11018149" cy="5211762"/>
          </a:xfrm>
        </p:spPr>
        <p:txBody>
          <a:bodyPr/>
          <a:lstStyle/>
          <a:p>
            <a:r>
              <a:rPr lang="en-US" u="sng" dirty="0"/>
              <a:t>Big Brand Hackathon</a:t>
            </a:r>
            <a:r>
              <a:rPr lang="en-US" dirty="0"/>
              <a:t> with Kraft Foods and The Home Depot: 150 developers, produced 40 apps and the winner was a 17 </a:t>
            </a:r>
            <a:r>
              <a:rPr lang="en-US" dirty="0" err="1"/>
              <a:t>yr</a:t>
            </a:r>
            <a:r>
              <a:rPr lang="en-US" dirty="0"/>
              <a:t> high school student, was offered a Facebook internship the next day. </a:t>
            </a:r>
          </a:p>
          <a:p>
            <a:pPr lvl="1"/>
            <a:r>
              <a:rPr lang="en-US" dirty="0"/>
              <a:t>Feedback from one executive: “I'm putting all agencies on notice, this event produced more value in 48hrs than a digital agency produces in a month.”</a:t>
            </a:r>
          </a:p>
          <a:p>
            <a:endParaRPr lang="en-US" dirty="0">
              <a:hlinkClick r:id="rId3"/>
            </a:endParaRPr>
          </a:p>
          <a:p>
            <a:r>
              <a:rPr lang="en-US" dirty="0" err="1">
                <a:hlinkClick r:id="rId3"/>
              </a:rPr>
              <a:t>EasyTaxi</a:t>
            </a:r>
            <a:r>
              <a:rPr lang="en-US" dirty="0"/>
              <a:t> was born out of the Startup Weekend Rio in 2011, where Creators </a:t>
            </a:r>
            <a:r>
              <a:rPr lang="en-US" dirty="0" err="1"/>
              <a:t>Tallis</a:t>
            </a:r>
            <a:r>
              <a:rPr lang="en-US" dirty="0"/>
              <a:t> Gomes and Dennis Wang started out with an idea of a bus monitoring app. After winning the hackathon, the duo launched the beta version of the E-hailing app and succeeded in raising close to </a:t>
            </a:r>
            <a:r>
              <a:rPr lang="en-US" b="1" dirty="0"/>
              <a:t>$75 million from investors since its inception</a:t>
            </a:r>
            <a:r>
              <a:rPr lang="en-US" dirty="0"/>
              <a:t>. The app covers a network of 30 countries and 420+ cities. 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C1CB53E-4EC1-47EB-92A3-94AA85E8580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2019-06-04</a:t>
            </a:r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B156B34-C526-4F55-BF14-67668950648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SCOTT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81D7763-10DA-4CFF-AF30-F0D7E34E3D8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altLang="de-DE"/>
              <a:t>Page </a:t>
            </a:r>
            <a:fld id="{30213E9D-02A2-4680-A0F1-D086B8D67F73}" type="slidenum">
              <a:rPr lang="en-GB" altLang="de-DE" smtClean="0"/>
              <a:pPr/>
              <a:t>3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1371739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C1AAD8B2-5DC1-42A0-A942-998B40C83A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" t="14063" r="4214" b="19895"/>
          <a:stretch/>
        </p:blipFill>
        <p:spPr>
          <a:xfrm>
            <a:off x="7665895" y="1312863"/>
            <a:ext cx="4512733" cy="220078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D55E852-9E19-42AA-B96A-17B8BF140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/>
              <a:t>Success</a:t>
            </a:r>
            <a:r>
              <a:rPr lang="de-DE" b="1" dirty="0"/>
              <a:t> </a:t>
            </a:r>
            <a:r>
              <a:rPr lang="de-DE" b="1" dirty="0" err="1"/>
              <a:t>stories</a:t>
            </a:r>
            <a:endParaRPr lang="de-DE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048E11F-C965-46C4-9797-F662924270A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435" y="1312863"/>
            <a:ext cx="7201725" cy="5211762"/>
          </a:xfrm>
        </p:spPr>
        <p:txBody>
          <a:bodyPr/>
          <a:lstStyle/>
          <a:p>
            <a:r>
              <a:rPr lang="en-US" dirty="0"/>
              <a:t>In 2017, Porsche launched an </a:t>
            </a:r>
            <a:r>
              <a:rPr lang="en-US" dirty="0">
                <a:hlinkClick r:id="rId3"/>
              </a:rPr>
              <a:t>open innovation competition</a:t>
            </a:r>
            <a:r>
              <a:rPr lang="en-US" dirty="0"/>
              <a:t> to find new ways to leverage blockchain technology. The car maker didn’t reveal any details about the winning concept but put winning startup into an accelerator program.</a:t>
            </a:r>
          </a:p>
          <a:p>
            <a:endParaRPr lang="en-US" dirty="0"/>
          </a:p>
          <a:p>
            <a:r>
              <a:rPr lang="en-US" dirty="0"/>
              <a:t>In 2013, the motor giant Citroen built the </a:t>
            </a:r>
            <a:r>
              <a:rPr lang="en-US" dirty="0">
                <a:hlinkClick r:id="rId4"/>
              </a:rPr>
              <a:t>UK’s first crowdsourced car</a:t>
            </a:r>
            <a:r>
              <a:rPr lang="en-US" dirty="0"/>
              <a:t>. Members of the public were invited via Facebook to determine the look and other factors of the C1 </a:t>
            </a:r>
            <a:r>
              <a:rPr lang="en-US" dirty="0" err="1"/>
              <a:t>Connexion</a:t>
            </a:r>
            <a:r>
              <a:rPr lang="en-US" dirty="0"/>
              <a:t> model.</a:t>
            </a:r>
          </a:p>
          <a:p>
            <a:endParaRPr lang="en-US" dirty="0"/>
          </a:p>
          <a:p>
            <a:r>
              <a:rPr lang="en-US" dirty="0"/>
              <a:t>DHL: “</a:t>
            </a:r>
            <a:r>
              <a:rPr lang="en-US" i="1" dirty="0"/>
              <a:t>With the views of others we can better identify the challenges and generate ideas for new logistics solutions. We are asking participants to really think outside of the box.”</a:t>
            </a:r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C1CB53E-4EC1-47EB-92A3-94AA85E8580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2019-06-04</a:t>
            </a:r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B156B34-C526-4F55-BF14-67668950648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SCOTT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81D7763-10DA-4CFF-AF30-F0D7E34E3D8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altLang="de-DE"/>
              <a:t>Page </a:t>
            </a:r>
            <a:fld id="{30213E9D-02A2-4680-A0F1-D086B8D67F73}" type="slidenum">
              <a:rPr lang="en-GB" altLang="de-DE" smtClean="0"/>
              <a:pPr/>
              <a:t>4</a:t>
            </a:fld>
            <a:endParaRPr lang="en-GB" altLang="de-DE"/>
          </a:p>
        </p:txBody>
      </p:sp>
      <p:pic>
        <p:nvPicPr>
          <p:cNvPr id="11" name="Grafik 10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769ED9AE-D97B-4A7F-BAD1-594365BEFD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894" y="3982038"/>
            <a:ext cx="4512733" cy="254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81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5D07D-903B-244B-9F02-77E1D50F6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b="1" dirty="0">
                <a:ea typeface="Verdana" panose="020B0604030504040204" pitchFamily="34" charset="0"/>
                <a:cs typeface="Verdana" panose="020B0604030504040204" pitchFamily="34" charset="0"/>
              </a:rPr>
              <a:t>WP30: Open Innovation and Stakeholder Engagement</a:t>
            </a:r>
            <a:endParaRPr lang="en-GB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F3444-1A54-F34C-BE35-37A918A0CC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435" y="1772815"/>
            <a:ext cx="7921806" cy="4751809"/>
          </a:xfrm>
        </p:spPr>
        <p:txBody>
          <a:bodyPr/>
          <a:lstStyle/>
          <a:p>
            <a:pPr marL="0" indent="0">
              <a:buNone/>
            </a:pPr>
            <a:r>
              <a:rPr lang="nb-NO" b="1" dirty="0"/>
              <a:t>The </a:t>
            </a:r>
            <a:r>
              <a:rPr lang="nb-NO" b="1" dirty="0" err="1"/>
              <a:t>Hackathons</a:t>
            </a:r>
            <a:r>
              <a:rPr lang="nb-NO" b="1" dirty="0"/>
              <a:t> </a:t>
            </a:r>
            <a:r>
              <a:rPr lang="nb-NO" b="1" dirty="0" err="1"/>
              <a:t>may</a:t>
            </a:r>
            <a:r>
              <a:rPr lang="nb-NO" b="1" dirty="0"/>
              <a:t> be </a:t>
            </a:r>
            <a:r>
              <a:rPr lang="nb-NO" b="1" dirty="0" err="1"/>
              <a:t>executed</a:t>
            </a:r>
            <a:r>
              <a:rPr lang="nb-NO" b="1" dirty="0"/>
              <a:t> in different </a:t>
            </a:r>
            <a:r>
              <a:rPr lang="nb-NO" b="1" dirty="0" err="1"/>
              <a:t>ways</a:t>
            </a:r>
            <a:r>
              <a:rPr lang="nb-NO" b="1" dirty="0"/>
              <a:t>:</a:t>
            </a:r>
          </a:p>
          <a:p>
            <a:pPr marL="0" indent="0">
              <a:buNone/>
            </a:pPr>
            <a:endParaRPr lang="nb-NO" dirty="0"/>
          </a:p>
          <a:p>
            <a:pPr lvl="1"/>
            <a:r>
              <a:rPr lang="nb-NO" dirty="0"/>
              <a:t>Hacking sessions as part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courses</a:t>
            </a:r>
            <a:r>
              <a:rPr lang="nb-NO" dirty="0"/>
              <a:t>, </a:t>
            </a:r>
            <a:r>
              <a:rPr lang="nb-NO" dirty="0" err="1"/>
              <a:t>meetings</a:t>
            </a:r>
            <a:r>
              <a:rPr lang="nb-NO" dirty="0"/>
              <a:t>, seminars</a:t>
            </a:r>
          </a:p>
          <a:p>
            <a:pPr lvl="1"/>
            <a:r>
              <a:rPr lang="nb-NO" dirty="0" err="1"/>
              <a:t>Specific</a:t>
            </a:r>
            <a:r>
              <a:rPr lang="nb-NO" dirty="0"/>
              <a:t> </a:t>
            </a:r>
            <a:r>
              <a:rPr lang="nb-NO" dirty="0" err="1"/>
              <a:t>hackathons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Universities</a:t>
            </a:r>
            <a:r>
              <a:rPr lang="nb-NO" dirty="0"/>
              <a:t>, Research </a:t>
            </a:r>
            <a:r>
              <a:rPr lang="nb-NO" dirty="0" err="1"/>
              <a:t>Organisations</a:t>
            </a:r>
            <a:endParaRPr lang="nb-NO" dirty="0"/>
          </a:p>
          <a:p>
            <a:pPr lvl="1"/>
            <a:r>
              <a:rPr lang="nb-NO" dirty="0"/>
              <a:t>Public </a:t>
            </a:r>
            <a:r>
              <a:rPr lang="nb-NO" dirty="0" err="1"/>
              <a:t>hackathons</a:t>
            </a:r>
            <a:r>
              <a:rPr lang="nb-NO" dirty="0"/>
              <a:t> </a:t>
            </a:r>
            <a:r>
              <a:rPr lang="nb-NO" dirty="0" err="1"/>
              <a:t>inviting</a:t>
            </a:r>
            <a:r>
              <a:rPr lang="nb-NO" dirty="0"/>
              <a:t> </a:t>
            </a:r>
            <a:r>
              <a:rPr lang="nb-NO" dirty="0" err="1"/>
              <a:t>people</a:t>
            </a:r>
            <a:r>
              <a:rPr lang="nb-NO" dirty="0"/>
              <a:t> </a:t>
            </a:r>
            <a:r>
              <a:rPr lang="nb-NO" dirty="0" err="1"/>
              <a:t>directly</a:t>
            </a:r>
            <a:r>
              <a:rPr lang="nb-NO" dirty="0"/>
              <a:t> to </a:t>
            </a:r>
            <a:r>
              <a:rPr lang="nb-NO" dirty="0" err="1"/>
              <a:t>your</a:t>
            </a:r>
            <a:r>
              <a:rPr lang="nb-NO" dirty="0"/>
              <a:t> </a:t>
            </a:r>
            <a:r>
              <a:rPr lang="nb-NO" dirty="0" err="1"/>
              <a:t>facilities</a:t>
            </a:r>
            <a:endParaRPr lang="nb-NO" dirty="0"/>
          </a:p>
          <a:p>
            <a:pPr lvl="1"/>
            <a:r>
              <a:rPr lang="nb-NO" dirty="0"/>
              <a:t>Virtual </a:t>
            </a:r>
            <a:r>
              <a:rPr lang="nb-NO" dirty="0" err="1"/>
              <a:t>hackathons</a:t>
            </a:r>
            <a:r>
              <a:rPr lang="nb-NO" dirty="0"/>
              <a:t> </a:t>
            </a:r>
            <a:r>
              <a:rPr lang="nb-NO" dirty="0" err="1"/>
              <a:t>through</a:t>
            </a:r>
            <a:r>
              <a:rPr lang="nb-NO" dirty="0"/>
              <a:t> online </a:t>
            </a:r>
            <a:r>
              <a:rPr lang="nb-NO" dirty="0" err="1"/>
              <a:t>contests</a:t>
            </a:r>
            <a:endParaRPr lang="nb-NO" dirty="0"/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5C3301-EFA4-664B-A9C9-6A050F3D7D5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47EA6-0459-7748-A524-93D04EEF1D6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2019-06-04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0D114D-098F-F049-A22E-4E42AF7F534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SCOTT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DCC889-2D46-714D-8F4A-CEE9C9D2665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altLang="de-DE"/>
              <a:t>Page </a:t>
            </a:r>
            <a:fld id="{30213E9D-02A2-4680-A0F1-D086B8D67F73}" type="slidenum">
              <a:rPr lang="en-GB" altLang="de-DE" smtClean="0"/>
              <a:pPr/>
              <a:t>5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383840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5D07D-903B-244B-9F02-77E1D50F6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b="1" dirty="0">
                <a:ea typeface="Verdana" panose="020B0604030504040204" pitchFamily="34" charset="0"/>
                <a:cs typeface="Verdana" panose="020B0604030504040204" pitchFamily="34" charset="0"/>
              </a:rPr>
              <a:t>WP30: Open Innovation and Stakeholder Engagement</a:t>
            </a:r>
            <a:endParaRPr lang="en-GB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F3444-1A54-F34C-BE35-37A918A0CC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435" y="1196752"/>
            <a:ext cx="7921806" cy="5327873"/>
          </a:xfrm>
        </p:spPr>
        <p:txBody>
          <a:bodyPr/>
          <a:lstStyle/>
          <a:p>
            <a:pPr marL="0" indent="0">
              <a:buNone/>
            </a:pPr>
            <a:r>
              <a:rPr lang="nb-NO" sz="2200" b="1" dirty="0"/>
              <a:t>UiO</a:t>
            </a:r>
            <a:r>
              <a:rPr lang="nb-NO" sz="2200" dirty="0"/>
              <a:t> has </a:t>
            </a:r>
            <a:r>
              <a:rPr lang="nb-NO" sz="2200" dirty="0" err="1"/>
              <a:t>had</a:t>
            </a:r>
            <a:r>
              <a:rPr lang="nb-NO" sz="2200" dirty="0"/>
              <a:t> </a:t>
            </a:r>
            <a:r>
              <a:rPr lang="nb-NO" sz="2200" dirty="0" err="1"/>
              <a:t>two</a:t>
            </a:r>
            <a:r>
              <a:rPr lang="nb-NO" sz="2200" dirty="0"/>
              <a:t> </a:t>
            </a:r>
            <a:r>
              <a:rPr lang="nb-NO" sz="2200" dirty="0" err="1"/>
              <a:t>courses</a:t>
            </a:r>
            <a:r>
              <a:rPr lang="nb-NO" sz="2200" dirty="0"/>
              <a:t> </a:t>
            </a:r>
            <a:r>
              <a:rPr lang="nb-NO" sz="2200" dirty="0" err="1"/>
              <a:t>with</a:t>
            </a:r>
            <a:r>
              <a:rPr lang="nb-NO" sz="2200" dirty="0"/>
              <a:t> </a:t>
            </a:r>
            <a:r>
              <a:rPr lang="nb-NO" sz="2200" dirty="0" err="1"/>
              <a:t>the</a:t>
            </a:r>
            <a:r>
              <a:rPr lang="nb-NO" sz="2200" dirty="0"/>
              <a:t> purpose </a:t>
            </a:r>
            <a:r>
              <a:rPr lang="nb-NO" sz="2200" dirty="0" err="1"/>
              <a:t>of</a:t>
            </a:r>
            <a:r>
              <a:rPr lang="nb-NO" sz="2200" dirty="0"/>
              <a:t> </a:t>
            </a:r>
            <a:r>
              <a:rPr lang="nb-NO" sz="2200" b="1" dirty="0"/>
              <a:t>“</a:t>
            </a:r>
            <a:r>
              <a:rPr lang="nb-NO" sz="2200" b="1" dirty="0" err="1"/>
              <a:t>Running</a:t>
            </a:r>
            <a:r>
              <a:rPr lang="nb-NO" sz="2200" b="1" dirty="0"/>
              <a:t> </a:t>
            </a:r>
            <a:r>
              <a:rPr lang="nb-NO" sz="2200" b="1" dirty="0" err="1"/>
              <a:t>Hackathon</a:t>
            </a:r>
            <a:r>
              <a:rPr lang="nb-NO" sz="2200" b="1" dirty="0"/>
              <a:t>” </a:t>
            </a:r>
            <a:r>
              <a:rPr lang="nb-NO" sz="2200" dirty="0"/>
              <a:t>for</a:t>
            </a:r>
            <a:r>
              <a:rPr lang="nb-NO" sz="2200" b="1" dirty="0"/>
              <a:t> SCOTT</a:t>
            </a:r>
            <a:endParaRPr lang="nb-NO" dirty="0"/>
          </a:p>
          <a:p>
            <a:pPr marL="0" indent="0">
              <a:buNone/>
            </a:pPr>
            <a:endParaRPr lang="en-GB" dirty="0"/>
          </a:p>
          <a:p>
            <a:r>
              <a:rPr lang="nb-NO" sz="1800" b="1" dirty="0" err="1"/>
              <a:t>Measurable</a:t>
            </a:r>
            <a:r>
              <a:rPr lang="nb-NO" sz="1800" b="1" dirty="0"/>
              <a:t> Security for </a:t>
            </a:r>
            <a:r>
              <a:rPr lang="nb-NO" sz="1800" b="1" dirty="0" err="1"/>
              <a:t>the</a:t>
            </a:r>
            <a:r>
              <a:rPr lang="nb-NO" sz="1800" b="1" dirty="0"/>
              <a:t> </a:t>
            </a:r>
            <a:r>
              <a:rPr lang="nb-NO" sz="1800" b="1" dirty="0" err="1"/>
              <a:t>Internet</a:t>
            </a:r>
            <a:r>
              <a:rPr lang="nb-NO" sz="1800" b="1" dirty="0"/>
              <a:t> </a:t>
            </a:r>
            <a:r>
              <a:rPr lang="nb-NO" sz="1800" b="1" dirty="0" err="1"/>
              <a:t>of</a:t>
            </a:r>
            <a:r>
              <a:rPr lang="nb-NO" sz="1800" b="1" dirty="0"/>
              <a:t> Things  </a:t>
            </a:r>
            <a:endParaRPr lang="nb-NO" sz="1600" dirty="0"/>
          </a:p>
          <a:p>
            <a:pPr marL="0" indent="0">
              <a:buNone/>
            </a:pPr>
            <a:r>
              <a:rPr lang="nb-NO" sz="1600" dirty="0"/>
              <a:t>	Security and </a:t>
            </a:r>
            <a:r>
              <a:rPr lang="nb-NO" sz="1600" dirty="0" err="1"/>
              <a:t>Privacy</a:t>
            </a:r>
            <a:r>
              <a:rPr lang="nb-NO" sz="1600" dirty="0"/>
              <a:t> Analysis for a Smart </a:t>
            </a:r>
            <a:r>
              <a:rPr lang="nb-NO" sz="1600" dirty="0" err="1"/>
              <a:t>Classroom</a:t>
            </a:r>
            <a:endParaRPr lang="nb-NO" sz="1600" dirty="0"/>
          </a:p>
          <a:p>
            <a:pPr marL="0" indent="0">
              <a:buNone/>
            </a:pPr>
            <a:r>
              <a:rPr lang="nb-NO" sz="1600" dirty="0"/>
              <a:t>	Smart </a:t>
            </a:r>
            <a:r>
              <a:rPr lang="en-GB" sz="1600" dirty="0"/>
              <a:t>Entry</a:t>
            </a:r>
            <a:r>
              <a:rPr lang="nb-NO" sz="1600" dirty="0"/>
              <a:t> Control System</a:t>
            </a:r>
          </a:p>
          <a:p>
            <a:pPr marL="0" indent="0">
              <a:buNone/>
            </a:pPr>
            <a:r>
              <a:rPr lang="nb-NO" sz="1600" dirty="0"/>
              <a:t>	Smart </a:t>
            </a:r>
            <a:r>
              <a:rPr lang="nb-NO" sz="1600" dirty="0" err="1"/>
              <a:t>Wearables</a:t>
            </a:r>
            <a:r>
              <a:rPr lang="nb-NO" sz="1600" dirty="0"/>
              <a:t> for Health </a:t>
            </a:r>
          </a:p>
          <a:p>
            <a:pPr marL="0" indent="0">
              <a:buNone/>
            </a:pPr>
            <a:r>
              <a:rPr lang="nb-NO" sz="1600" dirty="0"/>
              <a:t>	</a:t>
            </a:r>
            <a:r>
              <a:rPr lang="nb-NO" sz="1600" dirty="0" err="1"/>
              <a:t>Interception</a:t>
            </a:r>
            <a:r>
              <a:rPr lang="nb-NO" sz="1600" dirty="0"/>
              <a:t> </a:t>
            </a:r>
            <a:r>
              <a:rPr lang="nb-NO" sz="1600" dirty="0" err="1"/>
              <a:t>of</a:t>
            </a:r>
            <a:r>
              <a:rPr lang="nb-NO" sz="1600" dirty="0"/>
              <a:t> </a:t>
            </a:r>
            <a:r>
              <a:rPr lang="nb-NO" sz="1600" dirty="0" err="1"/>
              <a:t>Droning</a:t>
            </a:r>
            <a:r>
              <a:rPr lang="nb-NO" sz="1600" dirty="0"/>
              <a:t> </a:t>
            </a:r>
            <a:r>
              <a:rPr lang="nb-NO" sz="1600" dirty="0" err="1"/>
              <a:t>Communication</a:t>
            </a:r>
            <a:endParaRPr lang="nb-NO" sz="1600" dirty="0"/>
          </a:p>
          <a:p>
            <a:pPr marL="0" indent="0">
              <a:buNone/>
            </a:pPr>
            <a:r>
              <a:rPr lang="nb-NO" sz="1600" dirty="0"/>
              <a:t>	Smart Meters in an Industrial </a:t>
            </a:r>
            <a:r>
              <a:rPr lang="nb-NO" sz="1600" dirty="0" err="1"/>
              <a:t>Perspectives</a:t>
            </a:r>
            <a:endParaRPr lang="nb-NO" sz="1600" dirty="0"/>
          </a:p>
          <a:p>
            <a:pPr marL="268288" lvl="1" indent="0">
              <a:buNone/>
            </a:pPr>
            <a:endParaRPr lang="nb-NO" dirty="0"/>
          </a:p>
          <a:p>
            <a:r>
              <a:rPr lang="nb-NO" sz="1800" b="1" dirty="0" err="1"/>
              <a:t>Building</a:t>
            </a:r>
            <a:r>
              <a:rPr lang="nb-NO" sz="1800" b="1" dirty="0"/>
              <a:t> Mobile and Wireless Networks</a:t>
            </a:r>
          </a:p>
          <a:p>
            <a:pPr marL="0" indent="0">
              <a:buNone/>
            </a:pPr>
            <a:r>
              <a:rPr lang="nb-NO" sz="1600" dirty="0"/>
              <a:t>	Smart Green House </a:t>
            </a:r>
          </a:p>
          <a:p>
            <a:pPr marL="0" indent="0">
              <a:buNone/>
            </a:pPr>
            <a:r>
              <a:rPr lang="nb-NO" sz="1600" dirty="0"/>
              <a:t>	</a:t>
            </a:r>
            <a:r>
              <a:rPr lang="nb-NO" sz="1600" dirty="0" err="1"/>
              <a:t>Smoke</a:t>
            </a:r>
            <a:r>
              <a:rPr lang="nb-NO" sz="1600" dirty="0"/>
              <a:t> </a:t>
            </a:r>
            <a:r>
              <a:rPr lang="nb-NO" sz="1600" dirty="0" err="1"/>
              <a:t>Detection</a:t>
            </a:r>
            <a:r>
              <a:rPr lang="nb-NO" sz="1600" dirty="0"/>
              <a:t> and Air </a:t>
            </a:r>
            <a:r>
              <a:rPr lang="nb-NO" sz="1600" dirty="0" err="1"/>
              <a:t>Quality</a:t>
            </a:r>
            <a:r>
              <a:rPr lang="nb-NO" sz="1600" dirty="0"/>
              <a:t> </a:t>
            </a:r>
            <a:r>
              <a:rPr lang="nb-NO" sz="1600" dirty="0" err="1"/>
              <a:t>Monitoring</a:t>
            </a:r>
            <a:endParaRPr lang="nb-NO" sz="1600" dirty="0"/>
          </a:p>
          <a:p>
            <a:endParaRPr lang="nb-NO" sz="1800" b="1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B4B0218-AA3B-4445-AE11-9B79AD62F17F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8352367" y="2443821"/>
            <a:ext cx="2522802" cy="252280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47EA6-0459-7748-A524-93D04EEF1D6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2019-06-04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0D114D-098F-F049-A22E-4E42AF7F534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SCOTT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DCC889-2D46-714D-8F4A-CEE9C9D2665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altLang="de-DE"/>
              <a:t>Page </a:t>
            </a:r>
            <a:fld id="{30213E9D-02A2-4680-A0F1-D086B8D67F73}" type="slidenum">
              <a:rPr lang="en-GB" altLang="de-DE" smtClean="0"/>
              <a:pPr/>
              <a:t>6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264931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5D07D-903B-244B-9F02-77E1D50F6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b="1" dirty="0">
                <a:ea typeface="Verdana" panose="020B0604030504040204" pitchFamily="34" charset="0"/>
                <a:cs typeface="Verdana" panose="020B0604030504040204" pitchFamily="34" charset="0"/>
              </a:rPr>
              <a:t>WP30: Open Innovation and Stakeholder Engagement</a:t>
            </a:r>
            <a:endParaRPr lang="en-GB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F3444-1A54-F34C-BE35-37A918A0CC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435" y="1196753"/>
            <a:ext cx="3505199" cy="5327872"/>
          </a:xfrm>
        </p:spPr>
        <p:txBody>
          <a:bodyPr/>
          <a:lstStyle/>
          <a:p>
            <a:pPr marL="0" indent="0" algn="ctr">
              <a:buNone/>
            </a:pPr>
            <a:r>
              <a:rPr lang="nb-NO" sz="2200" b="1" dirty="0"/>
              <a:t>UiO</a:t>
            </a:r>
            <a:r>
              <a:rPr lang="nb-NO" sz="2200" dirty="0"/>
              <a:t> has established a</a:t>
            </a:r>
            <a:r>
              <a:rPr lang="nb-NO" sz="2200" b="1" dirty="0"/>
              <a:t> Laboratory </a:t>
            </a:r>
            <a:r>
              <a:rPr lang="nb-NO" sz="2200" dirty="0"/>
              <a:t>for</a:t>
            </a:r>
            <a:r>
              <a:rPr lang="nb-NO" sz="2200" b="1" dirty="0"/>
              <a:t> </a:t>
            </a:r>
            <a:r>
              <a:rPr lang="nb-NO" sz="2200" b="1" dirty="0" err="1"/>
              <a:t>Running</a:t>
            </a:r>
            <a:r>
              <a:rPr lang="nb-NO" sz="2200" b="1" dirty="0"/>
              <a:t> </a:t>
            </a:r>
            <a:r>
              <a:rPr lang="nb-NO" sz="2200" b="1" dirty="0" err="1"/>
              <a:t>Hackathons</a:t>
            </a:r>
            <a:r>
              <a:rPr lang="nb-NO" sz="2200" dirty="0"/>
              <a:t> in </a:t>
            </a:r>
            <a:r>
              <a:rPr lang="nb-NO" sz="2200" dirty="0" err="1"/>
              <a:t>the</a:t>
            </a:r>
            <a:r>
              <a:rPr lang="nb-NO" sz="2200" dirty="0"/>
              <a:t> Department </a:t>
            </a:r>
            <a:r>
              <a:rPr lang="nb-NO" sz="2200" dirty="0" err="1"/>
              <a:t>of</a:t>
            </a:r>
            <a:r>
              <a:rPr lang="nb-NO" sz="2200" dirty="0"/>
              <a:t> Technology Systems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5C3301-EFA4-664B-A9C9-6A050F3D7D5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47EA6-0459-7748-A524-93D04EEF1D6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2019-06-04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0D114D-098F-F049-A22E-4E42AF7F534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SCOTT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DCC889-2D46-714D-8F4A-CEE9C9D2665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altLang="de-DE"/>
              <a:t>Page </a:t>
            </a:r>
            <a:fld id="{30213E9D-02A2-4680-A0F1-D086B8D67F73}" type="slidenum">
              <a:rPr lang="en-GB" altLang="de-DE" smtClean="0"/>
              <a:pPr/>
              <a:t>7</a:t>
            </a:fld>
            <a:endParaRPr lang="en-GB" alt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831267-7609-494C-84B4-1604CAC90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832" y="1378460"/>
            <a:ext cx="6696744" cy="5184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F208A8-9134-0B4F-8846-FD09ED471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3284984"/>
            <a:ext cx="2928210" cy="336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6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5D07D-903B-244B-9F02-77E1D50F6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b="1" dirty="0">
                <a:ea typeface="Verdana" panose="020B0604030504040204" pitchFamily="34" charset="0"/>
                <a:cs typeface="Verdana" panose="020B0604030504040204" pitchFamily="34" charset="0"/>
              </a:rPr>
              <a:t>WP30: Open Innovation and Stakeholder Engagement</a:t>
            </a:r>
            <a:endParaRPr lang="en-GB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F3444-1A54-F34C-BE35-37A918A0CC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435" y="1196753"/>
            <a:ext cx="7921806" cy="5327872"/>
          </a:xfrm>
        </p:spPr>
        <p:txBody>
          <a:bodyPr/>
          <a:lstStyle/>
          <a:p>
            <a:pPr marL="0" indent="0">
              <a:buNone/>
            </a:pPr>
            <a:r>
              <a:rPr lang="nb-NO" sz="2200" b="1" dirty="0"/>
              <a:t>List </a:t>
            </a:r>
            <a:r>
              <a:rPr lang="nb-NO" sz="2200" b="1" dirty="0" err="1"/>
              <a:t>of</a:t>
            </a:r>
            <a:r>
              <a:rPr lang="nb-NO" sz="2200" b="1" dirty="0"/>
              <a:t> Equipments in </a:t>
            </a:r>
            <a:r>
              <a:rPr lang="nb-NO" sz="2200" b="1" dirty="0" err="1"/>
              <a:t>UiO´s</a:t>
            </a:r>
            <a:r>
              <a:rPr lang="nb-NO" sz="2200" b="1" dirty="0"/>
              <a:t> </a:t>
            </a:r>
            <a:r>
              <a:rPr lang="nb-NO" sz="2200" b="1" dirty="0" err="1"/>
              <a:t>Hackathon</a:t>
            </a:r>
            <a:r>
              <a:rPr lang="nb-NO" sz="2200" b="1" dirty="0"/>
              <a:t> </a:t>
            </a:r>
            <a:r>
              <a:rPr lang="nb-NO" sz="2200" b="1" dirty="0" err="1"/>
              <a:t>Labratory</a:t>
            </a:r>
            <a:endParaRPr lang="nb-NO" sz="2200" b="1" dirty="0"/>
          </a:p>
          <a:p>
            <a:r>
              <a:rPr lang="nb-NO" sz="1400" b="1" dirty="0"/>
              <a:t>Development Boards:</a:t>
            </a:r>
          </a:p>
          <a:p>
            <a:r>
              <a:rPr lang="nb-NO" sz="1400" dirty="0"/>
              <a:t>10 x </a:t>
            </a:r>
            <a:r>
              <a:rPr lang="nb-NO" sz="1400" dirty="0" err="1"/>
              <a:t>Pycom</a:t>
            </a:r>
            <a:r>
              <a:rPr lang="nb-NO" sz="1400" dirty="0"/>
              <a:t> LoPy4 - </a:t>
            </a:r>
            <a:r>
              <a:rPr lang="nb-NO" sz="1400" dirty="0" err="1"/>
              <a:t>LoRaWan</a:t>
            </a:r>
            <a:r>
              <a:rPr lang="nb-NO" sz="1400" dirty="0"/>
              <a:t> </a:t>
            </a:r>
            <a:r>
              <a:rPr lang="nb-NO" sz="1400" dirty="0" err="1"/>
              <a:t>development</a:t>
            </a:r>
            <a:r>
              <a:rPr lang="nb-NO" sz="1400" dirty="0"/>
              <a:t> </a:t>
            </a:r>
            <a:r>
              <a:rPr lang="nb-NO" sz="1400" dirty="0" err="1"/>
              <a:t>board</a:t>
            </a:r>
            <a:endParaRPr lang="nb-NO" sz="1400" dirty="0"/>
          </a:p>
          <a:p>
            <a:r>
              <a:rPr lang="nb-NO" sz="1400" dirty="0"/>
              <a:t>1  x </a:t>
            </a:r>
            <a:r>
              <a:rPr lang="nb-NO" sz="1400" dirty="0" err="1"/>
              <a:t>Pycom</a:t>
            </a:r>
            <a:r>
              <a:rPr lang="nb-NO" sz="1400" dirty="0"/>
              <a:t> </a:t>
            </a:r>
            <a:r>
              <a:rPr lang="nb-NO" sz="1400" dirty="0" err="1"/>
              <a:t>FiPy</a:t>
            </a:r>
            <a:r>
              <a:rPr lang="nb-NO" sz="1400" dirty="0"/>
              <a:t> - LTE </a:t>
            </a:r>
            <a:r>
              <a:rPr lang="nb-NO" sz="1400" dirty="0" err="1"/>
              <a:t>Cat</a:t>
            </a:r>
            <a:r>
              <a:rPr lang="nb-NO" sz="1400" dirty="0"/>
              <a:t> M1/NB1 + </a:t>
            </a:r>
            <a:r>
              <a:rPr lang="nb-NO" sz="1400" dirty="0" err="1"/>
              <a:t>LoRaWan</a:t>
            </a:r>
            <a:r>
              <a:rPr lang="nb-NO" sz="1400" dirty="0"/>
              <a:t> </a:t>
            </a:r>
            <a:r>
              <a:rPr lang="nb-NO" sz="1400" dirty="0" err="1"/>
              <a:t>dev</a:t>
            </a:r>
            <a:r>
              <a:rPr lang="nb-NO" sz="1400" dirty="0"/>
              <a:t>. </a:t>
            </a:r>
            <a:r>
              <a:rPr lang="nb-NO" sz="1400" dirty="0" err="1"/>
              <a:t>board</a:t>
            </a:r>
            <a:endParaRPr lang="nb-NO" sz="1400" dirty="0"/>
          </a:p>
          <a:p>
            <a:r>
              <a:rPr lang="nb-NO" sz="1400" dirty="0"/>
              <a:t>5  x </a:t>
            </a:r>
            <a:r>
              <a:rPr lang="nb-NO" sz="1400" dirty="0" err="1"/>
              <a:t>IoT</a:t>
            </a:r>
            <a:r>
              <a:rPr lang="nb-NO" sz="1400" dirty="0"/>
              <a:t> </a:t>
            </a:r>
            <a:r>
              <a:rPr lang="nb-NO" sz="1400" dirty="0" err="1"/>
              <a:t>LoRa</a:t>
            </a:r>
            <a:r>
              <a:rPr lang="nb-NO" sz="1400" dirty="0"/>
              <a:t> node </a:t>
            </a:r>
            <a:r>
              <a:rPr lang="nb-NO" sz="1400" dirty="0" err="1"/>
              <a:t>pHat</a:t>
            </a:r>
            <a:r>
              <a:rPr lang="nb-NO" sz="1400" dirty="0"/>
              <a:t> for </a:t>
            </a:r>
            <a:r>
              <a:rPr lang="nb-NO" sz="1400" dirty="0" err="1"/>
              <a:t>Raspberry</a:t>
            </a:r>
            <a:r>
              <a:rPr lang="nb-NO" sz="1400" dirty="0"/>
              <a:t> Pi</a:t>
            </a:r>
          </a:p>
          <a:p>
            <a:r>
              <a:rPr lang="nb-NO" sz="1400" dirty="0"/>
              <a:t>5  x </a:t>
            </a:r>
            <a:r>
              <a:rPr lang="nb-NO" sz="1400" dirty="0" err="1"/>
              <a:t>IoT</a:t>
            </a:r>
            <a:r>
              <a:rPr lang="nb-NO" sz="1400" dirty="0"/>
              <a:t> </a:t>
            </a:r>
            <a:r>
              <a:rPr lang="nb-NO" sz="1400" dirty="0" err="1"/>
              <a:t>LoRa</a:t>
            </a:r>
            <a:r>
              <a:rPr lang="nb-NO" sz="1400" dirty="0"/>
              <a:t> node for </a:t>
            </a:r>
            <a:r>
              <a:rPr lang="nb-NO" sz="1400" dirty="0" err="1"/>
              <a:t>Micro:Bit</a:t>
            </a:r>
            <a:endParaRPr lang="nb-NO" sz="1400" dirty="0"/>
          </a:p>
          <a:p>
            <a:r>
              <a:rPr lang="nb-NO" sz="1400" dirty="0"/>
              <a:t>1  x </a:t>
            </a:r>
            <a:r>
              <a:rPr lang="nb-NO" sz="1400" dirty="0" err="1"/>
              <a:t>Nvidia</a:t>
            </a:r>
            <a:r>
              <a:rPr lang="nb-NO" sz="1400" dirty="0"/>
              <a:t> </a:t>
            </a:r>
            <a:r>
              <a:rPr lang="nb-NO" sz="1400" dirty="0" err="1"/>
              <a:t>Jetson</a:t>
            </a:r>
            <a:r>
              <a:rPr lang="nb-NO" sz="1400" dirty="0"/>
              <a:t> </a:t>
            </a:r>
            <a:r>
              <a:rPr lang="nb-NO" sz="1400" dirty="0" err="1"/>
              <a:t>Nano</a:t>
            </a:r>
            <a:r>
              <a:rPr lang="nb-NO" sz="1400" dirty="0"/>
              <a:t> Development Kit</a:t>
            </a:r>
          </a:p>
          <a:p>
            <a:r>
              <a:rPr lang="nb-NO" sz="1400" dirty="0"/>
              <a:t>2  x Intel Neural </a:t>
            </a:r>
            <a:r>
              <a:rPr lang="nb-NO" sz="1400" dirty="0" err="1"/>
              <a:t>Compute</a:t>
            </a:r>
            <a:r>
              <a:rPr lang="nb-NO" sz="1400" dirty="0"/>
              <a:t> </a:t>
            </a:r>
            <a:r>
              <a:rPr lang="nb-NO" sz="1400" dirty="0" err="1"/>
              <a:t>Stick</a:t>
            </a:r>
            <a:r>
              <a:rPr lang="nb-NO" sz="1400" dirty="0"/>
              <a:t> 2</a:t>
            </a:r>
          </a:p>
          <a:p>
            <a:r>
              <a:rPr lang="nb-NO" sz="1400" dirty="0"/>
              <a:t>20 x </a:t>
            </a:r>
            <a:r>
              <a:rPr lang="nb-NO" sz="1400" dirty="0" err="1"/>
              <a:t>Raspberry</a:t>
            </a:r>
            <a:r>
              <a:rPr lang="nb-NO" sz="1400" dirty="0"/>
              <a:t> Pi 2/3/Zero</a:t>
            </a:r>
          </a:p>
          <a:p>
            <a:r>
              <a:rPr lang="nb-NO" sz="1400" dirty="0"/>
              <a:t>5  x </a:t>
            </a:r>
            <a:r>
              <a:rPr lang="nb-NO" sz="1400" dirty="0" err="1"/>
              <a:t>Micro:Bit</a:t>
            </a:r>
            <a:endParaRPr lang="nb-NO" sz="1400" dirty="0"/>
          </a:p>
          <a:p>
            <a:r>
              <a:rPr lang="nb-NO" sz="1400" b="1" dirty="0"/>
              <a:t>Sensors:</a:t>
            </a:r>
          </a:p>
          <a:p>
            <a:r>
              <a:rPr lang="nb-NO" sz="1400" dirty="0"/>
              <a:t>5  x </a:t>
            </a:r>
            <a:r>
              <a:rPr lang="nb-NO" sz="1400" dirty="0" err="1"/>
              <a:t>Pycom</a:t>
            </a:r>
            <a:r>
              <a:rPr lang="nb-NO" sz="1400" dirty="0"/>
              <a:t> </a:t>
            </a:r>
            <a:r>
              <a:rPr lang="nb-NO" sz="1400" dirty="0" err="1"/>
              <a:t>Pytrack</a:t>
            </a:r>
            <a:r>
              <a:rPr lang="nb-NO" sz="1400" dirty="0"/>
              <a:t> - </a:t>
            </a:r>
            <a:r>
              <a:rPr lang="nb-NO" sz="1400" dirty="0" err="1"/>
              <a:t>Accelerometer</a:t>
            </a:r>
            <a:r>
              <a:rPr lang="nb-NO" sz="1400" dirty="0"/>
              <a:t> and GPS</a:t>
            </a:r>
          </a:p>
          <a:p>
            <a:r>
              <a:rPr lang="nb-NO" sz="1400" dirty="0"/>
              <a:t>2  x </a:t>
            </a:r>
            <a:r>
              <a:rPr lang="nb-NO" sz="1400" dirty="0" err="1"/>
              <a:t>Pycom</a:t>
            </a:r>
            <a:r>
              <a:rPr lang="nb-NO" sz="1400" dirty="0"/>
              <a:t> </a:t>
            </a:r>
            <a:r>
              <a:rPr lang="nb-NO" sz="1400" dirty="0" err="1"/>
              <a:t>Pysense</a:t>
            </a:r>
            <a:r>
              <a:rPr lang="nb-NO" sz="1400" dirty="0"/>
              <a:t> - </a:t>
            </a:r>
            <a:r>
              <a:rPr lang="nb-NO" sz="1400" dirty="0" err="1"/>
              <a:t>Accelerometer</a:t>
            </a:r>
            <a:r>
              <a:rPr lang="nb-NO" sz="1400" dirty="0"/>
              <a:t>, </a:t>
            </a:r>
            <a:r>
              <a:rPr lang="nb-NO" sz="1400" dirty="0" err="1"/>
              <a:t>humidity</a:t>
            </a:r>
            <a:r>
              <a:rPr lang="nb-NO" sz="1400" dirty="0"/>
              <a:t>, </a:t>
            </a:r>
            <a:r>
              <a:rPr lang="nb-NO" sz="1400" dirty="0" err="1"/>
              <a:t>light</a:t>
            </a:r>
            <a:r>
              <a:rPr lang="nb-NO" sz="1400" dirty="0"/>
              <a:t>, </a:t>
            </a:r>
            <a:r>
              <a:rPr lang="nb-NO" sz="1400" dirty="0" err="1"/>
              <a:t>pressure</a:t>
            </a:r>
            <a:r>
              <a:rPr lang="nb-NO" sz="1400" dirty="0"/>
              <a:t> and </a:t>
            </a:r>
            <a:r>
              <a:rPr lang="nb-NO" sz="1400" dirty="0" err="1"/>
              <a:t>temperature</a:t>
            </a:r>
            <a:endParaRPr lang="nb-NO" sz="1400" dirty="0"/>
          </a:p>
          <a:p>
            <a:pPr marL="0" indent="0">
              <a:buNone/>
            </a:pPr>
            <a:br>
              <a:rPr lang="nb-NO" sz="1100" dirty="0"/>
            </a:br>
            <a:endParaRPr lang="nb-NO" sz="1100" dirty="0"/>
          </a:p>
          <a:p>
            <a:pPr marL="0" indent="0">
              <a:buNone/>
            </a:pPr>
            <a:br>
              <a:rPr lang="nb-NO" sz="2400" dirty="0"/>
            </a:br>
            <a:endParaRPr lang="nb-NO" sz="2200" b="1" dirty="0"/>
          </a:p>
          <a:p>
            <a:pPr marL="0" indent="0">
              <a:buNone/>
            </a:pPr>
            <a:endParaRPr lang="nb-NO" sz="2200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5C3301-EFA4-664B-A9C9-6A050F3D7D5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472263" y="1700807"/>
            <a:ext cx="3383187" cy="4823817"/>
          </a:xfrm>
        </p:spPr>
        <p:txBody>
          <a:bodyPr/>
          <a:lstStyle/>
          <a:p>
            <a:r>
              <a:rPr lang="nb-NO" sz="1400" b="1" dirty="0"/>
              <a:t>Gateways:</a:t>
            </a:r>
          </a:p>
          <a:p>
            <a:r>
              <a:rPr lang="nb-NO" sz="1400" dirty="0"/>
              <a:t>1  x RAK7249 DIY </a:t>
            </a:r>
            <a:r>
              <a:rPr lang="nb-NO" sz="1400" dirty="0" err="1"/>
              <a:t>Outdoor</a:t>
            </a:r>
            <a:r>
              <a:rPr lang="nb-NO" sz="1400" dirty="0"/>
              <a:t> Gateway</a:t>
            </a:r>
          </a:p>
          <a:p>
            <a:r>
              <a:rPr lang="nb-NO" sz="1400" dirty="0"/>
              <a:t>3  x RAK7258 Micro Gateway</a:t>
            </a:r>
          </a:p>
          <a:p>
            <a:r>
              <a:rPr lang="nb-NO" sz="1400" dirty="0"/>
              <a:t>1  x RAK2245 Pi-Hat Gateway</a:t>
            </a:r>
          </a:p>
          <a:p>
            <a:r>
              <a:rPr lang="nb-NO" sz="1400" dirty="0"/>
              <a:t>5  x The Things Network </a:t>
            </a:r>
            <a:r>
              <a:rPr lang="nb-NO" sz="1400" dirty="0" err="1"/>
              <a:t>Indoor</a:t>
            </a:r>
            <a:r>
              <a:rPr lang="nb-NO" sz="1400" dirty="0"/>
              <a:t> Gateway</a:t>
            </a:r>
          </a:p>
          <a:p>
            <a:r>
              <a:rPr lang="nb-NO" sz="1400" b="1" dirty="0"/>
              <a:t>Accessories:</a:t>
            </a:r>
          </a:p>
          <a:p>
            <a:r>
              <a:rPr lang="nb-NO" sz="1400" dirty="0"/>
              <a:t>8  x Universal IP67 Case</a:t>
            </a:r>
          </a:p>
          <a:p>
            <a:r>
              <a:rPr lang="nb-NO" sz="1400" dirty="0"/>
              <a:t>11 x </a:t>
            </a:r>
            <a:r>
              <a:rPr lang="nb-NO" sz="1400" dirty="0" err="1"/>
              <a:t>Enclosure</a:t>
            </a:r>
            <a:r>
              <a:rPr lang="nb-NO" sz="1400" dirty="0"/>
              <a:t> for </a:t>
            </a:r>
            <a:r>
              <a:rPr lang="nb-NO" sz="1400" dirty="0" err="1"/>
              <a:t>IoT</a:t>
            </a:r>
            <a:r>
              <a:rPr lang="nb-NO" sz="1400" dirty="0"/>
              <a:t> node</a:t>
            </a:r>
          </a:p>
          <a:p>
            <a:r>
              <a:rPr lang="nb-NO" sz="1400" dirty="0"/>
              <a:t>10 x </a:t>
            </a:r>
            <a:r>
              <a:rPr lang="nb-NO" sz="1400" dirty="0" err="1"/>
              <a:t>Pycom</a:t>
            </a:r>
            <a:r>
              <a:rPr lang="nb-NO" sz="1400" dirty="0"/>
              <a:t> Expansion Board</a:t>
            </a:r>
          </a:p>
          <a:p>
            <a:r>
              <a:rPr lang="nb-NO" sz="1400" dirty="0"/>
              <a:t>12 x </a:t>
            </a:r>
            <a:r>
              <a:rPr lang="nb-NO" sz="1400" dirty="0" err="1"/>
              <a:t>LoRa</a:t>
            </a:r>
            <a:r>
              <a:rPr lang="nb-NO" sz="1400" dirty="0"/>
              <a:t> Antenna Kit</a:t>
            </a:r>
          </a:p>
          <a:p>
            <a:r>
              <a:rPr lang="nb-NO" sz="1400" dirty="0"/>
              <a:t>11 x 18650 </a:t>
            </a:r>
            <a:r>
              <a:rPr lang="nb-NO" sz="1400" dirty="0" err="1"/>
              <a:t>Lithium</a:t>
            </a:r>
            <a:r>
              <a:rPr lang="nb-NO" sz="1400" dirty="0"/>
              <a:t> Battery</a:t>
            </a:r>
          </a:p>
          <a:p>
            <a:r>
              <a:rPr lang="nb-NO" sz="1400" dirty="0"/>
              <a:t>3  x Li-Po Battery 1000MaH</a:t>
            </a:r>
          </a:p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47EA6-0459-7748-A524-93D04EEF1D6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2019-06-04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0D114D-098F-F049-A22E-4E42AF7F534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SCOTT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DCC889-2D46-714D-8F4A-CEE9C9D2665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altLang="de-DE"/>
              <a:t>Page </a:t>
            </a:r>
            <a:fld id="{30213E9D-02A2-4680-A0F1-D086B8D67F73}" type="slidenum">
              <a:rPr lang="en-GB" altLang="de-DE" smtClean="0"/>
              <a:pPr/>
              <a:t>8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226930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02B3BB-6520-4C11-9268-9CA608EB4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sz="2667" cap="small" dirty="0"/>
              <a:t>Vehicle Data Hackathon: </a:t>
            </a:r>
            <a:r>
              <a:rPr lang="en-US" sz="2667" cap="small" dirty="0"/>
              <a:t>May 2 – June 2, 2019</a:t>
            </a:r>
            <a:endParaRPr lang="de-DE" sz="2667" cap="small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A267481-8132-4564-A3FA-BD6517D04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69" y="1151139"/>
            <a:ext cx="5726873" cy="529446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F9E02C5-0D89-46A5-B9E0-8D4856100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04635" y="5470635"/>
            <a:ext cx="1387365" cy="1387365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9074E151-2FF7-45E9-8622-E76E2DC96633}"/>
              </a:ext>
            </a:extLst>
          </p:cNvPr>
          <p:cNvSpPr/>
          <p:nvPr/>
        </p:nvSpPr>
        <p:spPr>
          <a:xfrm>
            <a:off x="5108987" y="5585857"/>
            <a:ext cx="6096000" cy="12412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r>
              <a:rPr lang="de-DE" sz="3733" dirty="0">
                <a:solidFill>
                  <a:prstClr val="black"/>
                </a:solidFill>
                <a:latin typeface="Arial"/>
              </a:rPr>
              <a:t>Find out </a:t>
            </a:r>
            <a:r>
              <a:rPr lang="en-GB" sz="3733" dirty="0">
                <a:solidFill>
                  <a:prstClr val="black"/>
                </a:solidFill>
                <a:latin typeface="Arial"/>
              </a:rPr>
              <a:t>more</a:t>
            </a:r>
            <a:r>
              <a:rPr lang="de-DE" sz="3733" dirty="0">
                <a:solidFill>
                  <a:prstClr val="black"/>
                </a:solidFill>
                <a:latin typeface="Arial"/>
              </a:rPr>
              <a:t> at</a:t>
            </a:r>
          </a:p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r>
              <a:rPr lang="de-DE" sz="3733" dirty="0">
                <a:solidFill>
                  <a:prstClr val="black"/>
                </a:solidFill>
                <a:latin typeface="Arial"/>
              </a:rPr>
              <a:t>https://goo.gl/mUhaar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E11311C-EFD5-4B6F-8F67-C98C0B6ACF46}"/>
              </a:ext>
            </a:extLst>
          </p:cNvPr>
          <p:cNvSpPr/>
          <p:nvPr/>
        </p:nvSpPr>
        <p:spPr>
          <a:xfrm>
            <a:off x="6698633" y="4399743"/>
            <a:ext cx="1475401" cy="66751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r>
              <a:rPr lang="de-DE" dirty="0">
                <a:solidFill>
                  <a:prstClr val="white"/>
                </a:solidFill>
                <a:latin typeface="Arial"/>
              </a:rPr>
              <a:t>2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251CE5A-3A60-47C2-8D33-BACD42230035}"/>
              </a:ext>
            </a:extLst>
          </p:cNvPr>
          <p:cNvSpPr/>
          <p:nvPr/>
        </p:nvSpPr>
        <p:spPr>
          <a:xfrm>
            <a:off x="8246438" y="4123751"/>
            <a:ext cx="1475401" cy="943508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r>
              <a:rPr lang="de-DE" dirty="0">
                <a:solidFill>
                  <a:prstClr val="white"/>
                </a:solidFill>
                <a:latin typeface="Arial"/>
              </a:rPr>
              <a:t>1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7FDD038-7ECA-4372-AA35-0FC05A7A32C7}"/>
              </a:ext>
            </a:extLst>
          </p:cNvPr>
          <p:cNvSpPr/>
          <p:nvPr/>
        </p:nvSpPr>
        <p:spPr>
          <a:xfrm>
            <a:off x="9794244" y="4601056"/>
            <a:ext cx="1475401" cy="4662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r>
              <a:rPr lang="de-DE" dirty="0">
                <a:solidFill>
                  <a:prstClr val="white"/>
                </a:solidFill>
                <a:latin typeface="Arial"/>
              </a:rPr>
              <a:t>3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752C978-B1DD-43F1-94BE-79D19598F4F3}"/>
              </a:ext>
            </a:extLst>
          </p:cNvPr>
          <p:cNvSpPr txBox="1"/>
          <p:nvPr/>
        </p:nvSpPr>
        <p:spPr>
          <a:xfrm>
            <a:off x="6471912" y="3679744"/>
            <a:ext cx="4959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r>
              <a:rPr lang="de-DE" dirty="0">
                <a:solidFill>
                  <a:prstClr val="black"/>
                </a:solidFill>
                <a:latin typeface="Arial"/>
              </a:rPr>
              <a:t>€ 1250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F39F31B-AA29-48A4-9A36-29F5BB0E9EF0}"/>
              </a:ext>
            </a:extLst>
          </p:cNvPr>
          <p:cNvSpPr txBox="1"/>
          <p:nvPr/>
        </p:nvSpPr>
        <p:spPr>
          <a:xfrm>
            <a:off x="5551923" y="3977770"/>
            <a:ext cx="3760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r>
              <a:rPr lang="de-DE" dirty="0">
                <a:solidFill>
                  <a:prstClr val="black"/>
                </a:solidFill>
                <a:latin typeface="Arial"/>
              </a:rPr>
              <a:t>€ 500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38D74BC-B35D-46E3-BFD6-6617C278A77E}"/>
              </a:ext>
            </a:extLst>
          </p:cNvPr>
          <p:cNvSpPr txBox="1"/>
          <p:nvPr/>
        </p:nvSpPr>
        <p:spPr>
          <a:xfrm>
            <a:off x="8573893" y="4177464"/>
            <a:ext cx="3760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r>
              <a:rPr lang="de-DE" dirty="0">
                <a:solidFill>
                  <a:prstClr val="black"/>
                </a:solidFill>
                <a:latin typeface="Arial"/>
              </a:rPr>
              <a:t>€ 250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93D9EB3-1C43-4328-8FEB-7BA413A37712}"/>
              </a:ext>
            </a:extLst>
          </p:cNvPr>
          <p:cNvSpPr txBox="1"/>
          <p:nvPr/>
        </p:nvSpPr>
        <p:spPr>
          <a:xfrm>
            <a:off x="6698633" y="5050222"/>
            <a:ext cx="4571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Georgia" panose="02040502050405020303" pitchFamily="18" charset="0"/>
              </a:rPr>
              <a:t>The prizes may be issued as vouchers.</a:t>
            </a:r>
            <a:endParaRPr lang="de-DE" sz="1200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5FE873D-DB5E-4E06-A5CB-F1FDF6FA667E}"/>
              </a:ext>
            </a:extLst>
          </p:cNvPr>
          <p:cNvSpPr txBox="1"/>
          <p:nvPr/>
        </p:nvSpPr>
        <p:spPr>
          <a:xfrm>
            <a:off x="5946172" y="1739769"/>
            <a:ext cx="6217920" cy="140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60958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prstClr val="black"/>
                </a:solidFill>
                <a:latin typeface="Georgia" panose="02040502050405020303" pitchFamily="18" charset="0"/>
              </a:rPr>
              <a:t>Register at vehicle-data-hackathon@v2c2.at</a:t>
            </a:r>
          </a:p>
          <a:p>
            <a:pPr marL="380990" indent="-380990" defTabSz="60958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prstClr val="black"/>
                </a:solidFill>
                <a:latin typeface="Georgia" panose="02040502050405020303" pitchFamily="18" charset="0"/>
              </a:rPr>
              <a:t>On May 2, we’ll publish CAN bus vehicle data</a:t>
            </a:r>
          </a:p>
          <a:p>
            <a:pPr marL="380990" indent="-380990" defTabSz="60958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133" dirty="0">
                <a:solidFill>
                  <a:prstClr val="black"/>
                </a:solidFill>
                <a:latin typeface="Georgia" panose="02040502050405020303" pitchFamily="18" charset="0"/>
              </a:rPr>
              <a:t>You have 1 month to submit your idea</a:t>
            </a:r>
          </a:p>
          <a:p>
            <a:pPr marL="380990" indent="-380990" defTabSz="60958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DE" sz="2133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C35FAAC5-647A-4C19-9D18-4CFBB90BF712}"/>
              </a:ext>
            </a:extLst>
          </p:cNvPr>
          <p:cNvSpPr/>
          <p:nvPr/>
        </p:nvSpPr>
        <p:spPr>
          <a:xfrm>
            <a:off x="7397544" y="1216793"/>
            <a:ext cx="3178419" cy="47022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r>
              <a:rPr lang="en-GB" sz="2667" dirty="0">
                <a:solidFill>
                  <a:prstClr val="black"/>
                </a:solidFill>
                <a:latin typeface="Georgia" panose="02040502050405020303" pitchFamily="18" charset="0"/>
              </a:rPr>
              <a:t>How to participate</a:t>
            </a:r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32F4B513-E643-417A-B248-54155F429FA0}"/>
              </a:ext>
            </a:extLst>
          </p:cNvPr>
          <p:cNvSpPr/>
          <p:nvPr/>
        </p:nvSpPr>
        <p:spPr>
          <a:xfrm>
            <a:off x="7397544" y="3148897"/>
            <a:ext cx="3178419" cy="47022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r>
              <a:rPr lang="de-DE" sz="2667" dirty="0">
                <a:solidFill>
                  <a:prstClr val="black"/>
                </a:solidFill>
                <a:latin typeface="Georgia" panose="02040502050405020303" pitchFamily="18" charset="0"/>
              </a:rPr>
              <a:t>Prices</a:t>
            </a:r>
          </a:p>
        </p:txBody>
      </p:sp>
    </p:spTree>
    <p:extLst>
      <p:ext uri="{BB962C8B-B14F-4D97-AF65-F5344CB8AC3E}">
        <p14:creationId xmlns:p14="http://schemas.microsoft.com/office/powerpoint/2010/main" val="899234765"/>
      </p:ext>
    </p:extLst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ALID-LAYOUT" val="Valid"/>
</p:tagLst>
</file>

<file path=ppt/theme/theme1.xml><?xml version="1.0" encoding="utf-8"?>
<a:theme xmlns:a="http://schemas.openxmlformats.org/drawingml/2006/main" name="20140228_DEWI_Presentation_Template_v6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56839"/>
      </a:accent1>
      <a:accent2>
        <a:srgbClr val="E6EFF5"/>
      </a:accent2>
      <a:accent3>
        <a:srgbClr val="00214A"/>
      </a:accent3>
      <a:accent4>
        <a:srgbClr val="C0C0C0"/>
      </a:accent4>
      <a:accent5>
        <a:srgbClr val="056839"/>
      </a:accent5>
      <a:accent6>
        <a:srgbClr val="1A1817"/>
      </a:accent6>
      <a:hlink>
        <a:srgbClr val="00214A"/>
      </a:hlink>
      <a:folHlink>
        <a:srgbClr val="990D28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5DA9"/>
        </a:solidFill>
        <a:ln w="12700">
          <a:noFill/>
        </a:ln>
      </a:spPr>
      <a:bodyPr lIns="72000" tIns="72000" rIns="72000" bIns="72000" rtlCol="0" anchor="ctr"/>
      <a:lstStyle>
        <a:defPPr algn="ctr">
          <a:buClr>
            <a:srgbClr val="E30034"/>
          </a:buClr>
          <a:defRPr sz="1600" dirty="0" err="1" smtClean="0">
            <a:latin typeface="Verdana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72000" tIns="72000" rIns="72000" bIns="72000" rtlCol="0">
        <a:noAutofit/>
      </a:bodyPr>
      <a:lstStyle>
        <a:defPPr marL="273050" indent="-273050">
          <a:buClr>
            <a:srgbClr val="E30034"/>
          </a:buClr>
          <a:defRPr sz="1600" dirty="0" err="1" smtClean="0">
            <a:solidFill>
              <a:schemeClr val="accent3"/>
            </a:solidFill>
            <a:latin typeface="Verdana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EXIST_Praesentation_v02">
  <a:themeElements>
    <a:clrScheme name="Benutzerdefiniert 2">
      <a:dk1>
        <a:sysClr val="windowText" lastClr="000000"/>
      </a:dk1>
      <a:lt1>
        <a:sysClr val="window" lastClr="FFFFFF"/>
      </a:lt1>
      <a:dk2>
        <a:srgbClr val="626262"/>
      </a:dk2>
      <a:lt2>
        <a:srgbClr val="39A8E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XIST_Praesentation_v02.potx" id="{C0361B42-2B27-44A9-9209-660E7BB383E8}" vid="{42F6FEE2-A3DD-42EE-9F34-BF485C6D434D}"/>
    </a:ext>
  </a:extLst>
</a:theme>
</file>

<file path=ppt/theme/theme3.xml><?xml version="1.0" encoding="utf-8"?>
<a:theme xmlns:a="http://schemas.openxmlformats.org/drawingml/2006/main" name="Larissa-Design">
  <a:themeElements>
    <a:clrScheme name="Infineon 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30034"/>
      </a:accent1>
      <a:accent2>
        <a:srgbClr val="E6EFF5"/>
      </a:accent2>
      <a:accent3>
        <a:srgbClr val="00214A"/>
      </a:accent3>
      <a:accent4>
        <a:srgbClr val="C0C0C0"/>
      </a:accent4>
      <a:accent5>
        <a:srgbClr val="FAF258"/>
      </a:accent5>
      <a:accent6>
        <a:srgbClr val="969696"/>
      </a:accent6>
      <a:hlink>
        <a:srgbClr val="4086BF"/>
      </a:hlink>
      <a:folHlink>
        <a:srgbClr val="79092E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Infineon 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30034"/>
      </a:accent1>
      <a:accent2>
        <a:srgbClr val="E6EFF5"/>
      </a:accent2>
      <a:accent3>
        <a:srgbClr val="00214A"/>
      </a:accent3>
      <a:accent4>
        <a:srgbClr val="C0C0C0"/>
      </a:accent4>
      <a:accent5>
        <a:srgbClr val="FAF258"/>
      </a:accent5>
      <a:accent6>
        <a:srgbClr val="969696"/>
      </a:accent6>
      <a:hlink>
        <a:srgbClr val="4086BF"/>
      </a:hlink>
      <a:folHlink>
        <a:srgbClr val="79092E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dee56aef-e52a-4a56-949c-426900ed6e8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50258F7D3EE64482D41FFCAA452E83" ma:contentTypeVersion="5" ma:contentTypeDescription="Create a new document." ma:contentTypeScope="" ma:versionID="789ab749d86bd5f0fe67c66141eb85bc">
  <xsd:schema xmlns:xsd="http://www.w3.org/2001/XMLSchema" xmlns:xs="http://www.w3.org/2001/XMLSchema" xmlns:p="http://schemas.microsoft.com/office/2006/metadata/properties" xmlns:ns2="dee56aef-e52a-4a56-949c-426900ed6e82" targetNamespace="http://schemas.microsoft.com/office/2006/metadata/properties" ma:root="true" ma:fieldsID="f0a0540a7fd6bdd3e2e94a312cd6ac0d" ns2:_="">
    <xsd:import namespace="dee56aef-e52a-4a56-949c-426900ed6e82"/>
    <xsd:element name="properties">
      <xsd:complexType>
        <xsd:sequence>
          <xsd:element name="documentManagement">
            <xsd:complexType>
              <xsd:all>
                <xsd:element ref="ns2:Comme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e56aef-e52a-4a56-949c-426900ed6e82" elementFormDefault="qualified">
    <xsd:import namespace="http://schemas.microsoft.com/office/2006/documentManagement/types"/>
    <xsd:import namespace="http://schemas.microsoft.com/office/infopath/2007/PartnerControls"/>
    <xsd:element name="Comments" ma:index="8" nillable="true" ma:displayName="Comments" ma:internalName="Comments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33331B-5BBD-4E14-9F34-A35AF77251E0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dcmitype/"/>
    <ds:schemaRef ds:uri="http://www.w3.org/XML/1998/namespace"/>
    <ds:schemaRef ds:uri="http://schemas.openxmlformats.org/package/2006/metadata/core-properties"/>
    <ds:schemaRef ds:uri="http://schemas.microsoft.com/sharepoint/v4"/>
    <ds:schemaRef ds:uri="http://schemas.microsoft.com/sharepoint/v3/fields"/>
    <ds:schemaRef ds:uri="dee56aef-e52a-4a56-949c-426900ed6e82"/>
  </ds:schemaRefs>
</ds:datastoreItem>
</file>

<file path=customXml/itemProps2.xml><?xml version="1.0" encoding="utf-8"?>
<ds:datastoreItem xmlns:ds="http://schemas.openxmlformats.org/officeDocument/2006/customXml" ds:itemID="{47366F56-6637-4B38-A91D-F8D53464240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D260123-34BE-4E91-AB5F-5BB78A4F49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ee56aef-e52a-4a56-949c-426900ed6e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DEWI_Presentation_Template</Template>
  <TotalTime>0</TotalTime>
  <Words>636</Words>
  <Application>Microsoft Macintosh PowerPoint</Application>
  <PresentationFormat>Widescreen</PresentationFormat>
  <Paragraphs>150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Courier New</vt:lpstr>
      <vt:lpstr>Georgia</vt:lpstr>
      <vt:lpstr>Symbol</vt:lpstr>
      <vt:lpstr>Verdana</vt:lpstr>
      <vt:lpstr>Wingdings</vt:lpstr>
      <vt:lpstr>20140228_DEWI_Presentation_Template_v6</vt:lpstr>
      <vt:lpstr>EXIST_Praesentation_v02</vt:lpstr>
      <vt:lpstr>   WP30: Open Innovation and Stakeholder Engagement  Organising a Hackathon/Open Innovation Contest </vt:lpstr>
      <vt:lpstr>WP30: Open Innovation and Stakeholder Engagement</vt:lpstr>
      <vt:lpstr>Success stories</vt:lpstr>
      <vt:lpstr>Success stories</vt:lpstr>
      <vt:lpstr>WP30: Open Innovation and Stakeholder Engagement</vt:lpstr>
      <vt:lpstr>WP30: Open Innovation and Stakeholder Engagement</vt:lpstr>
      <vt:lpstr>WP30: Open Innovation and Stakeholder Engagement</vt:lpstr>
      <vt:lpstr>WP30: Open Innovation and Stakeholder Engagement</vt:lpstr>
      <vt:lpstr>Vehicle Data Hackathon: May 2 – June 2, 2019</vt:lpstr>
      <vt:lpstr>Poster</vt:lpstr>
      <vt:lpstr>WP30: Open Innovation and Stakeholder Engagement</vt:lpstr>
      <vt:lpstr>WP30: Open Innovation and Stakeholder Engagement</vt:lpstr>
      <vt:lpstr>Questions?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SCOTT</dc:title>
  <dc:subject>SCOTT</dc:subject>
  <dc:creator/>
  <cp:keywords>SCOTT</cp:keywords>
  <cp:lastModifiedBy/>
  <cp:revision>1</cp:revision>
  <cp:lastPrinted>2004-03-02T21:24:15Z</cp:lastPrinted>
  <dcterms:created xsi:type="dcterms:W3CDTF">2015-12-18T04:39:23Z</dcterms:created>
  <dcterms:modified xsi:type="dcterms:W3CDTF">2019-06-04T12:40:09Z</dcterms:modified>
  <cp:category>Presentation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0x0101006350258F7D3EE64482D41FFCAA452E83</vt:lpwstr>
  </property>
  <property fmtid="{D5CDD505-2E9C-101B-9397-08002B2CF9AE}" pid="3" name="IconOverlay">
    <vt:lpwstr/>
  </property>
  <property fmtid="{D5CDD505-2E9C-101B-9397-08002B2CF9AE}" pid="4" name="_Revision">
    <vt:lpwstr/>
  </property>
  <property fmtid="{D5CDD505-2E9C-101B-9397-08002B2CF9AE}" pid="5" name="_AdHocReviewCycleID">
    <vt:i4>512808321</vt:i4>
  </property>
  <property fmtid="{D5CDD505-2E9C-101B-9397-08002B2CF9AE}" pid="6" name="_NewReviewCycle">
    <vt:lpwstr/>
  </property>
</Properties>
</file>