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27" r:id="rId2"/>
    <p:sldId id="349" r:id="rId3"/>
    <p:sldId id="350" r:id="rId4"/>
    <p:sldId id="351" r:id="rId5"/>
    <p:sldId id="347" r:id="rId6"/>
    <p:sldId id="352" r:id="rId7"/>
    <p:sldId id="385" r:id="rId8"/>
    <p:sldId id="386" r:id="rId9"/>
    <p:sldId id="387" r:id="rId10"/>
    <p:sldId id="389" r:id="rId11"/>
    <p:sldId id="388" r:id="rId12"/>
    <p:sldId id="390" r:id="rId13"/>
    <p:sldId id="391" r:id="rId14"/>
    <p:sldId id="401" r:id="rId15"/>
    <p:sldId id="402" r:id="rId16"/>
    <p:sldId id="367" r:id="rId17"/>
    <p:sldId id="420" r:id="rId18"/>
    <p:sldId id="406" r:id="rId19"/>
    <p:sldId id="407" r:id="rId20"/>
    <p:sldId id="408" r:id="rId21"/>
    <p:sldId id="419" r:id="rId22"/>
    <p:sldId id="410" r:id="rId23"/>
    <p:sldId id="411" r:id="rId24"/>
    <p:sldId id="412" r:id="rId25"/>
    <p:sldId id="413" r:id="rId26"/>
    <p:sldId id="414" r:id="rId27"/>
    <p:sldId id="415" r:id="rId28"/>
    <p:sldId id="423" r:id="rId29"/>
    <p:sldId id="416" r:id="rId30"/>
    <p:sldId id="417" r:id="rId31"/>
    <p:sldId id="418" r:id="rId32"/>
    <p:sldId id="435" r:id="rId33"/>
    <p:sldId id="422" r:id="rId34"/>
    <p:sldId id="433" r:id="rId35"/>
    <p:sldId id="434" r:id="rId36"/>
    <p:sldId id="437" r:id="rId37"/>
    <p:sldId id="424" r:id="rId38"/>
    <p:sldId id="428" r:id="rId39"/>
    <p:sldId id="429" r:id="rId40"/>
    <p:sldId id="430" r:id="rId41"/>
    <p:sldId id="425" r:id="rId42"/>
    <p:sldId id="426" r:id="rId43"/>
    <p:sldId id="403" r:id="rId4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662D48FE-52C8-4D3A-B858-00D807D2EAC6}">
          <p14:sldIdLst>
            <p14:sldId id="427"/>
            <p14:sldId id="349"/>
            <p14:sldId id="350"/>
            <p14:sldId id="351"/>
            <p14:sldId id="347"/>
            <p14:sldId id="352"/>
            <p14:sldId id="385"/>
            <p14:sldId id="386"/>
            <p14:sldId id="387"/>
            <p14:sldId id="389"/>
            <p14:sldId id="388"/>
            <p14:sldId id="390"/>
            <p14:sldId id="391"/>
            <p14:sldId id="401"/>
            <p14:sldId id="402"/>
            <p14:sldId id="367"/>
            <p14:sldId id="420"/>
            <p14:sldId id="406"/>
            <p14:sldId id="407"/>
            <p14:sldId id="408"/>
            <p14:sldId id="419"/>
            <p14:sldId id="410"/>
            <p14:sldId id="411"/>
            <p14:sldId id="412"/>
            <p14:sldId id="413"/>
            <p14:sldId id="414"/>
            <p14:sldId id="415"/>
            <p14:sldId id="423"/>
            <p14:sldId id="416"/>
            <p14:sldId id="417"/>
            <p14:sldId id="418"/>
            <p14:sldId id="435"/>
            <p14:sldId id="422"/>
            <p14:sldId id="433"/>
            <p14:sldId id="434"/>
            <p14:sldId id="437"/>
            <p14:sldId id="424"/>
            <p14:sldId id="428"/>
            <p14:sldId id="429"/>
            <p14:sldId id="430"/>
            <p14:sldId id="425"/>
            <p14:sldId id="426"/>
            <p14:sldId id="403"/>
          </p14:sldIdLst>
        </p14:section>
        <p14:section name="Inndeling uten navn" id="{4F20E8C3-3D55-4F59-9605-8F8437E65E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85836" autoAdjust="0"/>
  </p:normalViewPr>
  <p:slideViewPr>
    <p:cSldViewPr>
      <p:cViewPr varScale="1">
        <p:scale>
          <a:sx n="54" d="100"/>
          <a:sy n="54" d="100"/>
        </p:scale>
        <p:origin x="84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ter\Documents\Dieter\dieterh\Inkubator\Prosjekter\NCE%202009\HA-2%20Research%20project%20intitiation\Research%20overview\Research%20projects%20SIN%202009%20-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R&amp;I projects in mill. 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EUR!$B$45</c:f>
              <c:strCache>
                <c:ptCount val="1"/>
                <c:pt idx="0">
                  <c:v>R&amp;I projects in mill. NOK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EUR!$C$44:$K$44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EUR!$C$45:$K$45</c:f>
              <c:numCache>
                <c:formatCode>#,##0_ ;[Red]\-#,##0\ </c:formatCode>
                <c:ptCount val="9"/>
                <c:pt idx="0">
                  <c:v>0.8</c:v>
                </c:pt>
                <c:pt idx="1">
                  <c:v>3</c:v>
                </c:pt>
                <c:pt idx="2">
                  <c:v>4.2</c:v>
                </c:pt>
                <c:pt idx="3">
                  <c:v>8.6999999999999993</c:v>
                </c:pt>
                <c:pt idx="4">
                  <c:v>9.5499999999999989</c:v>
                </c:pt>
                <c:pt idx="5">
                  <c:v>20.75</c:v>
                </c:pt>
                <c:pt idx="6">
                  <c:v>33.586111111111109</c:v>
                </c:pt>
                <c:pt idx="7">
                  <c:v>73.678333333333342</c:v>
                </c:pt>
                <c:pt idx="8">
                  <c:v>136.18340933333334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13-4EE9-9041-EEF487F16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6937248"/>
        <c:axId val="686945448"/>
      </c:lineChart>
      <c:catAx>
        <c:axId val="6869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6945448"/>
        <c:crosses val="autoZero"/>
        <c:auto val="1"/>
        <c:lblAlgn val="ctr"/>
        <c:lblOffset val="100"/>
        <c:noMultiLvlLbl val="0"/>
      </c:catAx>
      <c:valAx>
        <c:axId val="68694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693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4321356-DCE1-4454-9539-3243C5F3C18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218B7E-33B6-4277-B654-2A8BB6C45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5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1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92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94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953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024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45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432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04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392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769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6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05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97307-BDF9-4969-9EF9-4C17A59E2814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855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44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D9F0E-A823-46A6-9808-089A6E1A0103}" type="slidenum">
              <a:rPr lang="nn-NO" smtClean="0"/>
              <a:pPr>
                <a:defRPr/>
              </a:pPr>
              <a:t>43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550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27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19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6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23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82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86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726C-A470-4C7D-8053-7673DCE3AF12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81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3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B7B7-563F-4111-8BE7-AF7B452AEFF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tittel 1"/>
          <p:cNvSpPr>
            <a:spLocks noGrp="1"/>
          </p:cNvSpPr>
          <p:nvPr>
            <p:ph type="title"/>
          </p:nvPr>
        </p:nvSpPr>
        <p:spPr>
          <a:xfrm>
            <a:off x="623392" y="581151"/>
            <a:ext cx="10515600" cy="399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2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0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479" y="6254750"/>
            <a:ext cx="663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3 Rectángulo"/>
          <p:cNvSpPr>
            <a:spLocks noChangeArrowheads="1"/>
          </p:cNvSpPr>
          <p:nvPr userDrawn="1"/>
        </p:nvSpPr>
        <p:spPr bwMode="auto">
          <a:xfrm>
            <a:off x="2423616" y="6218238"/>
            <a:ext cx="7416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50" dirty="0">
                <a:solidFill>
                  <a:schemeClr val="tx1"/>
                </a:solidFill>
                <a:latin typeface="Arial" charset="0"/>
                <a:cs typeface="Arial" charset="0"/>
              </a:rPr>
              <a:t>This project has received funding from the </a:t>
            </a:r>
            <a:r>
              <a:rPr lang="en-GB" altLang="en-US" sz="1050" i="1" dirty="0">
                <a:solidFill>
                  <a:schemeClr val="tx1"/>
                </a:solidFill>
                <a:latin typeface="Arial" charset="0"/>
                <a:cs typeface="Arial" charset="0"/>
              </a:rPr>
              <a:t>European Union’s Horizon 2020 Research and Innovation programme</a:t>
            </a:r>
            <a:r>
              <a:rPr lang="en-GB" altLang="en-US" sz="1050" dirty="0">
                <a:solidFill>
                  <a:schemeClr val="tx1"/>
                </a:solidFill>
                <a:latin typeface="Arial" charset="0"/>
                <a:cs typeface="Arial" charset="0"/>
              </a:rPr>
              <a:t> under Grant Agreement No 646476.</a:t>
            </a:r>
            <a:endParaRPr lang="ca-ES" altLang="en-US" sz="105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2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16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4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2" y="562670"/>
            <a:ext cx="12191999" cy="418058"/>
          </a:xfrm>
          <a:prstGeom prst="rect">
            <a:avLst/>
          </a:prstGeom>
          <a:solidFill>
            <a:srgbClr val="E3E1D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29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900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8523" y="562670"/>
            <a:ext cx="768085" cy="420596"/>
            <a:chOff x="0" y="3717032"/>
            <a:chExt cx="5652120" cy="3140968"/>
          </a:xfrm>
        </p:grpSpPr>
        <p:sp>
          <p:nvSpPr>
            <p:cNvPr id="10" name="Parallellogram 9"/>
            <p:cNvSpPr/>
            <p:nvPr userDrawn="1"/>
          </p:nvSpPr>
          <p:spPr>
            <a:xfrm>
              <a:off x="1187624" y="3717032"/>
              <a:ext cx="4464496" cy="3140968"/>
            </a:xfrm>
            <a:prstGeom prst="parallelogram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ktangel 10"/>
            <p:cNvSpPr/>
            <p:nvPr userDrawn="1"/>
          </p:nvSpPr>
          <p:spPr>
            <a:xfrm>
              <a:off x="0" y="3717032"/>
              <a:ext cx="3131840" cy="3140968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250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2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F64C7-C2F4-4802-8835-1364ACF11FC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D2B4-1A8B-45DF-A421-1A04E4D8D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512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811927" y="5722492"/>
            <a:ext cx="4327065" cy="6901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lvl="1"/>
            <a:r>
              <a:rPr lang="en-GB" dirty="0">
                <a:solidFill>
                  <a:schemeClr val="bg1"/>
                </a:solidFill>
              </a:rPr>
              <a:t>Digital living, business &amp; Sustainability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35360" y="407258"/>
            <a:ext cx="5040560" cy="107721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b="1" i="1"/>
              <a:t>Diditalization </a:t>
            </a:r>
            <a:br>
              <a:rPr lang="nb-NO" sz="3200" b="1" i="1"/>
            </a:br>
            <a:r>
              <a:rPr lang="nb-NO" sz="3200" b="1" i="1"/>
              <a:t>of the energy sector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516A875-BD12-4E4E-A3D0-96C945601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26257"/>
            <a:ext cx="2676809" cy="14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9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 – Robots 3</a:t>
            </a:r>
            <a:r>
              <a:rPr lang="en-US" sz="2800" baseline="30000" dirty="0"/>
              <a:t>rd</a:t>
            </a:r>
            <a:r>
              <a:rPr lang="en-US" sz="2800" dirty="0"/>
              <a:t> Industrial Revolution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1124744"/>
            <a:ext cx="8424936" cy="5542720"/>
          </a:xfrm>
        </p:spPr>
      </p:pic>
    </p:spTree>
    <p:extLst>
      <p:ext uri="{BB962C8B-B14F-4D97-AF65-F5344CB8AC3E}">
        <p14:creationId xmlns:p14="http://schemas.microsoft.com/office/powerpoint/2010/main" val="384445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2060848"/>
            <a:ext cx="8838474" cy="12961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4</a:t>
            </a:r>
            <a:r>
              <a:rPr lang="en-US" sz="3600" baseline="30000" dirty="0">
                <a:latin typeface="Century Gothic" panose="020B0502020202020204" pitchFamily="34" charset="0"/>
              </a:rPr>
              <a:t>th</a:t>
            </a:r>
            <a:r>
              <a:rPr lang="en-US" sz="3600" dirty="0">
                <a:latin typeface="Century Gothic" panose="020B0502020202020204" pitchFamily="34" charset="0"/>
              </a:rPr>
              <a:t> IR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intelligent networking of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product development and production, logistics and customers.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</a:t>
            </a:r>
          </a:p>
        </p:txBody>
      </p:sp>
    </p:spTree>
    <p:extLst>
      <p:ext uri="{BB962C8B-B14F-4D97-AF65-F5344CB8AC3E}">
        <p14:creationId xmlns:p14="http://schemas.microsoft.com/office/powerpoint/2010/main" val="123376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 – 4</a:t>
            </a:r>
            <a:r>
              <a:rPr lang="en-US" sz="2800" baseline="30000" dirty="0"/>
              <a:t>th</a:t>
            </a:r>
            <a:r>
              <a:rPr lang="en-US" sz="2800" dirty="0"/>
              <a:t> Industrial Revolution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9" y="1220906"/>
            <a:ext cx="3385963" cy="226129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4365104"/>
            <a:ext cx="3796928" cy="2137128"/>
          </a:xfrm>
          <a:prstGeom prst="rect">
            <a:avLst/>
          </a:prstGeom>
        </p:spPr>
      </p:pic>
      <p:cxnSp>
        <p:nvCxnSpPr>
          <p:cNvPr id="8" name="Rett pil 7"/>
          <p:cNvCxnSpPr/>
          <p:nvPr/>
        </p:nvCxnSpPr>
        <p:spPr>
          <a:xfrm>
            <a:off x="3017261" y="3573016"/>
            <a:ext cx="3185958" cy="1860652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>
            <a:off x="5233492" y="3284984"/>
            <a:ext cx="1510581" cy="936104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innhold 1"/>
          <p:cNvSpPr>
            <a:spLocks noGrp="1"/>
          </p:cNvSpPr>
          <p:nvPr>
            <p:ph sz="half" idx="2"/>
          </p:nvPr>
        </p:nvSpPr>
        <p:spPr>
          <a:xfrm>
            <a:off x="5519936" y="1340768"/>
            <a:ext cx="4896544" cy="12961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Robots communicating with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robots</a:t>
            </a:r>
          </a:p>
        </p:txBody>
      </p:sp>
    </p:spTree>
    <p:extLst>
      <p:ext uri="{BB962C8B-B14F-4D97-AF65-F5344CB8AC3E}">
        <p14:creationId xmlns:p14="http://schemas.microsoft.com/office/powerpoint/2010/main" val="229394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 – 4</a:t>
            </a:r>
            <a:r>
              <a:rPr lang="en-US" sz="2800" baseline="30000" dirty="0"/>
              <a:t>th</a:t>
            </a:r>
            <a:r>
              <a:rPr lang="en-US" sz="2800" dirty="0"/>
              <a:t> Industrial Revolution</a:t>
            </a:r>
          </a:p>
        </p:txBody>
      </p:sp>
      <p:sp>
        <p:nvSpPr>
          <p:cNvPr id="14" name="Plassholder for innhold 1"/>
          <p:cNvSpPr>
            <a:spLocks noGrp="1"/>
          </p:cNvSpPr>
          <p:nvPr>
            <p:ph sz="half" idx="2"/>
          </p:nvPr>
        </p:nvSpPr>
        <p:spPr>
          <a:xfrm>
            <a:off x="1991544" y="1110437"/>
            <a:ext cx="8064896" cy="12961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Communicating driverless cars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170" y="1988840"/>
            <a:ext cx="7672254" cy="43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 – 4</a:t>
            </a:r>
            <a:r>
              <a:rPr lang="en-US" sz="2800" baseline="30000" dirty="0"/>
              <a:t>th</a:t>
            </a:r>
            <a:r>
              <a:rPr lang="en-US" sz="2800" dirty="0"/>
              <a:t> Industrial Revolution</a:t>
            </a:r>
          </a:p>
        </p:txBody>
      </p:sp>
      <p:sp>
        <p:nvSpPr>
          <p:cNvPr id="14" name="Plassholder for innhold 1"/>
          <p:cNvSpPr>
            <a:spLocks noGrp="1"/>
          </p:cNvSpPr>
          <p:nvPr>
            <p:ph sz="half" idx="2"/>
          </p:nvPr>
        </p:nvSpPr>
        <p:spPr>
          <a:xfrm>
            <a:off x="1991544" y="1110437"/>
            <a:ext cx="8064896" cy="12961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Communicating driverless cars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170" y="1988840"/>
            <a:ext cx="7672254" cy="4398759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711624" y="2128788"/>
            <a:ext cx="669674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Cars communicate with roads, other cars, traffic information systems, their passengers, parking  and charging reservation systems, …</a:t>
            </a:r>
          </a:p>
        </p:txBody>
      </p:sp>
    </p:spTree>
    <p:extLst>
      <p:ext uri="{BB962C8B-B14F-4D97-AF65-F5344CB8AC3E}">
        <p14:creationId xmlns:p14="http://schemas.microsoft.com/office/powerpoint/2010/main" val="331925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 – 4</a:t>
            </a:r>
            <a:r>
              <a:rPr lang="en-US" sz="2800" baseline="30000" dirty="0"/>
              <a:t>th</a:t>
            </a:r>
            <a:r>
              <a:rPr lang="en-US" sz="2800" dirty="0"/>
              <a:t> Industrial Revolution</a:t>
            </a:r>
          </a:p>
        </p:txBody>
      </p:sp>
      <p:sp>
        <p:nvSpPr>
          <p:cNvPr id="14" name="Plassholder for innhold 1"/>
          <p:cNvSpPr>
            <a:spLocks noGrp="1"/>
          </p:cNvSpPr>
          <p:nvPr>
            <p:ph sz="half" idx="2"/>
          </p:nvPr>
        </p:nvSpPr>
        <p:spPr>
          <a:xfrm>
            <a:off x="1991544" y="1110437"/>
            <a:ext cx="8064896" cy="12961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Communicating driverless cars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170" y="1978330"/>
            <a:ext cx="7672254" cy="439875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927648" y="4563707"/>
            <a:ext cx="626469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Internet of Things 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+ Big Data Analytics + Cloud Computing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+ Mobile services + Social Media</a:t>
            </a:r>
          </a:p>
        </p:txBody>
      </p:sp>
      <p:sp>
        <p:nvSpPr>
          <p:cNvPr id="7" name="Rektangel 6"/>
          <p:cNvSpPr/>
          <p:nvPr/>
        </p:nvSpPr>
        <p:spPr>
          <a:xfrm>
            <a:off x="2711624" y="2128788"/>
            <a:ext cx="669674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Cars communicate with roads, other cars, traffic information systems, their passengers, parking  and charging reservation systems, …</a:t>
            </a:r>
          </a:p>
        </p:txBody>
      </p:sp>
      <p:sp>
        <p:nvSpPr>
          <p:cNvPr id="8" name="Pil ned 7"/>
          <p:cNvSpPr/>
          <p:nvPr/>
        </p:nvSpPr>
        <p:spPr>
          <a:xfrm flipV="1">
            <a:off x="3647728" y="4216620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ned 9"/>
          <p:cNvSpPr/>
          <p:nvPr/>
        </p:nvSpPr>
        <p:spPr>
          <a:xfrm flipV="1">
            <a:off x="7968208" y="4221088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78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Energy Industry 4.0 – 4</a:t>
            </a:r>
            <a:r>
              <a:rPr lang="en-US" sz="2800" baseline="30000" dirty="0"/>
              <a:t>th</a:t>
            </a:r>
            <a:r>
              <a:rPr lang="en-US" sz="2800" dirty="0"/>
              <a:t> Energy Industrial Revolution</a:t>
            </a:r>
          </a:p>
        </p:txBody>
      </p:sp>
      <p:sp>
        <p:nvSpPr>
          <p:cNvPr id="7" name="Plassholder for innhold 1"/>
          <p:cNvSpPr>
            <a:spLocks noGrp="1"/>
          </p:cNvSpPr>
          <p:nvPr>
            <p:ph sz="half" idx="2"/>
          </p:nvPr>
        </p:nvSpPr>
        <p:spPr>
          <a:xfrm>
            <a:off x="1775520" y="1412776"/>
            <a:ext cx="8838474" cy="49685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Internet of Things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+ Big Data Analytics + Cloud Computing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+ Mobile services + Social Media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=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New business models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New actors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End customer focus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From kWh sales to sales of services</a:t>
            </a:r>
          </a:p>
        </p:txBody>
      </p:sp>
      <p:sp>
        <p:nvSpPr>
          <p:cNvPr id="4" name="Pil ned 3"/>
          <p:cNvSpPr/>
          <p:nvPr/>
        </p:nvSpPr>
        <p:spPr>
          <a:xfrm>
            <a:off x="3719736" y="3501008"/>
            <a:ext cx="288032" cy="5715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 ned 4"/>
          <p:cNvSpPr/>
          <p:nvPr/>
        </p:nvSpPr>
        <p:spPr>
          <a:xfrm>
            <a:off x="8328248" y="3501008"/>
            <a:ext cx="288032" cy="5715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39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11424" y="614063"/>
            <a:ext cx="7886700" cy="29968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R&amp;I</a:t>
            </a:r>
            <a:r>
              <a:rPr lang="en-US" sz="3200" dirty="0"/>
              <a:t> projects 2009 </a:t>
            </a:r>
            <a:r>
              <a:rPr lang="en-US" sz="3200"/>
              <a:t>- 2017 </a:t>
            </a:r>
            <a:endParaRPr lang="en-US" sz="32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07368" y="1052736"/>
            <a:ext cx="5472608" cy="3697058"/>
          </a:xfrm>
        </p:spPr>
        <p:txBody>
          <a:bodyPr/>
          <a:lstStyle/>
          <a:p>
            <a:pPr marL="385763" indent="-385763">
              <a:buAutoNum type="arabicParenBoth"/>
            </a:pPr>
            <a:r>
              <a:rPr lang="en-US" sz="1200" b="1" dirty="0"/>
              <a:t>Energy Trade and Environment 2020 </a:t>
            </a:r>
            <a:r>
              <a:rPr lang="en-US" sz="1050" dirty="0"/>
              <a:t>(2009-2011) (RCN RENERGI)</a:t>
            </a:r>
          </a:p>
          <a:p>
            <a:pPr marL="385763" indent="-385763">
              <a:buFont typeface="Arial" pitchFamily="34" charset="0"/>
              <a:buAutoNum type="arabicParenBoth"/>
            </a:pPr>
            <a:r>
              <a:rPr lang="en-US" sz="1200" b="1" dirty="0"/>
              <a:t>Manage Smart in SmartGrid </a:t>
            </a:r>
            <a:r>
              <a:rPr lang="en-US" sz="1050" dirty="0"/>
              <a:t>(2010-2012) (RCN RENERGI)</a:t>
            </a:r>
          </a:p>
          <a:p>
            <a:pPr marL="385763" indent="-385763">
              <a:buFont typeface="Arial" pitchFamily="34" charset="0"/>
              <a:buAutoNum type="arabicParenBoth"/>
            </a:pPr>
            <a:r>
              <a:rPr lang="pt-BR" sz="1200" b="1" dirty="0"/>
              <a:t>IMPROSUME</a:t>
            </a:r>
            <a:r>
              <a:rPr lang="pt-BR" sz="1200" dirty="0"/>
              <a:t> </a:t>
            </a:r>
            <a:r>
              <a:rPr lang="pt-BR" sz="1050" dirty="0"/>
              <a:t>(2010-2012) (EU ERA Net)</a:t>
            </a:r>
          </a:p>
          <a:p>
            <a:pPr marL="385763" indent="-385763">
              <a:buFont typeface="Arial" pitchFamily="34" charset="0"/>
              <a:buAutoNum type="arabicParenBoth"/>
            </a:pPr>
            <a:r>
              <a:rPr lang="en-US" sz="1200" b="1" dirty="0"/>
              <a:t>DeVID</a:t>
            </a:r>
            <a:r>
              <a:rPr lang="en-US" sz="1200" dirty="0"/>
              <a:t> </a:t>
            </a:r>
            <a:r>
              <a:rPr lang="en-US" sz="1050" dirty="0"/>
              <a:t>(2012-2014) (RCN ENERGIX)</a:t>
            </a:r>
          </a:p>
          <a:p>
            <a:pPr marL="385763" indent="-385763">
              <a:buFont typeface="Arial" pitchFamily="34" charset="0"/>
              <a:buAutoNum type="arabicParenBoth"/>
            </a:pPr>
            <a:r>
              <a:rPr lang="en-US" sz="1200" b="1" dirty="0"/>
              <a:t>VRI-2 Østfold </a:t>
            </a:r>
            <a:r>
              <a:rPr lang="en-US" sz="1050" dirty="0"/>
              <a:t>(2011-2013) (RCN VRI)</a:t>
            </a:r>
          </a:p>
          <a:p>
            <a:pPr marL="385763" indent="-385763">
              <a:buFont typeface="Arial" pitchFamily="34" charset="0"/>
              <a:buAutoNum type="arabicParenBoth"/>
            </a:pPr>
            <a:r>
              <a:rPr lang="nb-NO" sz="1200" b="1" dirty="0"/>
              <a:t>Smarter Remmen I </a:t>
            </a:r>
            <a:r>
              <a:rPr lang="nb-NO" sz="1050" dirty="0"/>
              <a:t>(2011-2013) (Statsbygg)</a:t>
            </a:r>
          </a:p>
          <a:p>
            <a:pPr marL="385763" indent="-385763">
              <a:buFont typeface="Arial" pitchFamily="34" charset="0"/>
              <a:buAutoNum type="arabicParenBoth"/>
            </a:pPr>
            <a:r>
              <a:rPr lang="en-US" sz="1200" b="1" dirty="0"/>
              <a:t>Smart energy optimization of municipal buildings </a:t>
            </a:r>
            <a:r>
              <a:rPr lang="en-US" sz="1050" dirty="0"/>
              <a:t>(2013) (RCN </a:t>
            </a:r>
            <a:r>
              <a:rPr lang="en-US" sz="1050" dirty="0" err="1"/>
              <a:t>Oslofjord</a:t>
            </a:r>
            <a:r>
              <a:rPr lang="en-US" sz="1050" dirty="0"/>
              <a:t> fund)</a:t>
            </a:r>
            <a:endParaRPr lang="nb-NO" sz="1200" dirty="0"/>
          </a:p>
          <a:p>
            <a:pPr marL="385763" indent="-385763">
              <a:buFont typeface="Arial" pitchFamily="34" charset="0"/>
              <a:buAutoNum type="arabicParenBoth"/>
            </a:pPr>
            <a:r>
              <a:rPr lang="en-US" sz="1200" b="1" dirty="0"/>
              <a:t>The future of smart energy prosumers </a:t>
            </a:r>
            <a:r>
              <a:rPr lang="en-US" sz="1050" dirty="0"/>
              <a:t>(2013) (RCN </a:t>
            </a:r>
            <a:r>
              <a:rPr lang="en-US" sz="1050" dirty="0" err="1"/>
              <a:t>Oslofjord</a:t>
            </a:r>
            <a:r>
              <a:rPr lang="en-US" sz="1050" dirty="0"/>
              <a:t> fund)</a:t>
            </a:r>
          </a:p>
          <a:p>
            <a:pPr marL="385763" indent="-385763">
              <a:buFont typeface="Arial" pitchFamily="34" charset="0"/>
              <a:buAutoNum type="arabicParenBoth"/>
            </a:pPr>
            <a:r>
              <a:rPr lang="en-US" sz="1200" b="1" dirty="0" err="1"/>
              <a:t>Klimareg</a:t>
            </a:r>
            <a:r>
              <a:rPr lang="en-US" sz="1200" b="1" dirty="0"/>
              <a:t> </a:t>
            </a:r>
            <a:r>
              <a:rPr lang="en-US" sz="1050" dirty="0"/>
              <a:t>(2013-2015) (RCN </a:t>
            </a:r>
            <a:r>
              <a:rPr lang="en-US" sz="1050" dirty="0" err="1"/>
              <a:t>Oslofjord</a:t>
            </a:r>
            <a:r>
              <a:rPr lang="en-US" sz="1050" dirty="0"/>
              <a:t> fund)</a:t>
            </a:r>
          </a:p>
          <a:p>
            <a:pPr marL="385763" indent="-385763">
              <a:buFont typeface="Arial" pitchFamily="34" charset="0"/>
              <a:buAutoNum type="arabicParenBoth"/>
            </a:pPr>
            <a:endParaRPr lang="en-US" sz="1200" dirty="0"/>
          </a:p>
          <a:p>
            <a:pPr marL="385763" indent="-385763">
              <a:buFont typeface="Arial" pitchFamily="34" charset="0"/>
              <a:buAutoNum type="arabicParenBoth"/>
            </a:pPr>
            <a:endParaRPr lang="nb-NO" sz="1200" dirty="0"/>
          </a:p>
          <a:p>
            <a:pPr marL="385763" indent="-385763">
              <a:buFont typeface="Arial" pitchFamily="34" charset="0"/>
              <a:buAutoNum type="arabicParenBoth"/>
            </a:pPr>
            <a:endParaRPr lang="en-US" sz="1200" dirty="0"/>
          </a:p>
          <a:p>
            <a:pPr marL="385763" indent="-385763">
              <a:buFont typeface="Arial" pitchFamily="34" charset="0"/>
              <a:buAutoNum type="arabicParenBoth"/>
            </a:pPr>
            <a:endParaRPr lang="en-US" sz="1200" dirty="0"/>
          </a:p>
          <a:p>
            <a:pPr marL="385763" indent="-385763">
              <a:buFont typeface="Arial" pitchFamily="34" charset="0"/>
              <a:buAutoNum type="arabicParenBoth"/>
            </a:pPr>
            <a:endParaRPr lang="en-US" sz="1200" dirty="0"/>
          </a:p>
          <a:p>
            <a:pPr marL="385763" indent="-385763">
              <a:buFont typeface="Arial" pitchFamily="34" charset="0"/>
              <a:buAutoNum type="arabicParenBoth"/>
            </a:pPr>
            <a:endParaRPr lang="pt-BR" sz="1200" dirty="0"/>
          </a:p>
          <a:p>
            <a:pPr marL="385763" indent="-385763">
              <a:buFont typeface="Arial" pitchFamily="34" charset="0"/>
              <a:buAutoNum type="arabicParenBoth"/>
            </a:pPr>
            <a:endParaRPr lang="en-US" sz="1200" dirty="0"/>
          </a:p>
          <a:p>
            <a:pPr marL="385763" indent="-385763">
              <a:buFont typeface="Arial" pitchFamily="34" charset="0"/>
              <a:buAutoNum type="arabicParenBoth"/>
            </a:pPr>
            <a:endParaRPr lang="en-US" sz="1050" dirty="0"/>
          </a:p>
          <a:p>
            <a:pPr marL="385763" indent="-385763">
              <a:buAutoNum type="arabicParenBoth"/>
            </a:pPr>
            <a:endParaRPr lang="en-US" sz="1050" dirty="0"/>
          </a:p>
        </p:txBody>
      </p:sp>
      <p:sp>
        <p:nvSpPr>
          <p:cNvPr id="5" name="Plassholder for innhold 5"/>
          <p:cNvSpPr>
            <a:spLocks noGrp="1"/>
          </p:cNvSpPr>
          <p:nvPr>
            <p:ph sz="half" idx="2"/>
          </p:nvPr>
        </p:nvSpPr>
        <p:spPr>
          <a:xfrm>
            <a:off x="353362" y="3058906"/>
            <a:ext cx="5742638" cy="3697058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en-US" sz="1200" b="1" dirty="0"/>
              <a:t> VRI-3 Østfold </a:t>
            </a:r>
            <a:r>
              <a:rPr lang="en-US" sz="1200" dirty="0"/>
              <a:t>(2014-2016) (RCN VRI)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Smarter Remmen II </a:t>
            </a:r>
            <a:r>
              <a:rPr lang="nb-NO" sz="1050" dirty="0"/>
              <a:t>(2014-2016) (Statsbygg)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en-US" sz="1200" b="1" dirty="0"/>
              <a:t> Smart Rural Grid </a:t>
            </a:r>
            <a:r>
              <a:rPr lang="en-US" sz="1050" dirty="0"/>
              <a:t>(2014-2016) (EU FP7)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Smart Energy Hvaler </a:t>
            </a:r>
            <a:r>
              <a:rPr lang="nb-NO" sz="1050" dirty="0"/>
              <a:t>(2014-2016) (Hvaler kommune, Fredrikstad Energi, NCE Smart)</a:t>
            </a:r>
            <a:endParaRPr lang="nb-NO" sz="1200" dirty="0"/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en-US" sz="1200" b="1" dirty="0"/>
              <a:t> National Smart Grid Laboratory </a:t>
            </a:r>
            <a:r>
              <a:rPr lang="en-US" sz="1050" dirty="0"/>
              <a:t>(2014-2018) (RCN RESEARCH INFRASTRUCTURE)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en-US" sz="1200" b="1" dirty="0"/>
              <a:t> </a:t>
            </a:r>
            <a:r>
              <a:rPr lang="en-US" sz="1200" b="1" dirty="0" err="1"/>
              <a:t>ChargeFlex</a:t>
            </a:r>
            <a:r>
              <a:rPr lang="en-US" sz="1200" b="1" dirty="0"/>
              <a:t> </a:t>
            </a:r>
            <a:r>
              <a:rPr lang="en-US" sz="1050" dirty="0"/>
              <a:t>(2015-2017) (RCN ENERGIX)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EMPOWER </a:t>
            </a:r>
            <a:r>
              <a:rPr lang="nb-NO" sz="1050" dirty="0"/>
              <a:t>(2015-2017) (EU </a:t>
            </a:r>
            <a:r>
              <a:rPr lang="nb-NO" sz="1050" dirty="0" err="1"/>
              <a:t>Horizon</a:t>
            </a:r>
            <a:r>
              <a:rPr lang="nb-NO" sz="1050" dirty="0"/>
              <a:t> 2020)</a:t>
            </a:r>
            <a:endParaRPr lang="en-US" sz="1200" dirty="0"/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</a:t>
            </a:r>
            <a:r>
              <a:rPr lang="nb-NO" sz="1200" b="1" dirty="0" err="1"/>
              <a:t>FlexNett</a:t>
            </a:r>
            <a:r>
              <a:rPr lang="nb-NO" sz="1200" dirty="0"/>
              <a:t> </a:t>
            </a:r>
            <a:r>
              <a:rPr lang="nb-NO" sz="1050" dirty="0"/>
              <a:t>(2015-2017) (RCN IPN ENERGIX)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</a:t>
            </a:r>
            <a:r>
              <a:rPr lang="nb-NO" sz="1200" b="1" dirty="0" err="1"/>
              <a:t>IoTSec</a:t>
            </a:r>
            <a:r>
              <a:rPr lang="nb-NO" sz="1200" dirty="0"/>
              <a:t> </a:t>
            </a:r>
            <a:r>
              <a:rPr lang="nb-NO" sz="1050" dirty="0"/>
              <a:t>(2015-2020) (RCN Forskerprosjekt IKTPLUSS)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050" b="1" dirty="0"/>
              <a:t> </a:t>
            </a:r>
            <a:r>
              <a:rPr lang="nb-NO" sz="1200" b="1" dirty="0"/>
              <a:t>MATCH </a:t>
            </a:r>
            <a:r>
              <a:rPr lang="nb-NO" sz="1050" dirty="0"/>
              <a:t> (2016-2018) (EU - </a:t>
            </a:r>
            <a:r>
              <a:rPr lang="nb-NO" sz="1050" dirty="0" err="1"/>
              <a:t>Horizon</a:t>
            </a:r>
            <a:r>
              <a:rPr lang="nb-NO" sz="1050" dirty="0"/>
              <a:t> 2020)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PERMIDES </a:t>
            </a:r>
            <a:r>
              <a:rPr lang="nb-NO" sz="1050" dirty="0"/>
              <a:t>(2016-2018) (EU </a:t>
            </a:r>
            <a:r>
              <a:rPr lang="nb-NO" sz="1050" dirty="0" err="1"/>
              <a:t>Horizon</a:t>
            </a:r>
            <a:r>
              <a:rPr lang="nb-NO" sz="1050" dirty="0"/>
              <a:t> 2020)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INVADE</a:t>
            </a:r>
            <a:r>
              <a:rPr lang="nb-NO" sz="1050" dirty="0"/>
              <a:t> (2017 – 2019) (EU </a:t>
            </a:r>
            <a:r>
              <a:rPr lang="nb-NO" sz="1050" dirty="0" err="1"/>
              <a:t>Horizon</a:t>
            </a:r>
            <a:r>
              <a:rPr lang="nb-NO" sz="1050" dirty="0"/>
              <a:t> 2020)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INJECT</a:t>
            </a:r>
            <a:r>
              <a:rPr lang="nb-NO" sz="1200" dirty="0"/>
              <a:t> </a:t>
            </a:r>
            <a:r>
              <a:rPr lang="nb-NO" sz="1050" dirty="0"/>
              <a:t>(2016 – 2018) (</a:t>
            </a:r>
            <a:r>
              <a:rPr lang="nb-NO" sz="1050" dirty="0" err="1"/>
              <a:t>Innovation</a:t>
            </a:r>
            <a:r>
              <a:rPr lang="nb-NO" sz="1050" dirty="0"/>
              <a:t> Norway)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CINELDI</a:t>
            </a:r>
            <a:r>
              <a:rPr lang="nb-NO" sz="1050" dirty="0"/>
              <a:t> (2016-2024) (RCN </a:t>
            </a:r>
            <a:r>
              <a:rPr lang="en-GB" sz="1050" dirty="0"/>
              <a:t>Centres for Environment-friendly Energy Research FME)</a:t>
            </a:r>
            <a:r>
              <a:rPr lang="nb-NO" sz="1050" b="1" dirty="0"/>
              <a:t> 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 dirty="0"/>
              <a:t> SCOTT</a:t>
            </a:r>
            <a:r>
              <a:rPr lang="nb-NO" sz="1050" dirty="0"/>
              <a:t> (2017-2020) (JU </a:t>
            </a:r>
            <a:r>
              <a:rPr lang="nb-NO" sz="1050"/>
              <a:t>ECSEL)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/>
              <a:t> E-REGIO</a:t>
            </a:r>
            <a:r>
              <a:rPr lang="nb-NO" sz="1200"/>
              <a:t> </a:t>
            </a:r>
            <a:r>
              <a:rPr lang="nb-NO" sz="1050"/>
              <a:t>(2017-2019) (ERA-Net)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r>
              <a:rPr lang="nb-NO" sz="1200" b="1"/>
              <a:t> RESOLVD</a:t>
            </a:r>
            <a:r>
              <a:rPr lang="nb-NO" sz="1050"/>
              <a:t> (2017 – 2020) (EU Horizon 2020)</a:t>
            </a:r>
          </a:p>
          <a:p>
            <a:pPr marL="385763" indent="-385763">
              <a:buFont typeface="Wingdings" panose="05000000000000000000" pitchFamily="2" charset="2"/>
              <a:buAutoNum type="arabicParenBoth" startAt="10"/>
            </a:pPr>
            <a:endParaRPr lang="en-US" sz="1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997578" y="1394729"/>
            <a:ext cx="3456384" cy="5941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68580" tIns="34290" rIns="68580" bIns="34290" rtlCol="0" anchor="ctr">
            <a:no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135 </a:t>
            </a:r>
            <a:r>
              <a:rPr lang="nb-NO" sz="3600" b="1">
                <a:solidFill>
                  <a:srgbClr val="FF0000"/>
                </a:solidFill>
              </a:rPr>
              <a:t>M€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79976" y="2327016"/>
          <a:ext cx="5708738" cy="392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28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829526" y="2348880"/>
            <a:ext cx="8838474" cy="33843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EMPOWER develops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a completely new market system </a:t>
            </a:r>
            <a:br>
              <a:rPr lang="en-US" sz="3200">
                <a:latin typeface="Century Gothic" panose="020B0502020202020204" pitchFamily="34" charset="0"/>
              </a:rPr>
            </a:br>
            <a:r>
              <a:rPr lang="en-US" sz="3200">
                <a:latin typeface="Century Gothic" panose="020B0502020202020204" pitchFamily="34" charset="0"/>
              </a:rPr>
              <a:t>for local trading of energy and flexibility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nb-NO" sz="2800" dirty="0" err="1"/>
              <a:t>Horizon</a:t>
            </a:r>
            <a:r>
              <a:rPr lang="nb-NO" sz="2800" dirty="0"/>
              <a:t> 2020 - </a:t>
            </a:r>
            <a:r>
              <a:rPr lang="nb-NO" sz="2800" dirty="0">
                <a:solidFill>
                  <a:srgbClr val="FF0000"/>
                </a:solidFill>
              </a:rPr>
              <a:t>EMPOWER</a:t>
            </a:r>
            <a:r>
              <a:rPr lang="nb-NO" sz="2800" dirty="0"/>
              <a:t> – €6.1 mill.</a:t>
            </a:r>
          </a:p>
        </p:txBody>
      </p:sp>
    </p:spTree>
    <p:extLst>
      <p:ext uri="{BB962C8B-B14F-4D97-AF65-F5344CB8AC3E}">
        <p14:creationId xmlns:p14="http://schemas.microsoft.com/office/powerpoint/2010/main" val="324807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2276872"/>
            <a:ext cx="8838474" cy="24482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Increased feed-in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renewable energy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from wind and PVs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nb-NO" sz="2800" dirty="0" err="1"/>
              <a:t>Horizon</a:t>
            </a:r>
            <a:r>
              <a:rPr lang="nb-NO" sz="2800" dirty="0"/>
              <a:t> 2020 - EMPOWER</a:t>
            </a:r>
          </a:p>
        </p:txBody>
      </p:sp>
    </p:spTree>
    <p:extLst>
      <p:ext uri="{BB962C8B-B14F-4D97-AF65-F5344CB8AC3E}">
        <p14:creationId xmlns:p14="http://schemas.microsoft.com/office/powerpoint/2010/main" val="30594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2204864"/>
            <a:ext cx="8838474" cy="24482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Disruptive digitization enables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radically new business models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Digitization industries</a:t>
            </a:r>
          </a:p>
        </p:txBody>
      </p:sp>
    </p:spTree>
    <p:extLst>
      <p:ext uri="{BB962C8B-B14F-4D97-AF65-F5344CB8AC3E}">
        <p14:creationId xmlns:p14="http://schemas.microsoft.com/office/powerpoint/2010/main" val="78151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2276872"/>
            <a:ext cx="8838474" cy="27363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Based on Big Data,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Cloud Computing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Artificial Intelligence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nb-NO" sz="2800" dirty="0" err="1"/>
              <a:t>Horizon</a:t>
            </a:r>
            <a:r>
              <a:rPr lang="nb-NO" sz="2800" dirty="0"/>
              <a:t> 2020 - EMPOWER</a:t>
            </a:r>
          </a:p>
        </p:txBody>
      </p:sp>
    </p:spTree>
    <p:extLst>
      <p:ext uri="{BB962C8B-B14F-4D97-AF65-F5344CB8AC3E}">
        <p14:creationId xmlns:p14="http://schemas.microsoft.com/office/powerpoint/2010/main" val="109185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3134544" y="1293116"/>
            <a:ext cx="6390456" cy="299684"/>
          </a:xfrm>
        </p:spPr>
        <p:txBody>
          <a:bodyPr>
            <a:noAutofit/>
          </a:bodyPr>
          <a:lstStyle/>
          <a:p>
            <a:pPr algn="l"/>
            <a:r>
              <a:rPr lang="nb-NO" sz="2100" b="1" dirty="0" err="1"/>
              <a:t>Horizon</a:t>
            </a:r>
            <a:r>
              <a:rPr lang="nb-NO" sz="2100" b="1" dirty="0"/>
              <a:t> 2020 - </a:t>
            </a:r>
            <a:r>
              <a:rPr lang="nb-NO" sz="2100" b="1" dirty="0">
                <a:solidFill>
                  <a:srgbClr val="FF0000"/>
                </a:solidFill>
              </a:rPr>
              <a:t>EMPOWER</a:t>
            </a:r>
          </a:p>
        </p:txBody>
      </p:sp>
      <p:pic>
        <p:nvPicPr>
          <p:cNvPr id="5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0858" y="0"/>
            <a:ext cx="8229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4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innhold 2"/>
          <p:cNvSpPr txBox="1">
            <a:spLocks/>
          </p:cNvSpPr>
          <p:nvPr/>
        </p:nvSpPr>
        <p:spPr bwMode="auto">
          <a:xfrm>
            <a:off x="3009900" y="1484712"/>
            <a:ext cx="6172200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en-US" sz="3300" dirty="0">
                <a:latin typeface="Century Gothic" panose="020B0502020202020204" pitchFamily="34" charset="0"/>
              </a:rPr>
              <a:t>What is the background for</a:t>
            </a:r>
          </a:p>
          <a:p>
            <a:pPr algn="ctr" eaLnBrk="1" hangingPunct="1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</a:pPr>
            <a:endParaRPr lang="en-US" altLang="en-US" sz="3300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en-US" sz="3300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215" y="2824162"/>
            <a:ext cx="239791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3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innhold 2"/>
          <p:cNvSpPr>
            <a:spLocks noGrp="1"/>
          </p:cNvSpPr>
          <p:nvPr>
            <p:ph idx="4294967295"/>
          </p:nvPr>
        </p:nvSpPr>
        <p:spPr>
          <a:xfrm>
            <a:off x="1919536" y="1373188"/>
            <a:ext cx="8352928" cy="33519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altLang="en-US" dirty="0">
                <a:latin typeface="Century Gothic" panose="020B0502020202020204" pitchFamily="34" charset="0"/>
              </a:rPr>
              <a:t>In the future,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altLang="en-US" dirty="0">
                <a:latin typeface="Century Gothic" panose="020B0502020202020204" pitchFamily="34" charset="0"/>
              </a:rPr>
              <a:t>most of the energy we use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altLang="en-US" dirty="0">
                <a:latin typeface="Century Gothic" panose="020B0502020202020204" pitchFamily="34" charset="0"/>
              </a:rPr>
              <a:t>will be produced where it is used.</a:t>
            </a:r>
          </a:p>
        </p:txBody>
      </p:sp>
    </p:spTree>
    <p:extLst>
      <p:ext uri="{BB962C8B-B14F-4D97-AF65-F5344CB8AC3E}">
        <p14:creationId xmlns:p14="http://schemas.microsoft.com/office/powerpoint/2010/main" val="1564451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innhold 2"/>
          <p:cNvSpPr txBox="1">
            <a:spLocks/>
          </p:cNvSpPr>
          <p:nvPr/>
        </p:nvSpPr>
        <p:spPr bwMode="auto">
          <a:xfrm>
            <a:off x="2099556" y="548680"/>
            <a:ext cx="7938882" cy="4968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nb-NO" sz="2800" dirty="0">
                <a:latin typeface="Century Gothic" panose="020B0502020202020204" pitchFamily="34" charset="0"/>
              </a:rPr>
              <a:t>On average 80% of all energy use </a:t>
            </a:r>
            <a:br>
              <a:rPr lang="en-GB" altLang="nb-NO" sz="2800" dirty="0">
                <a:latin typeface="Century Gothic" panose="020B0502020202020204" pitchFamily="34" charset="0"/>
              </a:rPr>
            </a:br>
            <a:r>
              <a:rPr lang="en-GB" altLang="nb-NO" sz="2800" dirty="0">
                <a:latin typeface="Century Gothic" panose="020B0502020202020204" pitchFamily="34" charset="0"/>
              </a:rPr>
              <a:t>in residential and office buildings </a:t>
            </a:r>
            <a:br>
              <a:rPr lang="en-GB" altLang="nb-NO" sz="2800" dirty="0">
                <a:latin typeface="Century Gothic" panose="020B0502020202020204" pitchFamily="34" charset="0"/>
              </a:rPr>
            </a:br>
            <a:r>
              <a:rPr lang="en-GB" altLang="nb-NO" sz="2800" dirty="0">
                <a:latin typeface="Century Gothic" panose="020B0502020202020204" pitchFamily="34" charset="0"/>
              </a:rPr>
              <a:t>will be covered by local energy production.</a:t>
            </a:r>
          </a:p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endParaRPr lang="en-GB" altLang="nb-NO" sz="800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br>
              <a:rPr lang="en-GB" altLang="nb-NO" sz="800" dirty="0">
                <a:latin typeface="Century Gothic" panose="020B0502020202020204" pitchFamily="34" charset="0"/>
              </a:rPr>
            </a:br>
            <a:r>
              <a:rPr lang="en-GB" altLang="nb-NO" sz="2800" dirty="0">
                <a:latin typeface="Century Gothic" panose="020B0502020202020204" pitchFamily="34" charset="0"/>
              </a:rPr>
              <a:t>Central power supply </a:t>
            </a:r>
            <a:br>
              <a:rPr lang="en-GB" altLang="nb-NO" sz="2800" dirty="0">
                <a:latin typeface="Century Gothic" panose="020B0502020202020204" pitchFamily="34" charset="0"/>
              </a:rPr>
            </a:br>
            <a:r>
              <a:rPr lang="en-GB" altLang="nb-NO" sz="2800" dirty="0">
                <a:latin typeface="Century Gothic" panose="020B0502020202020204" pitchFamily="34" charset="0"/>
              </a:rPr>
              <a:t>will only be used as a reserve.</a:t>
            </a:r>
          </a:p>
        </p:txBody>
      </p:sp>
    </p:spTree>
    <p:extLst>
      <p:ext uri="{BB962C8B-B14F-4D97-AF65-F5344CB8AC3E}">
        <p14:creationId xmlns:p14="http://schemas.microsoft.com/office/powerpoint/2010/main" val="224532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527" y="1052737"/>
            <a:ext cx="7701889" cy="468311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991544" y="339502"/>
            <a:ext cx="8229600" cy="857250"/>
          </a:xfrm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Century Gothic" panose="020B0502020202020204" pitchFamily="34" charset="0"/>
              </a:rPr>
              <a:t>Passive consumers</a:t>
            </a:r>
            <a:br>
              <a:rPr lang="en-GB" altLang="en-US" sz="2400" dirty="0">
                <a:latin typeface="Century Gothic" panose="020B0502020202020204" pitchFamily="34" charset="0"/>
              </a:rPr>
            </a:br>
            <a:endParaRPr lang="en-GB" altLang="en-US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85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5262" y="1043109"/>
            <a:ext cx="7725154" cy="469274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7949384" y="3284984"/>
            <a:ext cx="1783281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1544" y="33950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>
                <a:latin typeface="Century Gothic" panose="020B0502020202020204" pitchFamily="34" charset="0"/>
              </a:rPr>
              <a:t>Active prosumers</a:t>
            </a:r>
            <a:br>
              <a:rPr lang="en-GB" altLang="en-US" sz="2400">
                <a:latin typeface="Century Gothic" panose="020B0502020202020204" pitchFamily="34" charset="0"/>
              </a:rPr>
            </a:br>
            <a:endParaRPr lang="en-GB" altLang="en-US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9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Plassholder for innhold 2"/>
          <p:cNvSpPr txBox="1">
            <a:spLocks/>
          </p:cNvSpPr>
          <p:nvPr/>
        </p:nvSpPr>
        <p:spPr bwMode="auto">
          <a:xfrm>
            <a:off x="2567608" y="980728"/>
            <a:ext cx="6966774" cy="30420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endParaRPr lang="en-GB" altLang="en-US" sz="2800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Century Gothic" panose="020B0502020202020204" pitchFamily="34" charset="0"/>
              </a:rPr>
              <a:t>What does it mean for a DSO</a:t>
            </a:r>
            <a:br>
              <a:rPr lang="en-US" altLang="en-US" sz="2800" dirty="0">
                <a:latin typeface="Century Gothic" panose="020B0502020202020204" pitchFamily="34" charset="0"/>
              </a:rPr>
            </a:br>
            <a:r>
              <a:rPr lang="en-US" altLang="en-US" sz="2800" dirty="0">
                <a:latin typeface="Century Gothic" panose="020B0502020202020204" pitchFamily="34" charset="0"/>
              </a:rPr>
              <a:t>to loose 80% of their grid rental charges ?</a:t>
            </a:r>
          </a:p>
        </p:txBody>
      </p:sp>
    </p:spTree>
    <p:extLst>
      <p:ext uri="{BB962C8B-B14F-4D97-AF65-F5344CB8AC3E}">
        <p14:creationId xmlns:p14="http://schemas.microsoft.com/office/powerpoint/2010/main" val="1600174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Plassholder for innhold 2"/>
          <p:cNvSpPr txBox="1">
            <a:spLocks/>
          </p:cNvSpPr>
          <p:nvPr/>
        </p:nvSpPr>
        <p:spPr bwMode="auto">
          <a:xfrm>
            <a:off x="1559496" y="1052736"/>
            <a:ext cx="9217024" cy="30420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endParaRPr lang="en-GB" altLang="en-US" sz="2800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Century Gothic" panose="020B0502020202020204" pitchFamily="34" charset="0"/>
              </a:rPr>
              <a:t>What does it mean </a:t>
            </a:r>
            <a:r>
              <a:rPr lang="en-US" altLang="en-US" sz="2800">
                <a:latin typeface="Century Gothic" panose="020B0502020202020204" pitchFamily="34" charset="0"/>
              </a:rPr>
              <a:t>for central energy producers</a:t>
            </a:r>
            <a:br>
              <a:rPr lang="en-US" altLang="en-US" sz="2800" dirty="0">
                <a:latin typeface="Century Gothic" panose="020B0502020202020204" pitchFamily="34" charset="0"/>
              </a:rPr>
            </a:br>
            <a:r>
              <a:rPr lang="en-US" altLang="en-US" sz="2800">
                <a:latin typeface="Century Gothic" panose="020B0502020202020204" pitchFamily="34" charset="0"/>
              </a:rPr>
              <a:t>to loose </a:t>
            </a:r>
            <a:r>
              <a:rPr lang="en-US" altLang="en-US" sz="2800" dirty="0">
                <a:latin typeface="Century Gothic" panose="020B0502020202020204" pitchFamily="34" charset="0"/>
              </a:rPr>
              <a:t>80% of </a:t>
            </a:r>
            <a:r>
              <a:rPr lang="en-US" altLang="en-US" sz="2800">
                <a:latin typeface="Century Gothic" panose="020B0502020202020204" pitchFamily="34" charset="0"/>
              </a:rPr>
              <a:t>their revenues?</a:t>
            </a:r>
            <a:endParaRPr lang="en-US" alt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17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innhold 2"/>
          <p:cNvSpPr txBox="1">
            <a:spLocks/>
          </p:cNvSpPr>
          <p:nvPr/>
        </p:nvSpPr>
        <p:spPr bwMode="auto">
          <a:xfrm>
            <a:off x="2045550" y="908720"/>
            <a:ext cx="7992888" cy="304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endParaRPr lang="en-GB" altLang="en-US" sz="2800" dirty="0"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en-US" sz="2800" dirty="0">
                <a:latin typeface="Century Gothic" panose="020B0502020202020204" pitchFamily="34" charset="0"/>
              </a:rPr>
              <a:t>Decentralized renewable energy production </a:t>
            </a:r>
            <a:br>
              <a:rPr lang="en-GB" altLang="en-US" sz="2800" dirty="0">
                <a:latin typeface="Century Gothic" panose="020B0502020202020204" pitchFamily="34" charset="0"/>
              </a:rPr>
            </a:br>
            <a:r>
              <a:rPr lang="en-GB" altLang="en-US" sz="2800" dirty="0">
                <a:latin typeface="Century Gothic" panose="020B0502020202020204" pitchFamily="34" charset="0"/>
              </a:rPr>
              <a:t>and storage </a:t>
            </a:r>
            <a:br>
              <a:rPr lang="en-GB" altLang="en-US" sz="2800" dirty="0">
                <a:latin typeface="Century Gothic" panose="020B0502020202020204" pitchFamily="34" charset="0"/>
              </a:rPr>
            </a:br>
            <a:r>
              <a:rPr lang="en-GB" altLang="en-US" sz="2800" dirty="0">
                <a:latin typeface="Century Gothic" panose="020B0502020202020204" pitchFamily="34" charset="0"/>
              </a:rPr>
              <a:t>will soon revolutionise the energy sector.</a:t>
            </a:r>
          </a:p>
        </p:txBody>
      </p:sp>
    </p:spTree>
    <p:extLst>
      <p:ext uri="{BB962C8B-B14F-4D97-AF65-F5344CB8AC3E}">
        <p14:creationId xmlns:p14="http://schemas.microsoft.com/office/powerpoint/2010/main" val="377909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1772816"/>
            <a:ext cx="8838474" cy="38884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Music industry: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cassette and CD to streaming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within few years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(iTunes, Spotify, YouTube…)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Digitization industries</a:t>
            </a:r>
          </a:p>
        </p:txBody>
      </p:sp>
    </p:spTree>
    <p:extLst>
      <p:ext uri="{BB962C8B-B14F-4D97-AF65-F5344CB8AC3E}">
        <p14:creationId xmlns:p14="http://schemas.microsoft.com/office/powerpoint/2010/main" val="2127677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innhold 2"/>
          <p:cNvSpPr txBox="1">
            <a:spLocks/>
          </p:cNvSpPr>
          <p:nvPr/>
        </p:nvSpPr>
        <p:spPr bwMode="auto">
          <a:xfrm>
            <a:off x="2153562" y="908720"/>
            <a:ext cx="7722858" cy="38344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nb-NO" sz="2800" dirty="0">
                <a:latin typeface="Century Gothic" panose="020B0502020202020204" pitchFamily="34" charset="0"/>
              </a:rPr>
              <a:t>New roles in the energy market: </a:t>
            </a:r>
          </a:p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nb-NO" sz="2800" dirty="0">
                <a:latin typeface="Century Gothic" panose="020B0502020202020204" pitchFamily="34" charset="0"/>
              </a:rPr>
              <a:t>prosumers, aggregators, SESP, ESCOs, … </a:t>
            </a:r>
          </a:p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nb-NO" sz="2800" dirty="0">
                <a:latin typeface="Century Gothic" panose="020B0502020202020204" pitchFamily="34" charset="0"/>
              </a:rPr>
              <a:t>Many new business models.</a:t>
            </a:r>
          </a:p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nb-NO" sz="2800" dirty="0">
                <a:latin typeface="Century Gothic" panose="020B0502020202020204" pitchFamily="34" charset="0"/>
              </a:rPr>
              <a:t>Energy companies will have to adapt</a:t>
            </a:r>
          </a:p>
          <a:p>
            <a:pPr algn="ctr">
              <a:lnSpc>
                <a:spcPct val="200000"/>
              </a:lnSpc>
              <a:buFont typeface="Wingdings 2" panose="05020102010507070707" pitchFamily="18" charset="2"/>
              <a:buNone/>
            </a:pPr>
            <a:r>
              <a:rPr lang="en-GB" altLang="nb-NO" sz="2800" dirty="0">
                <a:latin typeface="Century Gothic" panose="020B0502020202020204" pitchFamily="34" charset="0"/>
              </a:rPr>
              <a:t>- or get swallowed by their competitors.</a:t>
            </a:r>
          </a:p>
        </p:txBody>
      </p:sp>
    </p:spTree>
    <p:extLst>
      <p:ext uri="{BB962C8B-B14F-4D97-AF65-F5344CB8AC3E}">
        <p14:creationId xmlns:p14="http://schemas.microsoft.com/office/powerpoint/2010/main" val="4276428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916832"/>
            <a:ext cx="8229600" cy="34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tel 1"/>
          <p:cNvSpPr>
            <a:spLocks noGrp="1"/>
          </p:cNvSpPr>
          <p:nvPr>
            <p:ph type="title"/>
          </p:nvPr>
        </p:nvSpPr>
        <p:spPr>
          <a:xfrm>
            <a:off x="3009900" y="692696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latin typeface="Century Gothic" panose="020B0502020202020204" pitchFamily="34" charset="0"/>
              </a:rPr>
              <a:t>New local market model</a:t>
            </a:r>
          </a:p>
        </p:txBody>
      </p:sp>
    </p:spTree>
    <p:extLst>
      <p:ext uri="{BB962C8B-B14F-4D97-AF65-F5344CB8AC3E}">
        <p14:creationId xmlns:p14="http://schemas.microsoft.com/office/powerpoint/2010/main" val="1487843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1487488" y="-27384"/>
            <a:ext cx="9180512" cy="6858000"/>
            <a:chOff x="-36512" y="0"/>
            <a:chExt cx="9180512" cy="6858000"/>
          </a:xfrm>
        </p:grpSpPr>
        <p:pic>
          <p:nvPicPr>
            <p:cNvPr id="3" name="Picture 1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Plassholder for innhold 1"/>
            <p:cNvSpPr txBox="1">
              <a:spLocks/>
            </p:cNvSpPr>
            <p:nvPr/>
          </p:nvSpPr>
          <p:spPr>
            <a:xfrm>
              <a:off x="-36512" y="4752528"/>
              <a:ext cx="5832895" cy="184482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spcAft>
                  <a:spcPts val="1200"/>
                </a:spcAft>
                <a:buFontTx/>
                <a:buBlip>
                  <a:blip r:embed="rId3"/>
                </a:buBlip>
                <a:defRPr sz="2800" kern="1200">
                  <a:solidFill>
                    <a:srgbClr val="5C5C5C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Tx/>
                <a:buBlip>
                  <a:blip r:embed="rId4"/>
                </a:buBlip>
                <a:defRPr sz="2400" kern="1200">
                  <a:solidFill>
                    <a:srgbClr val="5C5C5C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itchFamily="34" charset="0"/>
                <a:buChar char="•"/>
                <a:defRPr sz="2000" kern="1200">
                  <a:solidFill>
                    <a:srgbClr val="5C5C5C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itchFamily="34" charset="0"/>
                <a:buChar char="–"/>
                <a:defRPr sz="1800" kern="1200">
                  <a:solidFill>
                    <a:srgbClr val="5C5C5C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spcAft>
                  <a:spcPts val="600"/>
                </a:spcAft>
                <a:buFont typeface="Arial" pitchFamily="34" charset="0"/>
                <a:buChar char="»"/>
                <a:defRPr sz="1800" kern="1200">
                  <a:solidFill>
                    <a:srgbClr val="5C5C5C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4 major 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islands</a:t>
              </a:r>
              <a:endParaRPr lang="nb-NO" sz="110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72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6 800 installasjoner med AMS</a:t>
              </a:r>
            </a:p>
            <a:p>
              <a:pPr marL="72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4.300 summer houses,  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where</a:t>
              </a: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 as 70 % 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of</a:t>
              </a: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owners</a:t>
              </a: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marL="72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live 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beyond</a:t>
              </a: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the</a:t>
              </a: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county</a:t>
              </a: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.</a:t>
              </a:r>
            </a:p>
            <a:p>
              <a:pPr marL="72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50 kV radial 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supply</a:t>
              </a:r>
              <a:endParaRPr lang="nb-NO" sz="110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72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1 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secondary</a:t>
              </a: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 station30 MW</a:t>
              </a:r>
            </a:p>
            <a:p>
              <a:pPr marL="72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18 kV HS nett (110 km air)</a:t>
              </a:r>
            </a:p>
            <a:p>
              <a:pPr marL="720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b-NO" sz="1100" dirty="0">
                  <a:solidFill>
                    <a:schemeClr val="bg2">
                      <a:lumMod val="10000"/>
                    </a:schemeClr>
                  </a:solidFill>
                </a:rPr>
                <a:t>206 sub-</a:t>
              </a:r>
              <a:r>
                <a:rPr lang="nb-NO" sz="1100" dirty="0" err="1">
                  <a:solidFill>
                    <a:schemeClr val="bg2">
                      <a:lumMod val="10000"/>
                    </a:schemeClr>
                  </a:solidFill>
                </a:rPr>
                <a:t>stations</a:t>
              </a:r>
              <a:endParaRPr lang="nb-NO" sz="11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Ellipse 5"/>
          <p:cNvSpPr/>
          <p:nvPr/>
        </p:nvSpPr>
        <p:spPr>
          <a:xfrm rot="2367765">
            <a:off x="3403028" y="752969"/>
            <a:ext cx="1079015" cy="1087127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7309792" y="629816"/>
            <a:ext cx="2818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latin typeface="Century Gothic" panose="020B0502020202020204" pitchFamily="34" charset="0"/>
              </a:rPr>
              <a:t>Hvaler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 rot="2367765">
            <a:off x="6817485" y="4334919"/>
            <a:ext cx="1093660" cy="1087127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04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>
                <a:latin typeface="Century Gothic" panose="020B0502020202020204" pitchFamily="34" charset="0"/>
              </a:rPr>
              <a:t>Smart Energy </a:t>
            </a:r>
            <a:r>
              <a:rPr lang="nb-NO" dirty="0">
                <a:latin typeface="Century Gothic" panose="020B0502020202020204" pitchFamily="34" charset="0"/>
              </a:rPr>
              <a:t>Hvaler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767408" y="1628800"/>
            <a:ext cx="1081499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>
                <a:latin typeface="Century Gothic" panose="020B0502020202020204" pitchFamily="34" charset="0"/>
              </a:rPr>
              <a:t>Co-operation between DSO, municipality and 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3200">
              <a:latin typeface="Century Gothic" panose="020B0502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Norway's premier demo area for smart grids and local energy production</a:t>
            </a:r>
            <a:endParaRPr lang="nb-NO" sz="3200" dirty="0">
              <a:latin typeface="Century Gothic" panose="020B0502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3200" dirty="0">
              <a:latin typeface="Century Gothic" panose="020B0502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>
                <a:latin typeface="Century Gothic" panose="020B0502020202020204" pitchFamily="34" charset="0"/>
              </a:rPr>
              <a:t>Part of several national and international Research projects (</a:t>
            </a:r>
            <a:r>
              <a:rPr lang="nb-NO" sz="3200" dirty="0">
                <a:latin typeface="Century Gothic" panose="020B0502020202020204" pitchFamily="34" charset="0"/>
              </a:rPr>
              <a:t>DeVID, </a:t>
            </a:r>
            <a:r>
              <a:rPr lang="nb-NO" sz="3200" dirty="0" err="1">
                <a:latin typeface="Century Gothic" panose="020B0502020202020204" pitchFamily="34" charset="0"/>
              </a:rPr>
              <a:t>FlexNett</a:t>
            </a:r>
            <a:r>
              <a:rPr lang="nb-NO" sz="3200" dirty="0">
                <a:latin typeface="Century Gothic" panose="020B0502020202020204" pitchFamily="34" charset="0"/>
              </a:rPr>
              <a:t>, </a:t>
            </a:r>
            <a:r>
              <a:rPr lang="nb-NO" sz="3200" dirty="0" err="1">
                <a:latin typeface="Century Gothic" panose="020B0502020202020204" pitchFamily="34" charset="0"/>
              </a:rPr>
              <a:t>ChargeFlex</a:t>
            </a:r>
            <a:r>
              <a:rPr lang="nb-NO" sz="3200" dirty="0">
                <a:latin typeface="Century Gothic" panose="020B0502020202020204" pitchFamily="34" charset="0"/>
              </a:rPr>
              <a:t>, EMPOWER</a:t>
            </a:r>
            <a:r>
              <a:rPr lang="nb-NO" sz="3200">
                <a:latin typeface="Century Gothic" panose="020B0502020202020204" pitchFamily="34" charset="0"/>
              </a:rPr>
              <a:t>, </a:t>
            </a:r>
            <a:r>
              <a:rPr lang="nb-NO" sz="3200">
                <a:solidFill>
                  <a:srgbClr val="FF0000"/>
                </a:solidFill>
                <a:latin typeface="Century Gothic" panose="020B0502020202020204" pitchFamily="34" charset="0"/>
              </a:rPr>
              <a:t>Mikro grid Sandbakken</a:t>
            </a:r>
            <a:r>
              <a:rPr lang="nb-NO" sz="3200">
                <a:latin typeface="Century Gothic" panose="020B0502020202020204" pitchFamily="34" charset="0"/>
              </a:rPr>
              <a:t>, m.fl)</a:t>
            </a:r>
            <a:endParaRPr lang="nb-NO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94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1143000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Sandbakken Mikrogrid - Hvaler</a:t>
            </a:r>
          </a:p>
        </p:txBody>
      </p:sp>
    </p:spTree>
    <p:extLst>
      <p:ext uri="{BB962C8B-B14F-4D97-AF65-F5344CB8AC3E}">
        <p14:creationId xmlns:p14="http://schemas.microsoft.com/office/powerpoint/2010/main" val="2984177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11824" y="548680"/>
            <a:ext cx="7344816" cy="1143000"/>
          </a:xfrm>
        </p:spPr>
        <p:txBody>
          <a:bodyPr/>
          <a:lstStyle/>
          <a:p>
            <a:r>
              <a:rPr lang="nb-NO"/>
              <a:t>Mikrogrid Power Router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573016"/>
            <a:ext cx="4145280" cy="310896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573016"/>
            <a:ext cx="4145280" cy="310896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7200"/>
            <a:ext cx="41452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2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-37688" y="188640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chemeClr val="bg1"/>
                </a:solidFill>
              </a:rPr>
              <a:t>Minister of Petroleum and Energy</a:t>
            </a:r>
            <a:br>
              <a:rPr lang="nb-NO">
                <a:solidFill>
                  <a:schemeClr val="bg1"/>
                </a:solidFill>
              </a:rPr>
            </a:br>
            <a:r>
              <a:rPr lang="nb-NO">
                <a:solidFill>
                  <a:schemeClr val="bg1"/>
                </a:solidFill>
              </a:rPr>
              <a:t>Terje Søviknes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760140"/>
            <a:ext cx="4340399" cy="54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14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Empowering the Prosumer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01" b="7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1"/>
          <p:cNvSpPr txBox="1">
            <a:spLocks/>
          </p:cNvSpPr>
          <p:nvPr/>
        </p:nvSpPr>
        <p:spPr>
          <a:xfrm>
            <a:off x="293914" y="517525"/>
            <a:ext cx="28473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INVADE</a:t>
            </a:r>
            <a:br>
              <a:rPr kumimoji="0" lang="nb-NO" sz="4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</a:br>
            <a:r>
              <a:rPr kumimoji="0" lang="nb-NO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Energy storage</a:t>
            </a:r>
            <a:endParaRPr kumimoji="0" lang="nb-NO" sz="4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83128" y="3737799"/>
            <a:ext cx="4891643" cy="2900673"/>
          </a:xfrm>
          <a:prstGeom prst="rect">
            <a:avLst/>
          </a:prstGeom>
          <a:solidFill>
            <a:srgbClr val="EAE1D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45" y="3971667"/>
            <a:ext cx="2027345" cy="2190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43" y="4503650"/>
            <a:ext cx="1895037" cy="37327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968" y="5126147"/>
            <a:ext cx="753562" cy="753562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163" y="4314097"/>
            <a:ext cx="1621173" cy="71200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893" y="4511835"/>
            <a:ext cx="1801335" cy="126093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131" y="5291986"/>
            <a:ext cx="1739136" cy="65257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518" y="3835895"/>
            <a:ext cx="1492441" cy="450356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14" y="5142545"/>
            <a:ext cx="965648" cy="647083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94" y="5916885"/>
            <a:ext cx="1847850" cy="609600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172" y="5891869"/>
            <a:ext cx="1203335" cy="672832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593" y="6099500"/>
            <a:ext cx="1353224" cy="444266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83128" y="1915233"/>
            <a:ext cx="4891643" cy="1596982"/>
          </a:xfrm>
          <a:prstGeom prst="rect">
            <a:avLst/>
          </a:prstGeom>
          <a:solidFill>
            <a:srgbClr val="2E6397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210621" y="1940651"/>
            <a:ext cx="4485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ker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Intelligent control of energy storage in electric cars and batteries to strengthen mobile, distributed and centralized energy storage capabilities in the distribution grid</a:t>
            </a:r>
          </a:p>
          <a:p>
            <a:pPr lvl="0">
              <a:defRPr/>
            </a:pPr>
            <a:r>
              <a:rPr lang="en-US" sz="1600" ker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Objectives: Increase the share of renewable energy in the grid</a:t>
            </a:r>
            <a:endParaRPr kumimoji="0" lang="nb-NO" sz="16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tel 1"/>
          <p:cNvSpPr txBox="1">
            <a:spLocks/>
          </p:cNvSpPr>
          <p:nvPr/>
        </p:nvSpPr>
        <p:spPr>
          <a:xfrm>
            <a:off x="4672323" y="539886"/>
            <a:ext cx="28473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16M€</a:t>
            </a:r>
            <a:br>
              <a:rPr kumimoji="0" lang="nb-NO" sz="4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</a:br>
            <a:r>
              <a:rPr kumimoji="0" lang="nb-NO" sz="2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3 years</a:t>
            </a:r>
            <a:endParaRPr kumimoji="0" lang="nb-NO" sz="4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6CA6E576-DB4C-4B4D-B2A2-F6BA07DAC2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849654"/>
            <a:ext cx="958686" cy="5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12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5848" y="18864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nb-NO" sz="3600"/>
              <a:t>NCE India energy delegation – Powergrid MoC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43881"/>
            <a:ext cx="5384800" cy="403860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  <p:sp>
        <p:nvSpPr>
          <p:cNvPr id="7" name="Tittel 1"/>
          <p:cNvSpPr txBox="1">
            <a:spLocks/>
          </p:cNvSpPr>
          <p:nvPr/>
        </p:nvSpPr>
        <p:spPr>
          <a:xfrm rot="881140">
            <a:off x="7919083" y="1526840"/>
            <a:ext cx="3519739" cy="634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>
                <a:latin typeface="Century Gothic" panose="020B0502020202020204" pitchFamily="34" charset="0"/>
              </a:rPr>
              <a:t>New Delhi 6.2.17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33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688" y="-27384"/>
            <a:ext cx="12288688" cy="6853888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 rot="881140">
            <a:off x="8089682" y="840462"/>
            <a:ext cx="3519739" cy="634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>
                <a:latin typeface="Century Gothic" panose="020B0502020202020204" pitchFamily="34" charset="0"/>
              </a:rPr>
              <a:t>New Delhi 10.2.17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3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1844824"/>
            <a:ext cx="8838474" cy="36724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Film industry: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cassette and DVD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to streaming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(</a:t>
            </a:r>
            <a:r>
              <a:rPr lang="en-US" sz="3600" dirty="0" err="1">
                <a:latin typeface="Century Gothic" panose="020B0502020202020204" pitchFamily="34" charset="0"/>
              </a:rPr>
              <a:t>NetFlix</a:t>
            </a:r>
            <a:r>
              <a:rPr lang="en-US" sz="3600" dirty="0">
                <a:latin typeface="Century Gothic" panose="020B0502020202020204" pitchFamily="34" charset="0"/>
              </a:rPr>
              <a:t>, </a:t>
            </a:r>
            <a:r>
              <a:rPr lang="en-US" sz="3600" b="1" dirty="0">
                <a:latin typeface="Century Gothic" panose="020B0502020202020204" pitchFamily="34" charset="0"/>
              </a:rPr>
              <a:t>C</a:t>
            </a:r>
            <a:r>
              <a:rPr lang="en-US" sz="3600" dirty="0">
                <a:latin typeface="Century Gothic" panose="020B0502020202020204" pitchFamily="34" charset="0"/>
              </a:rPr>
              <a:t> MORE, Amazon Prime…) 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Digitization industries</a:t>
            </a:r>
          </a:p>
        </p:txBody>
      </p:sp>
    </p:spTree>
    <p:extLst>
      <p:ext uri="{BB962C8B-B14F-4D97-AF65-F5344CB8AC3E}">
        <p14:creationId xmlns:p14="http://schemas.microsoft.com/office/powerpoint/2010/main" val="2852224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0"/>
            <a:ext cx="8054915" cy="6858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3645024"/>
            <a:ext cx="2695575" cy="273367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 rot="881140">
            <a:off x="8877051" y="563389"/>
            <a:ext cx="3038128" cy="634082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nb-NO" sz="2800">
                <a:latin typeface="Century Gothic" panose="020B0502020202020204" pitchFamily="34" charset="0"/>
              </a:rPr>
              <a:t>Brussel 20.6.17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5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1547156" y="54868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nb-NO" sz="2800" b="1" dirty="0" err="1"/>
              <a:t>Horizon</a:t>
            </a:r>
            <a:r>
              <a:rPr lang="nb-NO" sz="2800" b="1" dirty="0"/>
              <a:t> 2020 </a:t>
            </a:r>
            <a:r>
              <a:rPr lang="nb-NO" sz="2800" b="1" dirty="0" err="1"/>
              <a:t>Advisory</a:t>
            </a:r>
            <a:r>
              <a:rPr lang="nb-NO" sz="2800" b="1" dirty="0"/>
              <a:t> Group </a:t>
            </a:r>
            <a:r>
              <a:rPr lang="nb-NO" sz="2800" b="1" dirty="0" err="1"/>
              <a:t>on</a:t>
            </a:r>
            <a:r>
              <a:rPr lang="nb-NO" sz="2800" b="1" dirty="0"/>
              <a:t> Energy (AGE)</a:t>
            </a:r>
          </a:p>
        </p:txBody>
      </p:sp>
      <p:sp>
        <p:nvSpPr>
          <p:cNvPr id="5" name="Plassholder for tekst 2"/>
          <p:cNvSpPr txBox="1">
            <a:spLocks/>
          </p:cNvSpPr>
          <p:nvPr/>
        </p:nvSpPr>
        <p:spPr>
          <a:xfrm>
            <a:off x="851756" y="1268760"/>
            <a:ext cx="10644844" cy="5076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80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Gives advice to the EU Commission on energy research</a:t>
            </a:r>
            <a:endParaRPr lang="nb-NO" sz="2800" dirty="0">
              <a:solidFill>
                <a:schemeClr val="tx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80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30 members from 28 countries</a:t>
            </a:r>
            <a:endParaRPr lang="nb-NO" sz="2800" dirty="0">
              <a:solidFill>
                <a:schemeClr val="tx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80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Meets 4-5 times per year</a:t>
            </a:r>
            <a:endParaRPr lang="nb-NO" sz="2800" dirty="0">
              <a:solidFill>
                <a:schemeClr val="tx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80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Prepares recommendations and reports</a:t>
            </a:r>
            <a:endParaRPr lang="nb-NO" sz="2800" dirty="0">
              <a:solidFill>
                <a:schemeClr val="tx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800">
                <a:solidFill>
                  <a:schemeClr val="tx1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Digitalization of the energy sector is a central issue</a:t>
            </a:r>
            <a:endParaRPr lang="nb-NO" sz="2800" dirty="0">
              <a:solidFill>
                <a:schemeClr val="tx1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53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28" y="17602"/>
            <a:ext cx="8352928" cy="521953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064" y="5373216"/>
            <a:ext cx="7607280" cy="149967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 rot="748118">
            <a:off x="1580849" y="2855053"/>
            <a:ext cx="74008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4400" b="1"/>
              <a:t>31 employees from 9 countries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0ADEDC4-2286-45A3-8D7B-02B2D5E418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2564904"/>
            <a:ext cx="2404459" cy="12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10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Sylinder 14"/>
          <p:cNvSpPr txBox="1"/>
          <p:nvPr/>
        </p:nvSpPr>
        <p:spPr>
          <a:xfrm>
            <a:off x="4151784" y="2996954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Dieter Hirdes</a:t>
            </a:r>
          </a:p>
          <a:p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Head </a:t>
            </a:r>
            <a:r>
              <a:rPr lang="nb-N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nb-NO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Research </a:t>
            </a: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&amp; </a:t>
            </a:r>
            <a:r>
              <a:rPr lang="nb-N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Innovation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 Horizon 2020 Advisory Group on Energy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Coordinator INVADE Horizon 2020 Project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Coordinator EMPOWER Horizon 2020 Project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b-NO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m: +47 905 50 268</a:t>
            </a:r>
          </a:p>
          <a:p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e: dieter.hirdes@ncesmart.com </a:t>
            </a:r>
          </a:p>
          <a:p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www.ncesmart.com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C67F8F4-D350-4FF5-B4DE-3653CBE7B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92" y="527298"/>
            <a:ext cx="4204659" cy="22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5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775520" y="1412776"/>
            <a:ext cx="8838474" cy="51845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Internet of Things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+ Big Data Analytics + Cloud Computing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+ Mobile services + Social Media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=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Google Maps (map/GPS-industry)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UBER (taxi industry)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 err="1">
                <a:latin typeface="Century Gothic" panose="020B0502020202020204" pitchFamily="34" charset="0"/>
              </a:rPr>
              <a:t>AirBnB</a:t>
            </a:r>
            <a:r>
              <a:rPr lang="en-US" sz="2400" dirty="0">
                <a:latin typeface="Century Gothic" panose="020B0502020202020204" pitchFamily="34" charset="0"/>
              </a:rPr>
              <a:t> (hotel industry)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Facebook (media industry)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Google (advertising industry)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>
                <a:latin typeface="Century Gothic" panose="020B0502020202020204" pitchFamily="34" charset="0"/>
              </a:rPr>
              <a:t>Driverless </a:t>
            </a:r>
            <a:r>
              <a:rPr lang="en-US" sz="2400" dirty="0">
                <a:latin typeface="Century Gothic" panose="020B0502020202020204" pitchFamily="34" charset="0"/>
              </a:rPr>
              <a:t>cars(transport industry)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Digitization industries – radically new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373435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2996952"/>
            <a:ext cx="8838474" cy="12961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4</a:t>
            </a:r>
            <a:r>
              <a:rPr lang="en-US" sz="3600" baseline="30000" dirty="0">
                <a:latin typeface="Century Gothic" panose="020B0502020202020204" pitchFamily="34" charset="0"/>
              </a:rPr>
              <a:t>th</a:t>
            </a:r>
            <a:r>
              <a:rPr lang="en-US" sz="3600" dirty="0">
                <a:latin typeface="Century Gothic" panose="020B0502020202020204" pitchFamily="34" charset="0"/>
              </a:rPr>
              <a:t> Industrial Revolution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</a:t>
            </a:r>
          </a:p>
        </p:txBody>
      </p:sp>
    </p:spTree>
    <p:extLst>
      <p:ext uri="{BB962C8B-B14F-4D97-AF65-F5344CB8AC3E}">
        <p14:creationId xmlns:p14="http://schemas.microsoft.com/office/powerpoint/2010/main" val="428596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2204864"/>
            <a:ext cx="8838474" cy="28083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1</a:t>
            </a:r>
            <a:r>
              <a:rPr lang="en-US" sz="3600" baseline="30000" dirty="0">
                <a:latin typeface="Century Gothic" panose="020B0502020202020204" pitchFamily="34" charset="0"/>
              </a:rPr>
              <a:t>st</a:t>
            </a:r>
            <a:r>
              <a:rPr lang="en-US" sz="3600" dirty="0">
                <a:latin typeface="Century Gothic" panose="020B0502020202020204" pitchFamily="34" charset="0"/>
              </a:rPr>
              <a:t> IR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mechanization of production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using water &amp; steam power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</a:t>
            </a:r>
          </a:p>
        </p:txBody>
      </p:sp>
    </p:spTree>
    <p:extLst>
      <p:ext uri="{BB962C8B-B14F-4D97-AF65-F5344CB8AC3E}">
        <p14:creationId xmlns:p14="http://schemas.microsoft.com/office/powerpoint/2010/main" val="79209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2060848"/>
            <a:ext cx="8838474" cy="12961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2</a:t>
            </a:r>
            <a:r>
              <a:rPr lang="en-US" sz="3600" baseline="30000" dirty="0">
                <a:latin typeface="Century Gothic" panose="020B0502020202020204" pitchFamily="34" charset="0"/>
              </a:rPr>
              <a:t>nd</a:t>
            </a:r>
            <a:r>
              <a:rPr lang="en-US" sz="3600" dirty="0">
                <a:latin typeface="Century Gothic" panose="020B0502020202020204" pitchFamily="34" charset="0"/>
              </a:rPr>
              <a:t> IR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mass production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with the help of electricity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</a:t>
            </a:r>
          </a:p>
        </p:txBody>
      </p:sp>
    </p:spTree>
    <p:extLst>
      <p:ext uri="{BB962C8B-B14F-4D97-AF65-F5344CB8AC3E}">
        <p14:creationId xmlns:p14="http://schemas.microsoft.com/office/powerpoint/2010/main" val="188612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1631504" y="1916832"/>
            <a:ext cx="8838474" cy="12961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3</a:t>
            </a:r>
            <a:r>
              <a:rPr lang="en-US" sz="3600" baseline="30000" dirty="0">
                <a:latin typeface="Century Gothic" panose="020B0502020202020204" pitchFamily="34" charset="0"/>
              </a:rPr>
              <a:t>rd</a:t>
            </a:r>
            <a:r>
              <a:rPr lang="en-US" sz="3600" dirty="0">
                <a:latin typeface="Century Gothic" panose="020B0502020202020204" pitchFamily="34" charset="0"/>
              </a:rPr>
              <a:t> IR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digital revolution,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automation of production,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robots</a:t>
            </a: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2147392" y="581150"/>
            <a:ext cx="8520608" cy="399579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Industry 4.0</a:t>
            </a:r>
          </a:p>
        </p:txBody>
      </p:sp>
    </p:spTree>
    <p:extLst>
      <p:ext uri="{BB962C8B-B14F-4D97-AF65-F5344CB8AC3E}">
        <p14:creationId xmlns:p14="http://schemas.microsoft.com/office/powerpoint/2010/main" val="619879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878</Words>
  <Application>Microsoft Office PowerPoint</Application>
  <PresentationFormat>Widescreen</PresentationFormat>
  <Paragraphs>192</Paragraphs>
  <Slides>43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43</vt:i4>
      </vt:variant>
    </vt:vector>
  </HeadingPairs>
  <TitlesOfParts>
    <vt:vector size="51" baseType="lpstr">
      <vt:lpstr>Arial</vt:lpstr>
      <vt:lpstr>Calibri</vt:lpstr>
      <vt:lpstr>Century Gothic</vt:lpstr>
      <vt:lpstr>Segoe UI Light</vt:lpstr>
      <vt:lpstr>Trebuchet MS</vt:lpstr>
      <vt:lpstr>Wingdings</vt:lpstr>
      <vt:lpstr>Wingdings 2</vt:lpstr>
      <vt:lpstr>Office-tema</vt:lpstr>
      <vt:lpstr>PowerPoint-presentasjon</vt:lpstr>
      <vt:lpstr>Digitization industries</vt:lpstr>
      <vt:lpstr>Digitization industries</vt:lpstr>
      <vt:lpstr>Digitization industries</vt:lpstr>
      <vt:lpstr>Digitization industries – radically new business models</vt:lpstr>
      <vt:lpstr>Industry 4.0</vt:lpstr>
      <vt:lpstr>Industry 4.0</vt:lpstr>
      <vt:lpstr>Industry 4.0</vt:lpstr>
      <vt:lpstr>Industry 4.0</vt:lpstr>
      <vt:lpstr>Industry 4.0 – Robots 3rd Industrial Revolution</vt:lpstr>
      <vt:lpstr>Industry 4.0</vt:lpstr>
      <vt:lpstr>Industry 4.0 – 4th Industrial Revolution</vt:lpstr>
      <vt:lpstr>Industry 4.0 – 4th Industrial Revolution</vt:lpstr>
      <vt:lpstr>Industry 4.0 – 4th Industrial Revolution</vt:lpstr>
      <vt:lpstr>Industry 4.0 – 4th Industrial Revolution</vt:lpstr>
      <vt:lpstr>Energy Industry 4.0 – 4th Energy Industrial Revolution</vt:lpstr>
      <vt:lpstr>R&amp;I projects 2009 - 2017 </vt:lpstr>
      <vt:lpstr>Horizon 2020 - EMPOWER – €6.1 mill.</vt:lpstr>
      <vt:lpstr>Horizon 2020 - EMPOWER</vt:lpstr>
      <vt:lpstr>Horizon 2020 - EMPOWER</vt:lpstr>
      <vt:lpstr>Horizon 2020 - EMPOWER</vt:lpstr>
      <vt:lpstr>PowerPoint-presentasjon</vt:lpstr>
      <vt:lpstr>PowerPoint-presentasjon</vt:lpstr>
      <vt:lpstr>PowerPoint-presentasjon</vt:lpstr>
      <vt:lpstr>Passive consumers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New local market model</vt:lpstr>
      <vt:lpstr> </vt:lpstr>
      <vt:lpstr>Smart Energy Hvaler</vt:lpstr>
      <vt:lpstr>Sandbakken Mikrogrid - Hvaler</vt:lpstr>
      <vt:lpstr>Mikrogrid Power Router</vt:lpstr>
      <vt:lpstr>Minister of Petroleum and Energy Terje Søviknes</vt:lpstr>
      <vt:lpstr>Empowering the Prosumer</vt:lpstr>
      <vt:lpstr>NCE India energy delegation – Powergrid MoC</vt:lpstr>
      <vt:lpstr>PowerPoint-presentasjon</vt:lpstr>
      <vt:lpstr>Brussel 20.6.17</vt:lpstr>
      <vt:lpstr>Horizon 2020 Advisory Group on Energy (AGE)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Dieter Hirdes</dc:creator>
  <cp:lastModifiedBy>Karl Dieter Hirdes</cp:lastModifiedBy>
  <cp:revision>199</cp:revision>
  <cp:lastPrinted>2016-04-10T19:07:47Z</cp:lastPrinted>
  <dcterms:created xsi:type="dcterms:W3CDTF">2015-01-26T11:34:22Z</dcterms:created>
  <dcterms:modified xsi:type="dcterms:W3CDTF">2017-10-26T18:23:08Z</dcterms:modified>
</cp:coreProperties>
</file>