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84" r:id="rId5"/>
    <p:sldId id="285" r:id="rId6"/>
    <p:sldId id="293" r:id="rId7"/>
    <p:sldId id="264" r:id="rId8"/>
    <p:sldId id="298" r:id="rId9"/>
    <p:sldId id="274" r:id="rId10"/>
    <p:sldId id="261" r:id="rId11"/>
    <p:sldId id="265" r:id="rId12"/>
    <p:sldId id="260" r:id="rId13"/>
    <p:sldId id="262" r:id="rId14"/>
    <p:sldId id="263" r:id="rId15"/>
    <p:sldId id="272" r:id="rId16"/>
    <p:sldId id="294" r:id="rId17"/>
    <p:sldId id="276" r:id="rId18"/>
    <p:sldId id="295" r:id="rId19"/>
    <p:sldId id="275" r:id="rId20"/>
    <p:sldId id="277" r:id="rId21"/>
    <p:sldId id="289" r:id="rId22"/>
    <p:sldId id="278" r:id="rId23"/>
    <p:sldId id="279" r:id="rId24"/>
    <p:sldId id="280" r:id="rId25"/>
    <p:sldId id="281" r:id="rId26"/>
    <p:sldId id="290" r:id="rId27"/>
    <p:sldId id="282" r:id="rId28"/>
    <p:sldId id="283" r:id="rId29"/>
    <p:sldId id="286" r:id="rId30"/>
    <p:sldId id="287" r:id="rId31"/>
    <p:sldId id="288" r:id="rId32"/>
    <p:sldId id="307" r:id="rId33"/>
    <p:sldId id="301" r:id="rId34"/>
    <p:sldId id="302" r:id="rId35"/>
    <p:sldId id="299" r:id="rId36"/>
    <p:sldId id="300" r:id="rId37"/>
    <p:sldId id="303" r:id="rId38"/>
    <p:sldId id="304" r:id="rId39"/>
    <p:sldId id="305" r:id="rId40"/>
    <p:sldId id="306"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297" r:id="rId55"/>
    <p:sldId id="273" r:id="rId56"/>
    <p:sldId id="292" r:id="rId57"/>
    <p:sldId id="296" r:id="rId58"/>
    <p:sldId id="268" r:id="rId59"/>
    <p:sldId id="269" r:id="rId60"/>
    <p:sldId id="321" r:id="rId61"/>
    <p:sldId id="271" r:id="rId62"/>
    <p:sldId id="266" r:id="rId63"/>
    <p:sldId id="270" r:id="rId64"/>
    <p:sldId id="267" r:id="rId65"/>
    <p:sldId id="322" r:id="rId66"/>
    <p:sldId id="323" r:id="rId67"/>
    <p:sldId id="324" r:id="rId68"/>
    <p:sldId id="325" r:id="rId69"/>
    <p:sldId id="257" r:id="rId70"/>
    <p:sldId id="29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0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11/19/2016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11/19/2016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www.radio-electronics.com/info/wireless/wi-fi/80211-channels-number-frequencies-bandwidth.php" TargetMode="External"/><Relationship Id="rId3" Type="http://schemas.openxmlformats.org/officeDocument/2006/relationships/hyperlink" Target="https://plus.google.com/+MichelleMarie/posts/GVcczQy4f4q" TargetMode="External"/><Relationship Id="rId7" Type="http://schemas.openxmlformats.org/officeDocument/2006/relationships/hyperlink" Target="https://www.easycalculation.com/statistics/signal-to-noise-ratio.php" TargetMode="External"/><Relationship Id="rId12" Type="http://schemas.openxmlformats.org/officeDocument/2006/relationships/hyperlink" Target="https://commotionwireless.net/docs/cck/networking/learn-wireless-basics/" TargetMode="External"/><Relationship Id="rId2" Type="http://schemas.openxmlformats.org/officeDocument/2006/relationships/hyperlink" Target="http://www.wi-fiplanet.com/tutorials/article.php/953511/Minimizing-80211-Interference-Issues.htm" TargetMode="External"/><Relationship Id="rId1" Type="http://schemas.openxmlformats.org/officeDocument/2006/relationships/slideLayout" Target="../slideLayouts/slideLayout13.xml"/><Relationship Id="rId6" Type="http://schemas.openxmlformats.org/officeDocument/2006/relationships/hyperlink" Target="https://www.easycalculation.com/statistics/learn-signal-to-noise-ratio.php" TargetMode="External"/><Relationship Id="rId11" Type="http://schemas.openxmlformats.org/officeDocument/2006/relationships/hyperlink" Target="http://www.radio-electronics.com/info/rf-technology-design/rf-noise-sensitivity/receiver-signal-to-noise-ratio.php" TargetMode="External"/><Relationship Id="rId5" Type="http://schemas.openxmlformats.org/officeDocument/2006/relationships/hyperlink" Target="http://www.wirelesscommunication.nl/reference/chaptr03/indoor.htm" TargetMode="External"/><Relationship Id="rId10" Type="http://schemas.openxmlformats.org/officeDocument/2006/relationships/hyperlink" Target="https://en.wikipedia.org/wiki/Shannon-Hartley_theorem" TargetMode="External"/><Relationship Id="rId4" Type="http://schemas.openxmlformats.org/officeDocument/2006/relationships/hyperlink" Target="http://boundless.aerohive.com/experts/wi-fi-back-to-basics--24-ghz-channel-planning.html" TargetMode="External"/><Relationship Id="rId9" Type="http://schemas.openxmlformats.org/officeDocument/2006/relationships/hyperlink" Target="https://www.netspotapp.com/help/what-is-the-signal-to-noi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Wifi interference </a:t>
            </a:r>
            <a:endParaRPr lang="en-US" dirty="0"/>
          </a:p>
        </p:txBody>
      </p:sp>
      <p:sp>
        <p:nvSpPr>
          <p:cNvPr id="3" name="Subtitle 2"/>
          <p:cNvSpPr>
            <a:spLocks noGrp="1"/>
          </p:cNvSpPr>
          <p:nvPr>
            <p:ph type="subTitle" idx="1"/>
          </p:nvPr>
        </p:nvSpPr>
        <p:spPr/>
        <p:txBody>
          <a:bodyPr>
            <a:normAutofit fontScale="92500" lnSpcReduction="20000"/>
          </a:bodyPr>
          <a:lstStyle/>
          <a:p>
            <a:r>
              <a:rPr lang="nb-NO" dirty="0">
                <a:solidFill>
                  <a:srgbClr val="FFFF00"/>
                </a:solidFill>
              </a:rPr>
              <a:t>Site survey and Interference </a:t>
            </a:r>
            <a:r>
              <a:rPr lang="nb-NO">
                <a:solidFill>
                  <a:srgbClr val="FFFF00"/>
                </a:solidFill>
              </a:rPr>
              <a:t>avoidence for wifi </a:t>
            </a:r>
            <a:r>
              <a:rPr lang="nb-NO" dirty="0">
                <a:solidFill>
                  <a:srgbClr val="FFFF00"/>
                </a:solidFill>
              </a:rPr>
              <a:t>performance</a:t>
            </a:r>
          </a:p>
          <a:p>
            <a:r>
              <a:rPr lang="nb-NO" dirty="0">
                <a:solidFill>
                  <a:srgbClr val="18FCE1"/>
                </a:solidFill>
              </a:rPr>
              <a:t>By zyyad ali shah syed</a:t>
            </a:r>
          </a:p>
          <a:p>
            <a:r>
              <a:rPr lang="nb-NO" dirty="0"/>
              <a:t>Unik 4700</a:t>
            </a:r>
          </a:p>
          <a:p>
            <a:r>
              <a:rPr lang="nb-NO" dirty="0"/>
              <a:t>15-11-2016</a:t>
            </a:r>
            <a:endParaRPr lang="en-US" dirty="0"/>
          </a:p>
        </p:txBody>
      </p:sp>
    </p:spTree>
    <p:extLst>
      <p:ext uri="{BB962C8B-B14F-4D97-AF65-F5344CB8AC3E}">
        <p14:creationId xmlns:p14="http://schemas.microsoft.com/office/powerpoint/2010/main" val="100482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duotone>
              <a:schemeClr val="bg2">
                <a:shade val="88000"/>
                <a:hueMod val="106000"/>
                <a:satMod val="140000"/>
                <a:lumMod val="54000"/>
              </a:schemeClr>
              <a:schemeClr val="bg2">
                <a:tint val="98000"/>
                <a:hueMod val="90000"/>
                <a:satMod val="150000"/>
                <a:lumMod val="160000"/>
              </a:schemeClr>
            </a:duotone>
            <a:lum/>
          </a:blip>
          <a:srcRect/>
          <a:stretch>
            <a:fillRect l="8000" t="12000" r="7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Interference caused by microwave</a:t>
            </a:r>
            <a:endParaRPr lang="en-US" dirty="0"/>
          </a:p>
        </p:txBody>
      </p:sp>
      <p:pic>
        <p:nvPicPr>
          <p:cNvPr id="4" name="Content Placeholder 3"/>
          <p:cNvPicPr>
            <a:picLocks noGrp="1" noChangeAspect="1"/>
          </p:cNvPicPr>
          <p:nvPr>
            <p:ph idx="1"/>
          </p:nvPr>
        </p:nvPicPr>
        <p:blipFill>
          <a:blip r:embed="rId3"/>
          <a:stretch>
            <a:fillRect/>
          </a:stretch>
        </p:blipFill>
        <p:spPr>
          <a:xfrm>
            <a:off x="569818" y="1716258"/>
            <a:ext cx="11049188" cy="4772419"/>
          </a:xfrm>
          <a:prstGeom prst="rect">
            <a:avLst/>
          </a:prstGeom>
          <a:solidFill>
            <a:schemeClr val="bg2"/>
          </a:solidFill>
        </p:spPr>
      </p:pic>
      <p:sp>
        <p:nvSpPr>
          <p:cNvPr id="5" name="Oval 4"/>
          <p:cNvSpPr/>
          <p:nvPr/>
        </p:nvSpPr>
        <p:spPr>
          <a:xfrm>
            <a:off x="5289451" y="3091055"/>
            <a:ext cx="2729132" cy="14067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7962314" y="3460652"/>
            <a:ext cx="2307101" cy="1288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70941" y="3101285"/>
            <a:ext cx="1349591" cy="2308324"/>
          </a:xfrm>
          <a:prstGeom prst="rect">
            <a:avLst/>
          </a:prstGeom>
          <a:noFill/>
          <a:ln>
            <a:solidFill>
              <a:srgbClr val="FF0000"/>
            </a:solidFill>
          </a:ln>
        </p:spPr>
        <p:txBody>
          <a:bodyPr wrap="square" rtlCol="0">
            <a:spAutoFit/>
          </a:bodyPr>
          <a:lstStyle/>
          <a:p>
            <a:r>
              <a:rPr lang="nb-NO" dirty="0">
                <a:solidFill>
                  <a:srgbClr val="FF0000"/>
                </a:solidFill>
              </a:rPr>
              <a:t>Interference caused by Microwave Oven and 9 other wifi access points on the same channel.</a:t>
            </a:r>
            <a:endParaRPr lang="en-US" dirty="0">
              <a:solidFill>
                <a:srgbClr val="FF0000"/>
              </a:solidFill>
            </a:endParaRPr>
          </a:p>
        </p:txBody>
      </p:sp>
    </p:spTree>
    <p:extLst>
      <p:ext uri="{BB962C8B-B14F-4D97-AF65-F5344CB8AC3E}">
        <p14:creationId xmlns:p14="http://schemas.microsoft.com/office/powerpoint/2010/main" val="196822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duotone>
              <a:schemeClr val="bg2">
                <a:shade val="88000"/>
                <a:hueMod val="106000"/>
                <a:satMod val="140000"/>
                <a:lumMod val="54000"/>
              </a:schemeClr>
              <a:schemeClr val="bg2">
                <a:tint val="98000"/>
                <a:hueMod val="90000"/>
                <a:satMod val="150000"/>
                <a:lumMod val="160000"/>
              </a:schemeClr>
            </a:duotone>
            <a:lum/>
          </a:blip>
          <a:srcRect/>
          <a:stretch>
            <a:fillRect l="8000" t="12000" r="7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78777" y="2097088"/>
            <a:ext cx="10096500" cy="4343400"/>
          </a:xfrm>
          <a:prstGeom prst="rect">
            <a:avLst/>
          </a:prstGeom>
          <a:effectLst>
            <a:glow rad="152400">
              <a:schemeClr val="accent1">
                <a:alpha val="40000"/>
              </a:schemeClr>
            </a:glow>
            <a:softEdge rad="76200"/>
          </a:effectLst>
        </p:spPr>
      </p:pic>
      <p:sp>
        <p:nvSpPr>
          <p:cNvPr id="2" name="Title 1"/>
          <p:cNvSpPr>
            <a:spLocks noGrp="1"/>
          </p:cNvSpPr>
          <p:nvPr>
            <p:ph type="title"/>
          </p:nvPr>
        </p:nvSpPr>
        <p:spPr/>
        <p:txBody>
          <a:bodyPr/>
          <a:lstStyle/>
          <a:p>
            <a:r>
              <a:rPr lang="nb-NO" dirty="0"/>
              <a:t>Interference caused by microwave</a:t>
            </a:r>
            <a:endParaRPr lang="en-US" dirty="0"/>
          </a:p>
        </p:txBody>
      </p:sp>
      <p:sp>
        <p:nvSpPr>
          <p:cNvPr id="5" name="Oval 4"/>
          <p:cNvSpPr/>
          <p:nvPr/>
        </p:nvSpPr>
        <p:spPr>
          <a:xfrm>
            <a:off x="6094412" y="3298233"/>
            <a:ext cx="2729132" cy="14067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8553157" y="3460652"/>
            <a:ext cx="1716258" cy="1150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81961" y="3101285"/>
            <a:ext cx="1349591" cy="2308324"/>
          </a:xfrm>
          <a:prstGeom prst="rect">
            <a:avLst/>
          </a:prstGeom>
          <a:noFill/>
          <a:ln>
            <a:solidFill>
              <a:srgbClr val="FF0000"/>
            </a:solidFill>
          </a:ln>
        </p:spPr>
        <p:txBody>
          <a:bodyPr wrap="square" rtlCol="0">
            <a:spAutoFit/>
          </a:bodyPr>
          <a:lstStyle/>
          <a:p>
            <a:r>
              <a:rPr lang="nb-NO" dirty="0">
                <a:solidFill>
                  <a:srgbClr val="FF0000"/>
                </a:solidFill>
              </a:rPr>
              <a:t>Interference caused by Microwave Oven and 2 other wifi access points on the same channel</a:t>
            </a:r>
            <a:endParaRPr lang="en-US" dirty="0">
              <a:solidFill>
                <a:srgbClr val="FF0000"/>
              </a:solidFill>
            </a:endParaRPr>
          </a:p>
        </p:txBody>
      </p:sp>
    </p:spTree>
    <p:extLst>
      <p:ext uri="{BB962C8B-B14F-4D97-AF65-F5344CB8AC3E}">
        <p14:creationId xmlns:p14="http://schemas.microsoft.com/office/powerpoint/2010/main" val="159481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LightScreen trans="6000" gridSize="1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576314"/>
            <a:ext cx="9905998" cy="1478570"/>
          </a:xfrm>
        </p:spPr>
        <p:txBody>
          <a:bodyPr/>
          <a:lstStyle/>
          <a:p>
            <a:r>
              <a:rPr lang="nb-NO" dirty="0"/>
              <a:t>Signal, noise and access points on ch.9</a:t>
            </a:r>
            <a:endParaRPr lang="en-US" dirty="0"/>
          </a:p>
        </p:txBody>
      </p:sp>
      <p:pic>
        <p:nvPicPr>
          <p:cNvPr id="4" name="Content Placeholder 3"/>
          <p:cNvPicPr>
            <a:picLocks noGrp="1" noChangeAspect="1"/>
          </p:cNvPicPr>
          <p:nvPr>
            <p:ph idx="1"/>
          </p:nvPr>
        </p:nvPicPr>
        <p:blipFill>
          <a:blip r:embed="rId4"/>
          <a:stretch>
            <a:fillRect/>
          </a:stretch>
        </p:blipFill>
        <p:spPr>
          <a:xfrm>
            <a:off x="921028" y="1745247"/>
            <a:ext cx="10346766" cy="4512124"/>
          </a:xfrm>
          <a:prstGeom prst="rect">
            <a:avLst/>
          </a:prstGeom>
        </p:spPr>
      </p:pic>
      <p:sp>
        <p:nvSpPr>
          <p:cNvPr id="5" name="Rectangle 4"/>
          <p:cNvSpPr/>
          <p:nvPr/>
        </p:nvSpPr>
        <p:spPr>
          <a:xfrm>
            <a:off x="921028" y="4642338"/>
            <a:ext cx="10346766" cy="2954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24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Cement trans="2000" crackSpacing="81"/>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605111" cy="1478570"/>
          </a:xfrm>
        </p:spPr>
        <p:txBody>
          <a:bodyPr/>
          <a:lstStyle/>
          <a:p>
            <a:r>
              <a:rPr lang="nb-NO" dirty="0"/>
              <a:t>Signel, noise and access points on ch.9 cont...</a:t>
            </a:r>
            <a:endParaRPr lang="en-US" dirty="0"/>
          </a:p>
        </p:txBody>
      </p:sp>
      <p:pic>
        <p:nvPicPr>
          <p:cNvPr id="4" name="Content Placeholder 3"/>
          <p:cNvPicPr>
            <a:picLocks noGrp="1" noChangeAspect="1"/>
          </p:cNvPicPr>
          <p:nvPr>
            <p:ph idx="1"/>
          </p:nvPr>
        </p:nvPicPr>
        <p:blipFill>
          <a:blip r:embed="rId4"/>
          <a:stretch>
            <a:fillRect/>
          </a:stretch>
        </p:blipFill>
        <p:spPr>
          <a:xfrm>
            <a:off x="899876" y="1772111"/>
            <a:ext cx="10304461" cy="4491190"/>
          </a:xfrm>
          <a:prstGeom prst="rect">
            <a:avLst/>
          </a:prstGeom>
        </p:spPr>
      </p:pic>
      <p:sp>
        <p:nvSpPr>
          <p:cNvPr id="5" name="Rectangle 4"/>
          <p:cNvSpPr/>
          <p:nvPr/>
        </p:nvSpPr>
        <p:spPr>
          <a:xfrm>
            <a:off x="871740" y="3792624"/>
            <a:ext cx="10346766" cy="2954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76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GlowEdges trans="16000" smoothness="6"/>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689517" cy="1478570"/>
          </a:xfrm>
        </p:spPr>
        <p:txBody>
          <a:bodyPr/>
          <a:lstStyle/>
          <a:p>
            <a:r>
              <a:rPr lang="nb-NO" dirty="0"/>
              <a:t>Signel, noise and access points on ch.9 cont...</a:t>
            </a:r>
            <a:endParaRPr lang="en-US" dirty="0"/>
          </a:p>
        </p:txBody>
      </p:sp>
      <p:pic>
        <p:nvPicPr>
          <p:cNvPr id="4" name="Content Placeholder 3"/>
          <p:cNvPicPr>
            <a:picLocks noGrp="1" noChangeAspect="1"/>
          </p:cNvPicPr>
          <p:nvPr>
            <p:ph idx="1"/>
          </p:nvPr>
        </p:nvPicPr>
        <p:blipFill>
          <a:blip r:embed="rId4"/>
          <a:stretch>
            <a:fillRect/>
          </a:stretch>
        </p:blipFill>
        <p:spPr>
          <a:xfrm>
            <a:off x="951114" y="1660018"/>
            <a:ext cx="10174052" cy="4454739"/>
          </a:xfrm>
          <a:prstGeom prst="rect">
            <a:avLst/>
          </a:prstGeom>
        </p:spPr>
      </p:pic>
      <p:sp>
        <p:nvSpPr>
          <p:cNvPr id="5" name="Rectangle 4"/>
          <p:cNvSpPr/>
          <p:nvPr/>
        </p:nvSpPr>
        <p:spPr>
          <a:xfrm>
            <a:off x="951114" y="3727938"/>
            <a:ext cx="10174052" cy="2334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74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Snr for ch.9 with different ap count</a:t>
            </a:r>
            <a:endParaRPr lang="en-US" dirty="0"/>
          </a:p>
        </p:txBody>
      </p:sp>
      <p:sp>
        <p:nvSpPr>
          <p:cNvPr id="3" name="Text Placeholder 2"/>
          <p:cNvSpPr>
            <a:spLocks noGrp="1"/>
          </p:cNvSpPr>
          <p:nvPr>
            <p:ph type="body" idx="1"/>
          </p:nvPr>
        </p:nvSpPr>
        <p:spPr>
          <a:xfrm>
            <a:off x="379099" y="1827214"/>
            <a:ext cx="3660638" cy="685800"/>
          </a:xfrm>
        </p:spPr>
        <p:txBody>
          <a:bodyPr/>
          <a:lstStyle/>
          <a:p>
            <a:r>
              <a:rPr lang="nb-NO" sz="2800" b="1" u="sng" dirty="0">
                <a:solidFill>
                  <a:schemeClr val="bg2"/>
                </a:solidFill>
              </a:rPr>
              <a:t>Snr ch.9 with 10 ap</a:t>
            </a:r>
            <a:endParaRPr lang="en-US" sz="2800" b="1" u="sng" dirty="0">
              <a:solidFill>
                <a:schemeClr val="bg2"/>
              </a:solidFill>
            </a:endParaRPr>
          </a:p>
        </p:txBody>
      </p:sp>
      <p:sp>
        <p:nvSpPr>
          <p:cNvPr id="4" name="Text Placeholder 3"/>
          <p:cNvSpPr>
            <a:spLocks noGrp="1"/>
          </p:cNvSpPr>
          <p:nvPr>
            <p:ph type="body" sz="half" idx="15"/>
          </p:nvPr>
        </p:nvSpPr>
        <p:spPr>
          <a:xfrm>
            <a:off x="0" y="2513014"/>
            <a:ext cx="4721533" cy="1558928"/>
          </a:xfrm>
        </p:spPr>
        <p:txBody>
          <a:bodyPr>
            <a:noAutofit/>
          </a:bodyPr>
          <a:lstStyle/>
          <a:p>
            <a:pPr>
              <a:lnSpc>
                <a:spcPct val="100000"/>
              </a:lnSpc>
              <a:spcBef>
                <a:spcPts val="0"/>
              </a:spcBef>
            </a:pPr>
            <a:r>
              <a:rPr lang="nb-NO" sz="2000" b="1" dirty="0">
                <a:solidFill>
                  <a:srgbClr val="FFFF00"/>
                </a:solidFill>
              </a:rPr>
              <a:t>Average SNR = Signel (dBm)/ Noise (dBm)</a:t>
            </a:r>
          </a:p>
          <a:p>
            <a:pPr>
              <a:lnSpc>
                <a:spcPct val="100000"/>
              </a:lnSpc>
              <a:spcBef>
                <a:spcPts val="0"/>
              </a:spcBef>
            </a:pPr>
            <a:r>
              <a:rPr lang="nb-NO" sz="2000" b="1" dirty="0">
                <a:solidFill>
                  <a:srgbClr val="FFFF00"/>
                </a:solidFill>
              </a:rPr>
              <a:t>	    = -62 - (-90.2) = 28.2 db</a:t>
            </a:r>
          </a:p>
          <a:p>
            <a:pPr>
              <a:lnSpc>
                <a:spcPct val="100000"/>
              </a:lnSpc>
              <a:spcBef>
                <a:spcPts val="0"/>
              </a:spcBef>
            </a:pPr>
            <a:endParaRPr lang="nb-NO" sz="2000" b="1" dirty="0">
              <a:solidFill>
                <a:srgbClr val="FFFF00"/>
              </a:solidFill>
            </a:endParaRPr>
          </a:p>
          <a:p>
            <a:pPr>
              <a:lnSpc>
                <a:spcPct val="100000"/>
              </a:lnSpc>
              <a:spcBef>
                <a:spcPts val="0"/>
              </a:spcBef>
            </a:pPr>
            <a:r>
              <a:rPr lang="nb-NO" sz="2000" b="1" dirty="0">
                <a:solidFill>
                  <a:srgbClr val="FFFF00"/>
                </a:solidFill>
              </a:rPr>
              <a:t>Current SNR = Signel / Noise </a:t>
            </a:r>
          </a:p>
          <a:p>
            <a:pPr>
              <a:lnSpc>
                <a:spcPct val="100000"/>
              </a:lnSpc>
              <a:spcBef>
                <a:spcPts val="0"/>
              </a:spcBef>
            </a:pPr>
            <a:r>
              <a:rPr lang="nb-NO" sz="2000" b="1" dirty="0">
                <a:solidFill>
                  <a:srgbClr val="FFFF00"/>
                </a:solidFill>
              </a:rPr>
              <a:t>	   = -70.5-(-90.2) = 19.7 db</a:t>
            </a:r>
          </a:p>
        </p:txBody>
      </p:sp>
      <p:sp>
        <p:nvSpPr>
          <p:cNvPr id="5" name="Text Placeholder 4"/>
          <p:cNvSpPr>
            <a:spLocks noGrp="1"/>
          </p:cNvSpPr>
          <p:nvPr>
            <p:ph type="body" sz="quarter" idx="3"/>
          </p:nvPr>
        </p:nvSpPr>
        <p:spPr>
          <a:xfrm>
            <a:off x="4434887" y="3481857"/>
            <a:ext cx="3319049" cy="685800"/>
          </a:xfrm>
        </p:spPr>
        <p:txBody>
          <a:bodyPr/>
          <a:lstStyle/>
          <a:p>
            <a:r>
              <a:rPr lang="nb-NO" sz="2800" b="1" u="sng" dirty="0">
                <a:solidFill>
                  <a:schemeClr val="accent2">
                    <a:lumMod val="75000"/>
                  </a:schemeClr>
                </a:solidFill>
              </a:rPr>
              <a:t>Snr ch.9 with 7 ap</a:t>
            </a:r>
            <a:endParaRPr lang="en-US" sz="2800" b="1" u="sng" dirty="0">
              <a:solidFill>
                <a:schemeClr val="accent2">
                  <a:lumMod val="75000"/>
                </a:schemeClr>
              </a:solidFill>
            </a:endParaRPr>
          </a:p>
        </p:txBody>
      </p:sp>
      <p:sp>
        <p:nvSpPr>
          <p:cNvPr id="6" name="Text Placeholder 5"/>
          <p:cNvSpPr>
            <a:spLocks noGrp="1"/>
          </p:cNvSpPr>
          <p:nvPr>
            <p:ph type="body" sz="half" idx="16"/>
          </p:nvPr>
        </p:nvSpPr>
        <p:spPr>
          <a:xfrm>
            <a:off x="3881381" y="4071942"/>
            <a:ext cx="4825889" cy="1621808"/>
          </a:xfrm>
        </p:spPr>
        <p:txBody>
          <a:bodyPr>
            <a:noAutofit/>
          </a:bodyPr>
          <a:lstStyle/>
          <a:p>
            <a:pPr>
              <a:lnSpc>
                <a:spcPct val="100000"/>
              </a:lnSpc>
              <a:spcBef>
                <a:spcPts val="0"/>
              </a:spcBef>
            </a:pPr>
            <a:r>
              <a:rPr lang="nb-NO" sz="2000" b="1" dirty="0">
                <a:solidFill>
                  <a:srgbClr val="FF1111"/>
                </a:solidFill>
              </a:rPr>
              <a:t>Average SNR = Signel (dBm)/ Noise (dBm)</a:t>
            </a:r>
          </a:p>
          <a:p>
            <a:pPr>
              <a:lnSpc>
                <a:spcPct val="100000"/>
              </a:lnSpc>
              <a:spcBef>
                <a:spcPts val="0"/>
              </a:spcBef>
            </a:pPr>
            <a:r>
              <a:rPr lang="nb-NO" sz="2000" b="1" dirty="0">
                <a:solidFill>
                  <a:srgbClr val="FF1111"/>
                </a:solidFill>
              </a:rPr>
              <a:t>	    = -61.5 –(-91.5) = 30.0 db</a:t>
            </a:r>
          </a:p>
          <a:p>
            <a:pPr>
              <a:lnSpc>
                <a:spcPct val="100000"/>
              </a:lnSpc>
              <a:spcBef>
                <a:spcPts val="0"/>
              </a:spcBef>
            </a:pPr>
            <a:endParaRPr lang="nb-NO" sz="2000" b="1" dirty="0">
              <a:solidFill>
                <a:srgbClr val="FF1111"/>
              </a:solidFill>
            </a:endParaRPr>
          </a:p>
          <a:p>
            <a:pPr>
              <a:lnSpc>
                <a:spcPct val="100000"/>
              </a:lnSpc>
              <a:spcBef>
                <a:spcPts val="0"/>
              </a:spcBef>
            </a:pPr>
            <a:r>
              <a:rPr lang="nb-NO" sz="2000" b="1" dirty="0">
                <a:solidFill>
                  <a:srgbClr val="FF1111"/>
                </a:solidFill>
              </a:rPr>
              <a:t>Current SNR = Signel / Noise </a:t>
            </a:r>
          </a:p>
          <a:p>
            <a:pPr>
              <a:lnSpc>
                <a:spcPct val="100000"/>
              </a:lnSpc>
              <a:spcBef>
                <a:spcPts val="0"/>
              </a:spcBef>
            </a:pPr>
            <a:r>
              <a:rPr lang="nb-NO" sz="2000" b="1" dirty="0">
                <a:solidFill>
                  <a:srgbClr val="FF1111"/>
                </a:solidFill>
              </a:rPr>
              <a:t>	   = -72.5/-91.5 = 19.0 db</a:t>
            </a:r>
          </a:p>
          <a:p>
            <a:pPr>
              <a:lnSpc>
                <a:spcPct val="100000"/>
              </a:lnSpc>
              <a:spcBef>
                <a:spcPts val="0"/>
              </a:spcBef>
            </a:pPr>
            <a:endParaRPr lang="en-US" sz="2000" dirty="0"/>
          </a:p>
        </p:txBody>
      </p:sp>
      <p:sp>
        <p:nvSpPr>
          <p:cNvPr id="7" name="Text Placeholder 6"/>
          <p:cNvSpPr>
            <a:spLocks noGrp="1"/>
          </p:cNvSpPr>
          <p:nvPr>
            <p:ph type="body" sz="quarter" idx="13"/>
          </p:nvPr>
        </p:nvSpPr>
        <p:spPr>
          <a:xfrm>
            <a:off x="8263259" y="1705472"/>
            <a:ext cx="3194968" cy="685800"/>
          </a:xfrm>
        </p:spPr>
        <p:txBody>
          <a:bodyPr/>
          <a:lstStyle/>
          <a:p>
            <a:r>
              <a:rPr lang="nb-NO" b="1" u="sng" dirty="0">
                <a:solidFill>
                  <a:schemeClr val="accent4">
                    <a:lumMod val="75000"/>
                  </a:schemeClr>
                </a:solidFill>
              </a:rPr>
              <a:t>Snr ch.9 with 2 ap</a:t>
            </a:r>
            <a:endParaRPr lang="en-US" b="1" u="sng" dirty="0">
              <a:solidFill>
                <a:schemeClr val="accent4">
                  <a:lumMod val="75000"/>
                </a:schemeClr>
              </a:solidFill>
            </a:endParaRPr>
          </a:p>
        </p:txBody>
      </p:sp>
      <p:sp>
        <p:nvSpPr>
          <p:cNvPr id="8" name="Text Placeholder 7"/>
          <p:cNvSpPr>
            <a:spLocks noGrp="1"/>
          </p:cNvSpPr>
          <p:nvPr>
            <p:ph type="body" sz="half" idx="17"/>
          </p:nvPr>
        </p:nvSpPr>
        <p:spPr>
          <a:xfrm>
            <a:off x="7547211" y="2391272"/>
            <a:ext cx="4726767" cy="1682256"/>
          </a:xfrm>
        </p:spPr>
        <p:txBody>
          <a:bodyPr>
            <a:normAutofit/>
          </a:bodyPr>
          <a:lstStyle/>
          <a:p>
            <a:pPr>
              <a:lnSpc>
                <a:spcPct val="100000"/>
              </a:lnSpc>
              <a:spcBef>
                <a:spcPts val="0"/>
              </a:spcBef>
            </a:pPr>
            <a:r>
              <a:rPr lang="nb-NO" sz="2000" dirty="0">
                <a:solidFill>
                  <a:schemeClr val="tx2">
                    <a:lumMod val="20000"/>
                    <a:lumOff val="80000"/>
                  </a:schemeClr>
                </a:solidFill>
              </a:rPr>
              <a:t>Average SNR = Signel (dBm) / Noise (dBm) </a:t>
            </a:r>
          </a:p>
          <a:p>
            <a:pPr>
              <a:lnSpc>
                <a:spcPct val="100000"/>
              </a:lnSpc>
              <a:spcBef>
                <a:spcPts val="0"/>
              </a:spcBef>
            </a:pPr>
            <a:r>
              <a:rPr lang="nb-NO" sz="2000" dirty="0">
                <a:solidFill>
                  <a:schemeClr val="tx2">
                    <a:lumMod val="20000"/>
                    <a:lumOff val="80000"/>
                  </a:schemeClr>
                </a:solidFill>
              </a:rPr>
              <a:t>	    = -62 –(-91.5) = 29.5 db</a:t>
            </a:r>
          </a:p>
          <a:p>
            <a:pPr>
              <a:lnSpc>
                <a:spcPct val="100000"/>
              </a:lnSpc>
              <a:spcBef>
                <a:spcPts val="0"/>
              </a:spcBef>
            </a:pPr>
            <a:endParaRPr lang="nb-NO" sz="2000" dirty="0">
              <a:solidFill>
                <a:schemeClr val="tx2">
                  <a:lumMod val="20000"/>
                  <a:lumOff val="80000"/>
                </a:schemeClr>
              </a:solidFill>
            </a:endParaRPr>
          </a:p>
          <a:p>
            <a:pPr>
              <a:lnSpc>
                <a:spcPct val="100000"/>
              </a:lnSpc>
              <a:spcBef>
                <a:spcPts val="0"/>
              </a:spcBef>
            </a:pPr>
            <a:r>
              <a:rPr lang="nb-NO" sz="2000" dirty="0">
                <a:solidFill>
                  <a:schemeClr val="tx2">
                    <a:lumMod val="20000"/>
                    <a:lumOff val="80000"/>
                  </a:schemeClr>
                </a:solidFill>
              </a:rPr>
              <a:t>Current SNR = Signel / Noise </a:t>
            </a:r>
          </a:p>
          <a:p>
            <a:pPr>
              <a:lnSpc>
                <a:spcPct val="100000"/>
              </a:lnSpc>
              <a:spcBef>
                <a:spcPts val="0"/>
              </a:spcBef>
            </a:pPr>
            <a:r>
              <a:rPr lang="nb-NO" sz="2000" dirty="0">
                <a:solidFill>
                  <a:schemeClr val="tx2">
                    <a:lumMod val="20000"/>
                    <a:lumOff val="80000"/>
                  </a:schemeClr>
                </a:solidFill>
              </a:rPr>
              <a:t>	   = -62-(-91.5) = 29.5 db</a:t>
            </a:r>
          </a:p>
          <a:p>
            <a:pPr>
              <a:lnSpc>
                <a:spcPct val="100000"/>
              </a:lnSpc>
            </a:pPr>
            <a:endParaRPr lang="en-US" sz="1600" dirty="0"/>
          </a:p>
        </p:txBody>
      </p:sp>
      <p:sp>
        <p:nvSpPr>
          <p:cNvPr id="9" name="Rectangle 8"/>
          <p:cNvSpPr/>
          <p:nvPr/>
        </p:nvSpPr>
        <p:spPr>
          <a:xfrm>
            <a:off x="848343" y="5855200"/>
            <a:ext cx="10971621" cy="646331"/>
          </a:xfrm>
          <a:prstGeom prst="rect">
            <a:avLst/>
          </a:prstGeom>
        </p:spPr>
        <p:txBody>
          <a:bodyPr wrap="square">
            <a:spAutoFit/>
          </a:bodyPr>
          <a:lstStyle/>
          <a:p>
            <a:r>
              <a:rPr lang="en-US" dirty="0">
                <a:solidFill>
                  <a:schemeClr val="accent4">
                    <a:lumMod val="60000"/>
                    <a:lumOff val="40000"/>
                  </a:schemeClr>
                </a:solidFill>
                <a:latin typeface="arial" panose="020B0604020202020204" pitchFamily="34" charset="0"/>
              </a:rPr>
              <a:t>A </a:t>
            </a:r>
            <a:r>
              <a:rPr lang="en-US" b="1" dirty="0">
                <a:solidFill>
                  <a:schemeClr val="accent4">
                    <a:lumMod val="60000"/>
                    <a:lumOff val="40000"/>
                  </a:schemeClr>
                </a:solidFill>
                <a:latin typeface="arial" panose="020B0604020202020204" pitchFamily="34" charset="0"/>
              </a:rPr>
              <a:t>ratio</a:t>
            </a:r>
            <a:r>
              <a:rPr lang="en-US" dirty="0">
                <a:solidFill>
                  <a:schemeClr val="accent4">
                    <a:lumMod val="60000"/>
                    <a:lumOff val="40000"/>
                  </a:schemeClr>
                </a:solidFill>
                <a:latin typeface="arial" panose="020B0604020202020204" pitchFamily="34" charset="0"/>
              </a:rPr>
              <a:t> of 10-15dB is the accepted minimum to establish an unreliable connection; 16-24dB (decibels) is usually considered poor; 25-40dB is </a:t>
            </a:r>
            <a:r>
              <a:rPr lang="en-US" b="1" dirty="0">
                <a:solidFill>
                  <a:schemeClr val="accent4">
                    <a:lumMod val="60000"/>
                    <a:lumOff val="40000"/>
                  </a:schemeClr>
                </a:solidFill>
                <a:latin typeface="arial" panose="020B0604020202020204" pitchFamily="34" charset="0"/>
              </a:rPr>
              <a:t>good</a:t>
            </a:r>
            <a:r>
              <a:rPr lang="en-US" dirty="0">
                <a:solidFill>
                  <a:schemeClr val="accent4">
                    <a:lumMod val="60000"/>
                    <a:lumOff val="40000"/>
                  </a:schemeClr>
                </a:solidFill>
                <a:latin typeface="arial" panose="020B0604020202020204" pitchFamily="34" charset="0"/>
              </a:rPr>
              <a:t> and a </a:t>
            </a:r>
            <a:r>
              <a:rPr lang="en-US" b="1" dirty="0">
                <a:solidFill>
                  <a:schemeClr val="accent4">
                    <a:lumMod val="60000"/>
                    <a:lumOff val="40000"/>
                  </a:schemeClr>
                </a:solidFill>
                <a:latin typeface="arial" panose="020B0604020202020204" pitchFamily="34" charset="0"/>
              </a:rPr>
              <a:t>ratio</a:t>
            </a:r>
            <a:r>
              <a:rPr lang="en-US" dirty="0">
                <a:solidFill>
                  <a:schemeClr val="accent4">
                    <a:lumMod val="60000"/>
                    <a:lumOff val="40000"/>
                  </a:schemeClr>
                </a:solidFill>
                <a:latin typeface="arial" panose="020B0604020202020204" pitchFamily="34" charset="0"/>
              </a:rPr>
              <a:t> of 41dB or higher is considered excellent.</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85162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Industrial implementation of interference avoidence and band steering</a:t>
            </a:r>
            <a:endParaRPr lang="en-US" dirty="0"/>
          </a:p>
        </p:txBody>
      </p:sp>
      <p:sp>
        <p:nvSpPr>
          <p:cNvPr id="3" name="Subtitle 2"/>
          <p:cNvSpPr>
            <a:spLocks noGrp="1"/>
          </p:cNvSpPr>
          <p:nvPr>
            <p:ph type="subTitle" idx="1"/>
          </p:nvPr>
        </p:nvSpPr>
        <p:spPr/>
        <p:txBody>
          <a:bodyPr/>
          <a:lstStyle/>
          <a:p>
            <a:r>
              <a:rPr lang="nb-NO" dirty="0"/>
              <a:t>Air ties 4920</a:t>
            </a:r>
            <a:endParaRPr lang="en-US" dirty="0"/>
          </a:p>
        </p:txBody>
      </p:sp>
    </p:spTree>
    <p:extLst>
      <p:ext uri="{BB962C8B-B14F-4D97-AF65-F5344CB8AC3E}">
        <p14:creationId xmlns:p14="http://schemas.microsoft.com/office/powerpoint/2010/main" val="374614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891" y="0"/>
            <a:ext cx="9905998" cy="510365"/>
          </a:xfrm>
        </p:spPr>
        <p:txBody>
          <a:bodyPr>
            <a:normAutofit fontScale="90000"/>
          </a:bodyPr>
          <a:lstStyle/>
          <a:p>
            <a:r>
              <a:rPr lang="nb-NO" dirty="0"/>
              <a:t>Mesh view of air ties</a:t>
            </a:r>
            <a:endParaRPr lang="en-US" dirty="0"/>
          </a:p>
        </p:txBody>
      </p:sp>
      <p:pic>
        <p:nvPicPr>
          <p:cNvPr id="4" name="Content Placeholder 3"/>
          <p:cNvPicPr>
            <a:picLocks noGrp="1" noChangeAspect="1"/>
          </p:cNvPicPr>
          <p:nvPr>
            <p:ph idx="1"/>
          </p:nvPr>
        </p:nvPicPr>
        <p:blipFill>
          <a:blip r:embed="rId2"/>
          <a:stretch>
            <a:fillRect/>
          </a:stretch>
        </p:blipFill>
        <p:spPr>
          <a:xfrm>
            <a:off x="501392" y="510365"/>
            <a:ext cx="11452069" cy="6347635"/>
          </a:xfrm>
          <a:prstGeom prst="rect">
            <a:avLst/>
          </a:prstGeom>
        </p:spPr>
      </p:pic>
    </p:spTree>
    <p:extLst>
      <p:ext uri="{BB962C8B-B14F-4D97-AF65-F5344CB8AC3E}">
        <p14:creationId xmlns:p14="http://schemas.microsoft.com/office/powerpoint/2010/main" val="121372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39" y="751039"/>
            <a:ext cx="4630082" cy="1478570"/>
          </a:xfrm>
        </p:spPr>
        <p:txBody>
          <a:bodyPr/>
          <a:lstStyle/>
          <a:p>
            <a:r>
              <a:rPr lang="nb-NO" dirty="0"/>
              <a:t>Home view</a:t>
            </a:r>
            <a:endParaRPr lang="en-US" dirty="0"/>
          </a:p>
        </p:txBody>
      </p:sp>
      <p:pic>
        <p:nvPicPr>
          <p:cNvPr id="4" name="Content Placeholder 3"/>
          <p:cNvPicPr>
            <a:picLocks noGrp="1" noChangeAspect="1"/>
          </p:cNvPicPr>
          <p:nvPr>
            <p:ph idx="1"/>
          </p:nvPr>
        </p:nvPicPr>
        <p:blipFill>
          <a:blip r:embed="rId2"/>
          <a:stretch>
            <a:fillRect/>
          </a:stretch>
        </p:blipFill>
        <p:spPr>
          <a:xfrm>
            <a:off x="5771495" y="0"/>
            <a:ext cx="4765429" cy="6858000"/>
          </a:xfrm>
          <a:prstGeom prst="rect">
            <a:avLst/>
          </a:prstGeom>
        </p:spPr>
      </p:pic>
    </p:spTree>
    <p:extLst>
      <p:ext uri="{BB962C8B-B14F-4D97-AF65-F5344CB8AC3E}">
        <p14:creationId xmlns:p14="http://schemas.microsoft.com/office/powerpoint/2010/main" val="23068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Air ties topology home view</a:t>
            </a:r>
            <a:endParaRPr lang="en-US" dirty="0"/>
          </a:p>
        </p:txBody>
      </p:sp>
      <p:pic>
        <p:nvPicPr>
          <p:cNvPr id="4" name="Content Placeholder 3"/>
          <p:cNvPicPr>
            <a:picLocks noGrp="1" noChangeAspect="1"/>
          </p:cNvPicPr>
          <p:nvPr>
            <p:ph idx="1"/>
          </p:nvPr>
        </p:nvPicPr>
        <p:blipFill>
          <a:blip r:embed="rId2"/>
          <a:stretch>
            <a:fillRect/>
          </a:stretch>
        </p:blipFill>
        <p:spPr>
          <a:xfrm>
            <a:off x="0" y="2097087"/>
            <a:ext cx="12192000" cy="4032413"/>
          </a:xfrm>
          <a:prstGeom prst="rect">
            <a:avLst/>
          </a:prstGeom>
        </p:spPr>
      </p:pic>
    </p:spTree>
    <p:extLst>
      <p:ext uri="{BB962C8B-B14F-4D97-AF65-F5344CB8AC3E}">
        <p14:creationId xmlns:p14="http://schemas.microsoft.com/office/powerpoint/2010/main" val="144078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42868" y="893977"/>
            <a:ext cx="8496886" cy="5956580"/>
          </a:xfrm>
        </p:spPr>
      </p:pic>
      <p:sp>
        <p:nvSpPr>
          <p:cNvPr id="2" name="Title 1"/>
          <p:cNvSpPr>
            <a:spLocks noGrp="1"/>
          </p:cNvSpPr>
          <p:nvPr>
            <p:ph type="title"/>
          </p:nvPr>
        </p:nvSpPr>
        <p:spPr>
          <a:xfrm>
            <a:off x="1138312" y="154692"/>
            <a:ext cx="9905998" cy="739285"/>
          </a:xfrm>
        </p:spPr>
        <p:txBody>
          <a:bodyPr/>
          <a:lstStyle/>
          <a:p>
            <a:r>
              <a:rPr lang="nb-NO" dirty="0">
                <a:solidFill>
                  <a:srgbClr val="FFC000"/>
                </a:solidFill>
              </a:rPr>
              <a:t>INTERFERENCE</a:t>
            </a:r>
            <a:endParaRPr lang="en-US" dirty="0">
              <a:solidFill>
                <a:srgbClr val="FFC000"/>
              </a:solidFill>
            </a:endParaRPr>
          </a:p>
        </p:txBody>
      </p:sp>
    </p:spTree>
    <p:extLst>
      <p:ext uri="{BB962C8B-B14F-4D97-AF65-F5344CB8AC3E}">
        <p14:creationId xmlns:p14="http://schemas.microsoft.com/office/powerpoint/2010/main" val="159473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Dual-band capability</a:t>
            </a:r>
            <a:endParaRPr lang="en-US" dirty="0"/>
          </a:p>
        </p:txBody>
      </p:sp>
      <p:pic>
        <p:nvPicPr>
          <p:cNvPr id="5" name="Content Placeholder 4"/>
          <p:cNvPicPr>
            <a:picLocks noGrp="1" noChangeAspect="1"/>
          </p:cNvPicPr>
          <p:nvPr>
            <p:ph idx="1"/>
          </p:nvPr>
        </p:nvPicPr>
        <p:blipFill>
          <a:blip r:embed="rId2"/>
          <a:stretch>
            <a:fillRect/>
          </a:stretch>
        </p:blipFill>
        <p:spPr>
          <a:xfrm>
            <a:off x="1917699" y="2205476"/>
            <a:ext cx="3462683" cy="3738124"/>
          </a:xfrm>
          <a:prstGeom prst="rect">
            <a:avLst/>
          </a:prstGeom>
        </p:spPr>
      </p:pic>
      <p:sp>
        <p:nvSpPr>
          <p:cNvPr id="4" name="Content Placeholder 2"/>
          <p:cNvSpPr txBox="1">
            <a:spLocks/>
          </p:cNvSpPr>
          <p:nvPr/>
        </p:nvSpPr>
        <p:spPr>
          <a:xfrm>
            <a:off x="6216996" y="2249487"/>
            <a:ext cx="4676292"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pic>
        <p:nvPicPr>
          <p:cNvPr id="6" name="Picture 5"/>
          <p:cNvPicPr>
            <a:picLocks noChangeAspect="1"/>
          </p:cNvPicPr>
          <p:nvPr/>
        </p:nvPicPr>
        <p:blipFill>
          <a:blip r:embed="rId3"/>
          <a:stretch>
            <a:fillRect/>
          </a:stretch>
        </p:blipFill>
        <p:spPr>
          <a:xfrm>
            <a:off x="7011021" y="2164605"/>
            <a:ext cx="3590718" cy="3778995"/>
          </a:xfrm>
          <a:prstGeom prst="rect">
            <a:avLst/>
          </a:prstGeom>
        </p:spPr>
      </p:pic>
    </p:spTree>
    <p:extLst>
      <p:ext uri="{BB962C8B-B14F-4D97-AF65-F5344CB8AC3E}">
        <p14:creationId xmlns:p14="http://schemas.microsoft.com/office/powerpoint/2010/main" val="397008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Band steering</a:t>
            </a:r>
            <a:endParaRPr lang="en-US" dirty="0"/>
          </a:p>
        </p:txBody>
      </p:sp>
      <p:sp>
        <p:nvSpPr>
          <p:cNvPr id="3" name="Subtitle 2"/>
          <p:cNvSpPr>
            <a:spLocks noGrp="1"/>
          </p:cNvSpPr>
          <p:nvPr>
            <p:ph type="subTitle" idx="1"/>
          </p:nvPr>
        </p:nvSpPr>
        <p:spPr/>
        <p:txBody>
          <a:bodyPr>
            <a:normAutofit fontScale="92500"/>
          </a:bodyPr>
          <a:lstStyle/>
          <a:p>
            <a:r>
              <a:rPr lang="en-US" b="1" dirty="0"/>
              <a:t>Band steering</a:t>
            </a:r>
            <a:r>
              <a:rPr lang="en-US" dirty="0"/>
              <a:t> is a technology that detects whether or not the wireless client is dual-</a:t>
            </a:r>
            <a:r>
              <a:rPr lang="en-US" b="1" dirty="0"/>
              <a:t>band</a:t>
            </a:r>
            <a:r>
              <a:rPr lang="en-US" dirty="0"/>
              <a:t> capable, and if it is, it will push the client to connect to the less congested 5GHz network. It does this by actively blocking the client's attempts to associate with the 2.4GHz network.</a:t>
            </a:r>
          </a:p>
        </p:txBody>
      </p:sp>
    </p:spTree>
    <p:extLst>
      <p:ext uri="{BB962C8B-B14F-4D97-AF65-F5344CB8AC3E}">
        <p14:creationId xmlns:p14="http://schemas.microsoft.com/office/powerpoint/2010/main" val="422195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Steering performance 5 ghz</a:t>
            </a:r>
            <a:endParaRPr lang="en-US" dirty="0"/>
          </a:p>
        </p:txBody>
      </p:sp>
      <p:pic>
        <p:nvPicPr>
          <p:cNvPr id="5" name="Content Placeholder 4"/>
          <p:cNvPicPr>
            <a:picLocks noGrp="1" noChangeAspect="1"/>
          </p:cNvPicPr>
          <p:nvPr>
            <p:ph sz="half" idx="2"/>
          </p:nvPr>
        </p:nvPicPr>
        <p:blipFill>
          <a:blip r:embed="rId2"/>
          <a:stretch>
            <a:fillRect/>
          </a:stretch>
        </p:blipFill>
        <p:spPr>
          <a:xfrm>
            <a:off x="815097" y="2319128"/>
            <a:ext cx="10558629" cy="3813482"/>
          </a:xfrm>
          <a:prstGeom prst="rect">
            <a:avLst/>
          </a:prstGeom>
        </p:spPr>
      </p:pic>
    </p:spTree>
    <p:extLst>
      <p:ext uri="{BB962C8B-B14F-4D97-AF65-F5344CB8AC3E}">
        <p14:creationId xmlns:p14="http://schemas.microsoft.com/office/powerpoint/2010/main" val="360650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Steering performance 2.4 ghz</a:t>
            </a:r>
            <a:endParaRPr lang="en-US" dirty="0"/>
          </a:p>
        </p:txBody>
      </p:sp>
      <p:pic>
        <p:nvPicPr>
          <p:cNvPr id="4" name="Content Placeholder 3"/>
          <p:cNvPicPr>
            <a:picLocks noGrp="1" noChangeAspect="1"/>
          </p:cNvPicPr>
          <p:nvPr>
            <p:ph idx="1"/>
          </p:nvPr>
        </p:nvPicPr>
        <p:blipFill>
          <a:blip r:embed="rId2"/>
          <a:stretch>
            <a:fillRect/>
          </a:stretch>
        </p:blipFill>
        <p:spPr>
          <a:xfrm>
            <a:off x="730883" y="2353457"/>
            <a:ext cx="10727057" cy="3782299"/>
          </a:xfrm>
          <a:prstGeom prst="rect">
            <a:avLst/>
          </a:prstGeom>
        </p:spPr>
      </p:pic>
    </p:spTree>
    <p:extLst>
      <p:ext uri="{BB962C8B-B14F-4D97-AF65-F5344CB8AC3E}">
        <p14:creationId xmlns:p14="http://schemas.microsoft.com/office/powerpoint/2010/main" val="413838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Performance vs capacity</a:t>
            </a:r>
            <a:endParaRPr lang="en-US" dirty="0"/>
          </a:p>
        </p:txBody>
      </p:sp>
      <p:pic>
        <p:nvPicPr>
          <p:cNvPr id="5" name="Content Placeholder 4"/>
          <p:cNvPicPr>
            <a:picLocks noGrp="1" noChangeAspect="1"/>
          </p:cNvPicPr>
          <p:nvPr>
            <p:ph sz="half" idx="1"/>
          </p:nvPr>
        </p:nvPicPr>
        <p:blipFill>
          <a:blip r:embed="rId2"/>
          <a:stretch>
            <a:fillRect/>
          </a:stretch>
        </p:blipFill>
        <p:spPr>
          <a:xfrm>
            <a:off x="1832769" y="2572543"/>
            <a:ext cx="4462014" cy="3696055"/>
          </a:xfrm>
          <a:prstGeom prst="rect">
            <a:avLst/>
          </a:prstGeom>
        </p:spPr>
      </p:pic>
      <p:pic>
        <p:nvPicPr>
          <p:cNvPr id="6" name="Content Placeholder 5"/>
          <p:cNvPicPr>
            <a:picLocks noGrp="1" noChangeAspect="1"/>
          </p:cNvPicPr>
          <p:nvPr>
            <p:ph sz="half" idx="2"/>
          </p:nvPr>
        </p:nvPicPr>
        <p:blipFill>
          <a:blip r:embed="rId3"/>
          <a:stretch>
            <a:fillRect/>
          </a:stretch>
        </p:blipFill>
        <p:spPr>
          <a:xfrm>
            <a:off x="6890544" y="2582068"/>
            <a:ext cx="4406745" cy="3686529"/>
          </a:xfrm>
          <a:prstGeom prst="rect">
            <a:avLst/>
          </a:prstGeom>
        </p:spPr>
      </p:pic>
    </p:spTree>
    <p:extLst>
      <p:ext uri="{BB962C8B-B14F-4D97-AF65-F5344CB8AC3E}">
        <p14:creationId xmlns:p14="http://schemas.microsoft.com/office/powerpoint/2010/main" val="111884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Coverage efficiency</a:t>
            </a:r>
            <a:endParaRPr lang="en-US" dirty="0"/>
          </a:p>
        </p:txBody>
      </p:sp>
      <p:pic>
        <p:nvPicPr>
          <p:cNvPr id="5" name="Content Placeholder 4"/>
          <p:cNvPicPr>
            <a:picLocks noGrp="1" noChangeAspect="1"/>
          </p:cNvPicPr>
          <p:nvPr>
            <p:ph sz="half" idx="1"/>
          </p:nvPr>
        </p:nvPicPr>
        <p:blipFill>
          <a:blip r:embed="rId2"/>
          <a:stretch>
            <a:fillRect/>
          </a:stretch>
        </p:blipFill>
        <p:spPr>
          <a:xfrm>
            <a:off x="3202505" y="2265052"/>
            <a:ext cx="5093356" cy="4160966"/>
          </a:xfrm>
          <a:prstGeom prst="rect">
            <a:avLst/>
          </a:prstGeom>
        </p:spPr>
      </p:pic>
    </p:spTree>
    <p:extLst>
      <p:ext uri="{BB962C8B-B14F-4D97-AF65-F5344CB8AC3E}">
        <p14:creationId xmlns:p14="http://schemas.microsoft.com/office/powerpoint/2010/main" val="324177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Client capacity and physical data rate</a:t>
            </a:r>
            <a:endParaRPr lang="en-US" dirty="0"/>
          </a:p>
        </p:txBody>
      </p:sp>
      <p:pic>
        <p:nvPicPr>
          <p:cNvPr id="4" name="Content Placeholder 3"/>
          <p:cNvPicPr>
            <a:picLocks noGrp="1" noChangeAspect="1"/>
          </p:cNvPicPr>
          <p:nvPr>
            <p:ph idx="1"/>
          </p:nvPr>
        </p:nvPicPr>
        <p:blipFill>
          <a:blip r:embed="rId2"/>
          <a:stretch>
            <a:fillRect/>
          </a:stretch>
        </p:blipFill>
        <p:spPr>
          <a:xfrm>
            <a:off x="306524" y="2788512"/>
            <a:ext cx="4108205" cy="3135209"/>
          </a:xfrm>
          <a:prstGeom prst="rect">
            <a:avLst/>
          </a:prstGeom>
        </p:spPr>
      </p:pic>
      <p:pic>
        <p:nvPicPr>
          <p:cNvPr id="5" name="Picture 4"/>
          <p:cNvPicPr>
            <a:picLocks noChangeAspect="1"/>
          </p:cNvPicPr>
          <p:nvPr/>
        </p:nvPicPr>
        <p:blipFill>
          <a:blip r:embed="rId3"/>
          <a:stretch>
            <a:fillRect/>
          </a:stretch>
        </p:blipFill>
        <p:spPr>
          <a:xfrm>
            <a:off x="4929809" y="2097088"/>
            <a:ext cx="6886228" cy="4501598"/>
          </a:xfrm>
          <a:prstGeom prst="rect">
            <a:avLst/>
          </a:prstGeom>
        </p:spPr>
      </p:pic>
    </p:spTree>
    <p:extLst>
      <p:ext uri="{BB962C8B-B14F-4D97-AF65-F5344CB8AC3E}">
        <p14:creationId xmlns:p14="http://schemas.microsoft.com/office/powerpoint/2010/main" val="86746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Average Channel utilization map ap1</a:t>
            </a:r>
            <a:endParaRPr lang="en-US" dirty="0"/>
          </a:p>
        </p:txBody>
      </p:sp>
      <p:pic>
        <p:nvPicPr>
          <p:cNvPr id="4" name="Content Placeholder 3"/>
          <p:cNvPicPr>
            <a:picLocks noGrp="1" noChangeAspect="1"/>
          </p:cNvPicPr>
          <p:nvPr>
            <p:ph idx="1"/>
          </p:nvPr>
        </p:nvPicPr>
        <p:blipFill>
          <a:blip r:embed="rId2"/>
          <a:stretch>
            <a:fillRect/>
          </a:stretch>
        </p:blipFill>
        <p:spPr>
          <a:xfrm>
            <a:off x="-8200" y="2305878"/>
            <a:ext cx="12200200" cy="4015409"/>
          </a:xfrm>
          <a:prstGeom prst="rect">
            <a:avLst/>
          </a:prstGeom>
        </p:spPr>
      </p:pic>
    </p:spTree>
    <p:extLst>
      <p:ext uri="{BB962C8B-B14F-4D97-AF65-F5344CB8AC3E}">
        <p14:creationId xmlns:p14="http://schemas.microsoft.com/office/powerpoint/2010/main" val="2290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Average Channel utilization map ap2</a:t>
            </a:r>
            <a:endParaRPr lang="en-US" dirty="0"/>
          </a:p>
        </p:txBody>
      </p:sp>
      <p:pic>
        <p:nvPicPr>
          <p:cNvPr id="4" name="Content Placeholder 3"/>
          <p:cNvPicPr>
            <a:picLocks noGrp="1" noChangeAspect="1"/>
          </p:cNvPicPr>
          <p:nvPr>
            <p:ph idx="1"/>
          </p:nvPr>
        </p:nvPicPr>
        <p:blipFill>
          <a:blip r:embed="rId2"/>
          <a:stretch>
            <a:fillRect/>
          </a:stretch>
        </p:blipFill>
        <p:spPr>
          <a:xfrm>
            <a:off x="4422" y="2305878"/>
            <a:ext cx="12187578" cy="3644348"/>
          </a:xfrm>
          <a:prstGeom prst="rect">
            <a:avLst/>
          </a:prstGeom>
        </p:spPr>
      </p:pic>
    </p:spTree>
    <p:extLst>
      <p:ext uri="{BB962C8B-B14F-4D97-AF65-F5344CB8AC3E}">
        <p14:creationId xmlns:p14="http://schemas.microsoft.com/office/powerpoint/2010/main" val="371345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Average Channel utilization map ap3</a:t>
            </a:r>
            <a:endParaRPr lang="en-US" dirty="0"/>
          </a:p>
        </p:txBody>
      </p:sp>
      <p:pic>
        <p:nvPicPr>
          <p:cNvPr id="4" name="Content Placeholder 3"/>
          <p:cNvPicPr>
            <a:picLocks noGrp="1" noChangeAspect="1"/>
          </p:cNvPicPr>
          <p:nvPr>
            <p:ph idx="1"/>
          </p:nvPr>
        </p:nvPicPr>
        <p:blipFill>
          <a:blip r:embed="rId2"/>
          <a:stretch>
            <a:fillRect/>
          </a:stretch>
        </p:blipFill>
        <p:spPr>
          <a:xfrm>
            <a:off x="0" y="2393115"/>
            <a:ext cx="12207658" cy="3663128"/>
          </a:xfrm>
          <a:prstGeom prst="rect">
            <a:avLst/>
          </a:prstGeom>
        </p:spPr>
      </p:pic>
    </p:spTree>
    <p:extLst>
      <p:ext uri="{BB962C8B-B14F-4D97-AF65-F5344CB8AC3E}">
        <p14:creationId xmlns:p14="http://schemas.microsoft.com/office/powerpoint/2010/main" val="191076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8000"/>
                <a:hueMod val="106000"/>
                <a:satMod val="140000"/>
                <a:lumMod val="54000"/>
              </a:schemeClr>
              <a:schemeClr val="bg2">
                <a:tint val="98000"/>
                <a:hueMod val="90000"/>
                <a:satMod val="150000"/>
                <a:lumMod val="160000"/>
              </a:schemeClr>
            </a:duotone>
            <a:lum/>
          </a:blip>
          <a:srcRect/>
          <a:stretch>
            <a:fillRect l="46000" t="-4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b-NO" dirty="0">
                <a:solidFill>
                  <a:schemeClr val="bg2"/>
                </a:solidFill>
              </a:rPr>
              <a:t>Radio signle interference</a:t>
            </a:r>
            <a:endParaRPr lang="en-US" dirty="0">
              <a:solidFill>
                <a:schemeClr val="bg2"/>
              </a:solidFill>
            </a:endParaRPr>
          </a:p>
        </p:txBody>
      </p:sp>
      <p:pic>
        <p:nvPicPr>
          <p:cNvPr id="11" name="Content Placeholder 10"/>
          <p:cNvPicPr>
            <a:picLocks noGrp="1" noChangeAspect="1"/>
          </p:cNvPicPr>
          <p:nvPr>
            <p:ph sz="half" idx="1"/>
          </p:nvPr>
        </p:nvPicPr>
        <p:blipFill>
          <a:blip r:embed="rId3"/>
          <a:stretch>
            <a:fillRect/>
          </a:stretch>
        </p:blipFill>
        <p:spPr>
          <a:xfrm>
            <a:off x="2108822" y="1895818"/>
            <a:ext cx="7233961" cy="4453539"/>
          </a:xfrm>
        </p:spPr>
      </p:pic>
    </p:spTree>
    <p:extLst>
      <p:ext uri="{BB962C8B-B14F-4D97-AF65-F5344CB8AC3E}">
        <p14:creationId xmlns:p14="http://schemas.microsoft.com/office/powerpoint/2010/main" val="1157837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Client # 4 channel/band utilization</a:t>
            </a:r>
            <a:endParaRPr lang="en-US" dirty="0"/>
          </a:p>
        </p:txBody>
      </p:sp>
      <p:pic>
        <p:nvPicPr>
          <p:cNvPr id="4" name="Content Placeholder 3"/>
          <p:cNvPicPr>
            <a:picLocks noGrp="1" noChangeAspect="1"/>
          </p:cNvPicPr>
          <p:nvPr>
            <p:ph idx="1"/>
          </p:nvPr>
        </p:nvPicPr>
        <p:blipFill>
          <a:blip r:embed="rId2"/>
          <a:stretch>
            <a:fillRect/>
          </a:stretch>
        </p:blipFill>
        <p:spPr>
          <a:xfrm>
            <a:off x="0" y="2097088"/>
            <a:ext cx="12192000" cy="3773625"/>
          </a:xfrm>
          <a:prstGeom prst="rect">
            <a:avLst/>
          </a:prstGeom>
        </p:spPr>
      </p:pic>
    </p:spTree>
    <p:extLst>
      <p:ext uri="{BB962C8B-B14F-4D97-AF65-F5344CB8AC3E}">
        <p14:creationId xmlns:p14="http://schemas.microsoft.com/office/powerpoint/2010/main" val="235249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Client # 6 channel/band utilization</a:t>
            </a:r>
            <a:endParaRPr lang="en-US" dirty="0"/>
          </a:p>
        </p:txBody>
      </p:sp>
      <p:pic>
        <p:nvPicPr>
          <p:cNvPr id="4" name="Content Placeholder 3"/>
          <p:cNvPicPr>
            <a:picLocks noGrp="1" noChangeAspect="1"/>
          </p:cNvPicPr>
          <p:nvPr>
            <p:ph idx="1"/>
          </p:nvPr>
        </p:nvPicPr>
        <p:blipFill>
          <a:blip r:embed="rId2"/>
          <a:stretch>
            <a:fillRect/>
          </a:stretch>
        </p:blipFill>
        <p:spPr>
          <a:xfrm>
            <a:off x="0" y="2518912"/>
            <a:ext cx="12192000" cy="3695832"/>
          </a:xfrm>
          <a:prstGeom prst="rect">
            <a:avLst/>
          </a:prstGeom>
        </p:spPr>
      </p:pic>
    </p:spTree>
    <p:extLst>
      <p:ext uri="{BB962C8B-B14F-4D97-AF65-F5344CB8AC3E}">
        <p14:creationId xmlns:p14="http://schemas.microsoft.com/office/powerpoint/2010/main" val="1518181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851" y="2097741"/>
            <a:ext cx="4250856" cy="2877018"/>
          </a:xfrm>
        </p:spPr>
        <p:txBody>
          <a:bodyPr>
            <a:noAutofit/>
          </a:bodyPr>
          <a:lstStyle/>
          <a:p>
            <a:r>
              <a:rPr lang="nb-NO" sz="6000" dirty="0">
                <a:latin typeface="Arial Rounded MT Bold" panose="020F0704030504030204" pitchFamily="34" charset="0"/>
              </a:rPr>
              <a:t>What is wireless ??????</a:t>
            </a:r>
            <a:endParaRPr lang="en-US" sz="6000" dirty="0">
              <a:latin typeface="Arial Rounded MT Bold" panose="020F0704030504030204" pitchFamily="34" charset="0"/>
            </a:endParaRPr>
          </a:p>
        </p:txBody>
      </p:sp>
    </p:spTree>
    <p:extLst>
      <p:ext uri="{BB962C8B-B14F-4D97-AF65-F5344CB8AC3E}">
        <p14:creationId xmlns:p14="http://schemas.microsoft.com/office/powerpoint/2010/main" val="115069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6000" dirty="0"/>
              <a:t>Wireless basics</a:t>
            </a:r>
            <a:endParaRPr lang="en-US" sz="6000" dirty="0"/>
          </a:p>
        </p:txBody>
      </p:sp>
      <p:sp>
        <p:nvSpPr>
          <p:cNvPr id="3" name="Content Placeholder 2"/>
          <p:cNvSpPr>
            <a:spLocks noGrp="1"/>
          </p:cNvSpPr>
          <p:nvPr>
            <p:ph idx="1"/>
          </p:nvPr>
        </p:nvSpPr>
        <p:spPr/>
        <p:txBody>
          <a:bodyPr>
            <a:normAutofit fontScale="92500" lnSpcReduction="10000"/>
          </a:bodyPr>
          <a:lstStyle/>
          <a:p>
            <a:r>
              <a:rPr lang="en-US" b="1" dirty="0"/>
              <a:t>Wireless signals</a:t>
            </a:r>
            <a:r>
              <a:rPr lang="en-US" dirty="0"/>
              <a:t> - what they are and how signals can differ.</a:t>
            </a:r>
          </a:p>
          <a:p>
            <a:r>
              <a:rPr lang="en-US" b="1" dirty="0"/>
              <a:t>Wireless devices</a:t>
            </a:r>
            <a:r>
              <a:rPr lang="en-US" dirty="0"/>
              <a:t> - the differences and uses for receivers and transmitters.</a:t>
            </a:r>
          </a:p>
          <a:p>
            <a:r>
              <a:rPr lang="en-US" b="1" dirty="0"/>
              <a:t>Wi-Fi Modes</a:t>
            </a:r>
            <a:r>
              <a:rPr lang="en-US" dirty="0"/>
              <a:t> - how networks are made up of clients, access points, or ad-hoc devices.</a:t>
            </a:r>
          </a:p>
          <a:p>
            <a:r>
              <a:rPr lang="en-US" b="1" dirty="0"/>
              <a:t>Wi-Fi Signals</a:t>
            </a:r>
            <a:r>
              <a:rPr lang="en-US" dirty="0"/>
              <a:t> - the unique characteristics of Wi-Fi, and how signals are organized.</a:t>
            </a:r>
          </a:p>
          <a:p>
            <a:r>
              <a:rPr lang="en-US" b="1" dirty="0"/>
              <a:t>Power and Receiver sensitivity</a:t>
            </a:r>
            <a:r>
              <a:rPr lang="en-US" dirty="0"/>
              <a:t> - how far each wireless device can go, and how well a router can listen and filter out interference and noise.</a:t>
            </a:r>
          </a:p>
          <a:p>
            <a:r>
              <a:rPr lang="en-US" b="1" dirty="0"/>
              <a:t>Antennas</a:t>
            </a:r>
            <a:r>
              <a:rPr lang="en-US" dirty="0"/>
              <a:t> - how the type of antenna changes the way the router broadcasts.</a:t>
            </a:r>
          </a:p>
        </p:txBody>
      </p:sp>
    </p:spTree>
    <p:extLst>
      <p:ext uri="{BB962C8B-B14F-4D97-AF65-F5344CB8AC3E}">
        <p14:creationId xmlns:p14="http://schemas.microsoft.com/office/powerpoint/2010/main" val="3944939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wireless signal?</a:t>
            </a:r>
            <a:br>
              <a:rPr lang="en-US" dirty="0"/>
            </a:br>
            <a:endParaRPr lang="en-US" dirty="0"/>
          </a:p>
        </p:txBody>
      </p:sp>
      <p:sp>
        <p:nvSpPr>
          <p:cNvPr id="3" name="Content Placeholder 2"/>
          <p:cNvSpPr>
            <a:spLocks noGrp="1"/>
          </p:cNvSpPr>
          <p:nvPr>
            <p:ph idx="1"/>
          </p:nvPr>
        </p:nvSpPr>
        <p:spPr>
          <a:xfrm>
            <a:off x="1141412" y="2249487"/>
            <a:ext cx="10490294" cy="3541714"/>
          </a:xfrm>
        </p:spPr>
        <p:txBody>
          <a:bodyPr>
            <a:normAutofit/>
          </a:bodyPr>
          <a:lstStyle/>
          <a:p>
            <a:r>
              <a:rPr lang="en-US" dirty="0"/>
              <a:t>Wireless signals are important because they can transfer information -- audio, video, our voices, data -- without the use of wires, and that makes them very useful.</a:t>
            </a:r>
          </a:p>
          <a:p>
            <a:r>
              <a:rPr lang="en-US" dirty="0"/>
              <a:t>Wireless signals are </a:t>
            </a:r>
            <a:r>
              <a:rPr lang="en-US" b="1" dirty="0">
                <a:solidFill>
                  <a:srgbClr val="FFFF00"/>
                </a:solidFill>
              </a:rPr>
              <a:t>electromagnetic waves</a:t>
            </a:r>
            <a:r>
              <a:rPr lang="en-US" dirty="0"/>
              <a:t> travelling through the air. These are formed when electric energy travels through a piece of metal -- for example a wire or antenna -- and waves are formed around that piece of metal. These waves can travel some distance depending on the strength of that energy.</a:t>
            </a:r>
          </a:p>
          <a:p>
            <a:endParaRPr lang="en-US" dirty="0"/>
          </a:p>
        </p:txBody>
      </p:sp>
    </p:spTree>
    <p:extLst>
      <p:ext uri="{BB962C8B-B14F-4D97-AF65-F5344CB8AC3E}">
        <p14:creationId xmlns:p14="http://schemas.microsoft.com/office/powerpoint/2010/main" val="52860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03412"/>
            <a:ext cx="4210516" cy="617912"/>
          </a:xfrm>
        </p:spPr>
        <p:txBody>
          <a:bodyPr/>
          <a:lstStyle/>
          <a:p>
            <a:r>
              <a:rPr lang="nb-NO" dirty="0"/>
              <a:t>Frequency ranges</a:t>
            </a:r>
            <a:endParaRPr lang="en-US" dirty="0"/>
          </a:p>
        </p:txBody>
      </p:sp>
      <p:pic>
        <p:nvPicPr>
          <p:cNvPr id="1026" name="Picture 2" descr="Wireless spect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2290385"/>
            <a:ext cx="9906000" cy="1873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1413" y="4241316"/>
            <a:ext cx="6096000" cy="2585323"/>
          </a:xfrm>
          <a:prstGeom prst="rect">
            <a:avLst/>
          </a:prstGeom>
        </p:spPr>
        <p:txBody>
          <a:bodyPr>
            <a:spAutoFit/>
          </a:bodyPr>
          <a:lstStyle/>
          <a:p>
            <a:pPr>
              <a:buFont typeface="+mj-lt"/>
              <a:buAutoNum type="arabicPeriod"/>
            </a:pPr>
            <a:r>
              <a:rPr lang="en-US" dirty="0">
                <a:solidFill>
                  <a:srgbClr val="FFC000"/>
                </a:solidFill>
                <a:latin typeface="AsapRegular"/>
              </a:rPr>
              <a:t>AM Radio: Around 10MHz</a:t>
            </a:r>
          </a:p>
          <a:p>
            <a:pPr>
              <a:buFont typeface="+mj-lt"/>
              <a:buAutoNum type="arabicPeriod"/>
            </a:pPr>
            <a:r>
              <a:rPr lang="en-US" dirty="0">
                <a:solidFill>
                  <a:srgbClr val="FFC000"/>
                </a:solidFill>
                <a:latin typeface="AsapRegular"/>
              </a:rPr>
              <a:t>The frequencies from left to right:</a:t>
            </a:r>
          </a:p>
          <a:p>
            <a:pPr>
              <a:buFont typeface="+mj-lt"/>
              <a:buAutoNum type="arabicPeriod"/>
            </a:pPr>
            <a:r>
              <a:rPr lang="en-US" dirty="0">
                <a:solidFill>
                  <a:srgbClr val="FFC000"/>
                </a:solidFill>
                <a:latin typeface="AsapRegular"/>
              </a:rPr>
              <a:t>FM Radio: Around 100MHz</a:t>
            </a:r>
          </a:p>
          <a:p>
            <a:pPr>
              <a:buFont typeface="+mj-lt"/>
              <a:buAutoNum type="arabicPeriod"/>
            </a:pPr>
            <a:r>
              <a:rPr lang="en-US" dirty="0">
                <a:solidFill>
                  <a:srgbClr val="FFC000"/>
                </a:solidFill>
                <a:latin typeface="AsapRegular"/>
              </a:rPr>
              <a:t>Television: Many frequencies from 470MHz to 800MHz, and others.</a:t>
            </a:r>
          </a:p>
          <a:p>
            <a:pPr>
              <a:buFont typeface="+mj-lt"/>
              <a:buAutoNum type="arabicPeriod"/>
            </a:pPr>
            <a:r>
              <a:rPr lang="en-US" dirty="0">
                <a:solidFill>
                  <a:srgbClr val="FFC000"/>
                </a:solidFill>
                <a:latin typeface="AsapRegular"/>
              </a:rPr>
              <a:t>Cellular phones: 850MHz, 1900MHz, and others</a:t>
            </a:r>
          </a:p>
          <a:p>
            <a:pPr>
              <a:buFont typeface="+mj-lt"/>
              <a:buAutoNum type="arabicPeriod"/>
            </a:pPr>
            <a:r>
              <a:rPr lang="en-US" b="1" dirty="0">
                <a:solidFill>
                  <a:schemeClr val="tx2">
                    <a:lumMod val="75000"/>
                  </a:schemeClr>
                </a:solidFill>
                <a:latin typeface="AsapRegular"/>
              </a:rPr>
              <a:t>Wi-Fi: 2.4GHz</a:t>
            </a:r>
          </a:p>
          <a:p>
            <a:pPr>
              <a:buFont typeface="+mj-lt"/>
              <a:buAutoNum type="arabicPeriod"/>
            </a:pPr>
            <a:r>
              <a:rPr lang="en-US" dirty="0">
                <a:solidFill>
                  <a:srgbClr val="FFC000"/>
                </a:solidFill>
                <a:latin typeface="AsapRegular"/>
              </a:rPr>
              <a:t>Satellite: 3.5GHz</a:t>
            </a:r>
          </a:p>
          <a:p>
            <a:pPr>
              <a:buFont typeface="+mj-lt"/>
              <a:buAutoNum type="arabicPeriod"/>
            </a:pPr>
            <a:r>
              <a:rPr lang="en-US" b="1" dirty="0">
                <a:solidFill>
                  <a:schemeClr val="tx2">
                    <a:lumMod val="75000"/>
                  </a:schemeClr>
                </a:solidFill>
                <a:latin typeface="AsapRegular"/>
              </a:rPr>
              <a:t>Wi-Fi: 5GHz</a:t>
            </a:r>
            <a:endParaRPr lang="en-US" b="1" i="0" dirty="0">
              <a:solidFill>
                <a:schemeClr val="tx2">
                  <a:lumMod val="75000"/>
                </a:schemeClr>
              </a:solidFill>
              <a:effectLst/>
              <a:latin typeface="AsapRegular"/>
            </a:endParaRPr>
          </a:p>
        </p:txBody>
      </p:sp>
      <p:sp>
        <p:nvSpPr>
          <p:cNvPr id="5" name="Rectangle 4"/>
          <p:cNvSpPr/>
          <p:nvPr/>
        </p:nvSpPr>
        <p:spPr>
          <a:xfrm>
            <a:off x="5495365" y="712368"/>
            <a:ext cx="6096000" cy="1477328"/>
          </a:xfrm>
          <a:prstGeom prst="rect">
            <a:avLst/>
          </a:prstGeom>
        </p:spPr>
        <p:txBody>
          <a:bodyPr>
            <a:spAutoFit/>
          </a:bodyPr>
          <a:lstStyle/>
          <a:p>
            <a:r>
              <a:rPr lang="en-US" dirty="0">
                <a:solidFill>
                  <a:srgbClr val="333333"/>
                </a:solidFill>
                <a:latin typeface="AsapRegular"/>
              </a:rPr>
              <a:t>We can see the span of frequencies that are commonly used in communications. Broadcast transmitters for AM, FM and Television use frequencies below 1000 MHz, Wi-Fi uses two bands at higher frequencies - 2.4 and 5GHz. Cellular phones use many different frequencies.</a:t>
            </a:r>
            <a:endParaRPr lang="en-US" dirty="0"/>
          </a:p>
        </p:txBody>
      </p:sp>
    </p:spTree>
    <p:extLst>
      <p:ext uri="{BB962C8B-B14F-4D97-AF65-F5344CB8AC3E}">
        <p14:creationId xmlns:p14="http://schemas.microsoft.com/office/powerpoint/2010/main" val="219699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618518"/>
            <a:ext cx="3309562" cy="672400"/>
          </a:xfrm>
        </p:spPr>
        <p:txBody>
          <a:bodyPr>
            <a:normAutofit/>
          </a:bodyPr>
          <a:lstStyle/>
          <a:p>
            <a:r>
              <a:rPr lang="en-US" dirty="0"/>
              <a:t>Modulation</a:t>
            </a:r>
          </a:p>
        </p:txBody>
      </p:sp>
      <p:pic>
        <p:nvPicPr>
          <p:cNvPr id="5" name="Picture 4"/>
          <p:cNvPicPr>
            <a:picLocks noChangeAspect="1"/>
          </p:cNvPicPr>
          <p:nvPr/>
        </p:nvPicPr>
        <p:blipFill>
          <a:blip r:embed="rId2"/>
          <a:stretch>
            <a:fillRect/>
          </a:stretch>
        </p:blipFill>
        <p:spPr>
          <a:xfrm>
            <a:off x="6091519" y="136323"/>
            <a:ext cx="5822576" cy="6573876"/>
          </a:xfrm>
          <a:prstGeom prst="rect">
            <a:avLst/>
          </a:prstGeom>
        </p:spPr>
      </p:pic>
      <p:sp>
        <p:nvSpPr>
          <p:cNvPr id="6" name="Content Placeholder 5"/>
          <p:cNvSpPr>
            <a:spLocks noGrp="1"/>
          </p:cNvSpPr>
          <p:nvPr>
            <p:ph idx="1"/>
          </p:nvPr>
        </p:nvSpPr>
        <p:spPr>
          <a:xfrm>
            <a:off x="1120122" y="1469557"/>
            <a:ext cx="4627376" cy="3541714"/>
          </a:xfrm>
        </p:spPr>
        <p:txBody>
          <a:bodyPr>
            <a:normAutofit fontScale="77500" lnSpcReduction="20000"/>
          </a:bodyPr>
          <a:lstStyle/>
          <a:p>
            <a:r>
              <a:rPr lang="en-US" dirty="0"/>
              <a:t>In addition to having different frequencies, wireless signals can be different in the way they convey information. A wireless signal needs to be modulated--or changed--to send information. There are many types of modulation, and different technologies can use one or more types to send and receive information. In the two examples below -- AM and FM radio -- the M stands for modulation. The type of modulation is what makes them different.</a:t>
            </a:r>
          </a:p>
        </p:txBody>
      </p:sp>
      <p:pic>
        <p:nvPicPr>
          <p:cNvPr id="2050" name="Picture 2" descr="https://upload.wikimedia.org/wikipedia/commons/thumb/a/a4/Amfm3-en-de.gif/200px-Amfm3-en-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8476" y="4872505"/>
            <a:ext cx="19050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7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3614800" cy="1478570"/>
          </a:xfrm>
        </p:spPr>
        <p:txBody>
          <a:bodyPr/>
          <a:lstStyle/>
          <a:p>
            <a:r>
              <a:rPr lang="nb-NO" dirty="0"/>
              <a:t>Am radio wave</a:t>
            </a:r>
            <a:endParaRPr lang="en-US" dirty="0"/>
          </a:p>
        </p:txBody>
      </p:sp>
      <p:pic>
        <p:nvPicPr>
          <p:cNvPr id="4" name="Content Placeholder 3"/>
          <p:cNvPicPr>
            <a:picLocks noGrp="1" noChangeAspect="1"/>
          </p:cNvPicPr>
          <p:nvPr>
            <p:ph idx="1"/>
          </p:nvPr>
        </p:nvPicPr>
        <p:blipFill>
          <a:blip r:embed="rId2"/>
          <a:stretch>
            <a:fillRect/>
          </a:stretch>
        </p:blipFill>
        <p:spPr>
          <a:xfrm>
            <a:off x="4756213" y="155822"/>
            <a:ext cx="6291198" cy="6446684"/>
          </a:xfrm>
          <a:prstGeom prst="rect">
            <a:avLst/>
          </a:prstGeom>
        </p:spPr>
      </p:pic>
    </p:spTree>
    <p:extLst>
      <p:ext uri="{BB962C8B-B14F-4D97-AF65-F5344CB8AC3E}">
        <p14:creationId xmlns:p14="http://schemas.microsoft.com/office/powerpoint/2010/main" val="165619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3376799" cy="1478570"/>
          </a:xfrm>
        </p:spPr>
        <p:txBody>
          <a:bodyPr/>
          <a:lstStyle/>
          <a:p>
            <a:r>
              <a:rPr lang="nb-NO" dirty="0"/>
              <a:t>Fm radio wave</a:t>
            </a:r>
            <a:endParaRPr lang="en-US" dirty="0"/>
          </a:p>
        </p:txBody>
      </p:sp>
      <p:pic>
        <p:nvPicPr>
          <p:cNvPr id="4" name="Content Placeholder 3"/>
          <p:cNvPicPr>
            <a:picLocks noGrp="1" noChangeAspect="1"/>
          </p:cNvPicPr>
          <p:nvPr>
            <p:ph idx="1"/>
          </p:nvPr>
        </p:nvPicPr>
        <p:blipFill>
          <a:blip r:embed="rId2"/>
          <a:stretch>
            <a:fillRect/>
          </a:stretch>
        </p:blipFill>
        <p:spPr>
          <a:xfrm>
            <a:off x="3656013" y="1676983"/>
            <a:ext cx="7439025" cy="4731334"/>
          </a:xfrm>
          <a:prstGeom prst="rect">
            <a:avLst/>
          </a:prstGeom>
        </p:spPr>
      </p:pic>
    </p:spTree>
    <p:extLst>
      <p:ext uri="{BB962C8B-B14F-4D97-AF65-F5344CB8AC3E}">
        <p14:creationId xmlns:p14="http://schemas.microsoft.com/office/powerpoint/2010/main" val="379841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Type of Modulation compatibility</a:t>
            </a:r>
            <a:endParaRPr lang="en-US" dirty="0"/>
          </a:p>
        </p:txBody>
      </p:sp>
      <p:sp>
        <p:nvSpPr>
          <p:cNvPr id="3" name="Content Placeholder 2"/>
          <p:cNvSpPr>
            <a:spLocks noGrp="1"/>
          </p:cNvSpPr>
          <p:nvPr>
            <p:ph idx="1"/>
          </p:nvPr>
        </p:nvSpPr>
        <p:spPr/>
        <p:txBody>
          <a:bodyPr/>
          <a:lstStyle/>
          <a:p>
            <a:r>
              <a:rPr lang="en-US" dirty="0"/>
              <a:t>The </a:t>
            </a:r>
            <a:r>
              <a:rPr lang="en-US" dirty="0">
                <a:solidFill>
                  <a:schemeClr val="tx2">
                    <a:lumMod val="75000"/>
                  </a:schemeClr>
                </a:solidFill>
              </a:rPr>
              <a:t>type of modulation </a:t>
            </a:r>
            <a:r>
              <a:rPr lang="en-US" dirty="0"/>
              <a:t>various technologies use to communicate can be very different, and are often not compatible. </a:t>
            </a:r>
            <a:r>
              <a:rPr lang="en-US" dirty="0">
                <a:solidFill>
                  <a:schemeClr val="accent2">
                    <a:lumMod val="60000"/>
                    <a:lumOff val="40000"/>
                  </a:schemeClr>
                </a:solidFill>
              </a:rPr>
              <a:t>Satellite equipment cannot speak directly to your laptop or smartphone, which uses Wi-Fi to send and receive information.</a:t>
            </a:r>
            <a:r>
              <a:rPr lang="en-US" dirty="0"/>
              <a:t> This is because the radios in </a:t>
            </a:r>
            <a:r>
              <a:rPr lang="en-US" dirty="0">
                <a:solidFill>
                  <a:srgbClr val="FFFF00"/>
                </a:solidFill>
              </a:rPr>
              <a:t>different devices can listen only to certain types of modulations and frequencies.</a:t>
            </a:r>
          </a:p>
        </p:txBody>
      </p:sp>
    </p:spTree>
    <p:extLst>
      <p:ext uri="{BB962C8B-B14F-4D97-AF65-F5344CB8AC3E}">
        <p14:creationId xmlns:p14="http://schemas.microsoft.com/office/powerpoint/2010/main" val="392066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Wifi (802.11) frequency bands</a:t>
            </a:r>
            <a:endParaRPr lang="en-US" dirty="0"/>
          </a:p>
        </p:txBody>
      </p:sp>
      <p:pic>
        <p:nvPicPr>
          <p:cNvPr id="4" name="Content Placeholder 3"/>
          <p:cNvPicPr>
            <a:picLocks noGrp="1" noChangeAspect="1"/>
          </p:cNvPicPr>
          <p:nvPr>
            <p:ph idx="1"/>
          </p:nvPr>
        </p:nvPicPr>
        <p:blipFill>
          <a:blip r:embed="rId2"/>
          <a:stretch>
            <a:fillRect/>
          </a:stretch>
        </p:blipFill>
        <p:spPr>
          <a:xfrm>
            <a:off x="2569334" y="1845297"/>
            <a:ext cx="7050155" cy="4918359"/>
          </a:xfrm>
          <a:prstGeom prst="rect">
            <a:avLst/>
          </a:prstGeom>
        </p:spPr>
      </p:pic>
    </p:spTree>
    <p:extLst>
      <p:ext uri="{BB962C8B-B14F-4D97-AF65-F5344CB8AC3E}">
        <p14:creationId xmlns:p14="http://schemas.microsoft.com/office/powerpoint/2010/main" val="3974062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129" y="354906"/>
            <a:ext cx="9905998" cy="1151965"/>
          </a:xfrm>
        </p:spPr>
        <p:txBody>
          <a:bodyPr/>
          <a:lstStyle/>
          <a:p>
            <a:r>
              <a:rPr lang="en-US" dirty="0"/>
              <a:t>Receivers and Transmitters</a:t>
            </a:r>
            <a:br>
              <a:rPr lang="en-US" dirty="0"/>
            </a:br>
            <a:endParaRPr lang="en-US" dirty="0"/>
          </a:p>
        </p:txBody>
      </p:sp>
      <p:sp>
        <p:nvSpPr>
          <p:cNvPr id="3" name="Text Placeholder 2"/>
          <p:cNvSpPr>
            <a:spLocks noGrp="1"/>
          </p:cNvSpPr>
          <p:nvPr>
            <p:ph type="body" idx="1"/>
          </p:nvPr>
        </p:nvSpPr>
        <p:spPr>
          <a:xfrm>
            <a:off x="1136579" y="3252687"/>
            <a:ext cx="3196899" cy="685800"/>
          </a:xfrm>
        </p:spPr>
        <p:txBody>
          <a:bodyPr/>
          <a:lstStyle/>
          <a:p>
            <a:r>
              <a:rPr lang="nb-NO" b="1" u="sng" dirty="0">
                <a:solidFill>
                  <a:srgbClr val="FFC000"/>
                </a:solidFill>
              </a:rPr>
              <a:t>Transmitter</a:t>
            </a:r>
            <a:endParaRPr lang="en-US" b="1" u="sng" dirty="0">
              <a:solidFill>
                <a:srgbClr val="FFC000"/>
              </a:solidFill>
            </a:endParaRPr>
          </a:p>
        </p:txBody>
      </p:sp>
      <p:sp>
        <p:nvSpPr>
          <p:cNvPr id="4" name="Text Placeholder 3"/>
          <p:cNvSpPr>
            <a:spLocks noGrp="1"/>
          </p:cNvSpPr>
          <p:nvPr>
            <p:ph type="body" sz="half" idx="15"/>
          </p:nvPr>
        </p:nvSpPr>
        <p:spPr>
          <a:xfrm>
            <a:off x="1123087" y="3938487"/>
            <a:ext cx="3208735" cy="1252078"/>
          </a:xfrm>
        </p:spPr>
        <p:txBody>
          <a:bodyPr>
            <a:normAutofit/>
          </a:bodyPr>
          <a:lstStyle/>
          <a:p>
            <a:r>
              <a:rPr lang="en-US" sz="2000" dirty="0"/>
              <a:t>When a device sends out a wireless signal, it is called a transmitter.</a:t>
            </a:r>
          </a:p>
        </p:txBody>
      </p:sp>
      <p:sp>
        <p:nvSpPr>
          <p:cNvPr id="5" name="Text Placeholder 4"/>
          <p:cNvSpPr>
            <a:spLocks noGrp="1"/>
          </p:cNvSpPr>
          <p:nvPr>
            <p:ph type="body" sz="quarter" idx="3"/>
          </p:nvPr>
        </p:nvSpPr>
        <p:spPr>
          <a:xfrm>
            <a:off x="4509935" y="3255859"/>
            <a:ext cx="3184385" cy="685800"/>
          </a:xfrm>
        </p:spPr>
        <p:txBody>
          <a:bodyPr/>
          <a:lstStyle/>
          <a:p>
            <a:r>
              <a:rPr lang="nb-NO" b="1" u="sng" dirty="0">
                <a:solidFill>
                  <a:schemeClr val="bg2">
                    <a:lumMod val="75000"/>
                  </a:schemeClr>
                </a:solidFill>
              </a:rPr>
              <a:t>receiver</a:t>
            </a:r>
            <a:endParaRPr lang="en-US" b="1" u="sng" dirty="0">
              <a:solidFill>
                <a:schemeClr val="bg2">
                  <a:lumMod val="75000"/>
                </a:schemeClr>
              </a:solidFill>
            </a:endParaRPr>
          </a:p>
        </p:txBody>
      </p:sp>
      <p:sp>
        <p:nvSpPr>
          <p:cNvPr id="6" name="Text Placeholder 5"/>
          <p:cNvSpPr>
            <a:spLocks noGrp="1"/>
          </p:cNvSpPr>
          <p:nvPr>
            <p:ph type="body" sz="half" idx="16"/>
          </p:nvPr>
        </p:nvSpPr>
        <p:spPr>
          <a:xfrm>
            <a:off x="4499382" y="3941659"/>
            <a:ext cx="3195830" cy="1611976"/>
          </a:xfrm>
        </p:spPr>
        <p:txBody>
          <a:bodyPr>
            <a:normAutofit/>
          </a:bodyPr>
          <a:lstStyle/>
          <a:p>
            <a:r>
              <a:rPr lang="en-US" sz="2000" dirty="0"/>
              <a:t>When another device picks up that wireless signal and understands the information, it is called a receiver.</a:t>
            </a:r>
          </a:p>
        </p:txBody>
      </p:sp>
      <p:sp>
        <p:nvSpPr>
          <p:cNvPr id="7" name="Text Placeholder 6"/>
          <p:cNvSpPr>
            <a:spLocks noGrp="1"/>
          </p:cNvSpPr>
          <p:nvPr>
            <p:ph type="body" sz="quarter" idx="13"/>
          </p:nvPr>
        </p:nvSpPr>
        <p:spPr>
          <a:xfrm>
            <a:off x="7847611" y="3252687"/>
            <a:ext cx="3194968" cy="685800"/>
          </a:xfrm>
        </p:spPr>
        <p:txBody>
          <a:bodyPr/>
          <a:lstStyle/>
          <a:p>
            <a:r>
              <a:rPr lang="nb-NO" b="1" u="sng" dirty="0">
                <a:solidFill>
                  <a:schemeClr val="tx2">
                    <a:lumMod val="75000"/>
                  </a:schemeClr>
                </a:solidFill>
              </a:rPr>
              <a:t>tranceiver</a:t>
            </a:r>
            <a:endParaRPr lang="en-US" b="1" u="sng" dirty="0">
              <a:solidFill>
                <a:schemeClr val="tx2">
                  <a:lumMod val="75000"/>
                </a:schemeClr>
              </a:solidFill>
            </a:endParaRPr>
          </a:p>
        </p:txBody>
      </p:sp>
      <p:sp>
        <p:nvSpPr>
          <p:cNvPr id="8" name="Text Placeholder 7"/>
          <p:cNvSpPr>
            <a:spLocks noGrp="1"/>
          </p:cNvSpPr>
          <p:nvPr>
            <p:ph type="body" sz="half" idx="17"/>
          </p:nvPr>
        </p:nvSpPr>
        <p:spPr>
          <a:xfrm>
            <a:off x="7847611" y="3938487"/>
            <a:ext cx="3194968" cy="1615148"/>
          </a:xfrm>
        </p:spPr>
        <p:txBody>
          <a:bodyPr>
            <a:normAutofit/>
          </a:bodyPr>
          <a:lstStyle/>
          <a:p>
            <a:r>
              <a:rPr lang="en-US" sz="2000" dirty="0"/>
              <a:t>When a device has both a transmitter and a receiver, it is sometimes called a transceiver. </a:t>
            </a:r>
          </a:p>
        </p:txBody>
      </p:sp>
      <p:pic>
        <p:nvPicPr>
          <p:cNvPr id="4098" name="Picture 2" descr="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518" y="1068638"/>
            <a:ext cx="21336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ce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38" y="1068637"/>
            <a:ext cx="21336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037" y="1068637"/>
            <a:ext cx="2133600" cy="20193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12465" y="5593574"/>
            <a:ext cx="10969663" cy="923330"/>
          </a:xfrm>
          <a:prstGeom prst="rect">
            <a:avLst/>
          </a:prstGeom>
        </p:spPr>
        <p:txBody>
          <a:bodyPr wrap="square">
            <a:spAutoFit/>
          </a:bodyPr>
          <a:lstStyle/>
          <a:p>
            <a:r>
              <a:rPr lang="en-US" dirty="0">
                <a:solidFill>
                  <a:srgbClr val="FFFF00"/>
                </a:solidFill>
                <a:latin typeface="AsapRegular"/>
              </a:rPr>
              <a:t>Devices such as routers can both transmit and receive, which is what makes them useful for building networks--you probably want to be able to send messages to your neighbors and out to the world, as well as receive messages!</a:t>
            </a:r>
            <a:endParaRPr lang="en-US" dirty="0">
              <a:solidFill>
                <a:srgbClr val="FFFF00"/>
              </a:solidFill>
            </a:endParaRPr>
          </a:p>
        </p:txBody>
      </p:sp>
    </p:spTree>
    <p:extLst>
      <p:ext uri="{BB962C8B-B14F-4D97-AF65-F5344CB8AC3E}">
        <p14:creationId xmlns:p14="http://schemas.microsoft.com/office/powerpoint/2010/main" val="2301102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9817"/>
            <a:ext cx="9906000" cy="654051"/>
          </a:xfrm>
        </p:spPr>
        <p:txBody>
          <a:bodyPr>
            <a:noAutofit/>
          </a:bodyPr>
          <a:lstStyle/>
          <a:p>
            <a:r>
              <a:rPr lang="en-US" sz="4400" b="1" dirty="0"/>
              <a:t>Wi-Fi bands</a:t>
            </a:r>
          </a:p>
        </p:txBody>
      </p:sp>
      <p:sp>
        <p:nvSpPr>
          <p:cNvPr id="3" name="Text Placeholder 2"/>
          <p:cNvSpPr>
            <a:spLocks noGrp="1"/>
          </p:cNvSpPr>
          <p:nvPr>
            <p:ph type="body" idx="1"/>
          </p:nvPr>
        </p:nvSpPr>
        <p:spPr>
          <a:xfrm>
            <a:off x="1329670" y="2500715"/>
            <a:ext cx="4649783" cy="519428"/>
          </a:xfrm>
        </p:spPr>
        <p:txBody>
          <a:bodyPr/>
          <a:lstStyle/>
          <a:p>
            <a:r>
              <a:rPr lang="en-US" b="1" dirty="0"/>
              <a:t>2.4GHz</a:t>
            </a:r>
            <a:endParaRPr lang="en-US" dirty="0"/>
          </a:p>
        </p:txBody>
      </p:sp>
      <p:sp>
        <p:nvSpPr>
          <p:cNvPr id="4" name="Content Placeholder 3"/>
          <p:cNvSpPr>
            <a:spLocks noGrp="1"/>
          </p:cNvSpPr>
          <p:nvPr>
            <p:ph sz="half" idx="2"/>
          </p:nvPr>
        </p:nvSpPr>
        <p:spPr>
          <a:xfrm>
            <a:off x="1101061" y="3173174"/>
            <a:ext cx="4878391" cy="2564770"/>
          </a:xfrm>
        </p:spPr>
        <p:txBody>
          <a:bodyPr>
            <a:normAutofit fontScale="92500"/>
          </a:bodyPr>
          <a:lstStyle/>
          <a:p>
            <a:r>
              <a:rPr lang="en-US" dirty="0"/>
              <a:t>A lower frequency, this is the more common Wi-Fi technology in use today. Many devices use it, so the signals can become more crowded and interfere with each other. It can pass through walls and windows fairly well.</a:t>
            </a:r>
          </a:p>
        </p:txBody>
      </p:sp>
      <p:sp>
        <p:nvSpPr>
          <p:cNvPr id="5" name="Text Placeholder 4"/>
          <p:cNvSpPr>
            <a:spLocks noGrp="1"/>
          </p:cNvSpPr>
          <p:nvPr>
            <p:ph type="body" sz="quarter" idx="3"/>
          </p:nvPr>
        </p:nvSpPr>
        <p:spPr>
          <a:xfrm>
            <a:off x="6360459" y="2500714"/>
            <a:ext cx="4646602" cy="519428"/>
          </a:xfrm>
        </p:spPr>
        <p:txBody>
          <a:bodyPr/>
          <a:lstStyle/>
          <a:p>
            <a:r>
              <a:rPr lang="en-US" b="1" dirty="0"/>
              <a:t>5GHz</a:t>
            </a:r>
            <a:endParaRPr lang="en-US" dirty="0"/>
          </a:p>
        </p:txBody>
      </p:sp>
      <p:sp>
        <p:nvSpPr>
          <p:cNvPr id="6" name="Content Placeholder 5"/>
          <p:cNvSpPr>
            <a:spLocks noGrp="1"/>
          </p:cNvSpPr>
          <p:nvPr>
            <p:ph sz="quarter" idx="4"/>
          </p:nvPr>
        </p:nvSpPr>
        <p:spPr>
          <a:xfrm>
            <a:off x="6131851" y="3173174"/>
            <a:ext cx="4875210" cy="2564770"/>
          </a:xfrm>
        </p:spPr>
        <p:txBody>
          <a:bodyPr>
            <a:normAutofit fontScale="85000" lnSpcReduction="10000"/>
          </a:bodyPr>
          <a:lstStyle/>
          <a:p>
            <a:r>
              <a:rPr lang="en-US" dirty="0"/>
              <a:t> This higher frequency technology is used by fewer devices, and can sometimes achieve higher speeds because the frequencies are less crowded. It cannot pass through walls and windows as well as the 2.4GHz band signals, so the range of 5GHz technology is often shorter.</a:t>
            </a:r>
          </a:p>
        </p:txBody>
      </p:sp>
      <p:sp>
        <p:nvSpPr>
          <p:cNvPr id="7" name="Rectangle 6"/>
          <p:cNvSpPr/>
          <p:nvPr/>
        </p:nvSpPr>
        <p:spPr>
          <a:xfrm>
            <a:off x="1503821" y="1273015"/>
            <a:ext cx="8879541" cy="923330"/>
          </a:xfrm>
          <a:prstGeom prst="rect">
            <a:avLst/>
          </a:prstGeom>
        </p:spPr>
        <p:txBody>
          <a:bodyPr wrap="square">
            <a:spAutoFit/>
          </a:bodyPr>
          <a:lstStyle/>
          <a:p>
            <a:r>
              <a:rPr lang="en-US" dirty="0">
                <a:solidFill>
                  <a:srgbClr val="333333"/>
                </a:solidFill>
                <a:latin typeface="AsapRegular"/>
              </a:rPr>
              <a:t>When building a network, we will be using Wi-Fi technology, which has some unique characteristics we will need to know.</a:t>
            </a:r>
          </a:p>
          <a:p>
            <a:r>
              <a:rPr lang="en-US" dirty="0">
                <a:solidFill>
                  <a:srgbClr val="333333"/>
                </a:solidFill>
                <a:latin typeface="AsapRegular"/>
              </a:rPr>
              <a:t>There are two types of Wi-Fi signal, based on the frequencies they use:</a:t>
            </a:r>
            <a:endParaRPr lang="en-US" b="0" i="0" dirty="0">
              <a:solidFill>
                <a:srgbClr val="333333"/>
              </a:solidFill>
              <a:effectLst/>
              <a:latin typeface="AsapRegular"/>
            </a:endParaRPr>
          </a:p>
        </p:txBody>
      </p:sp>
      <p:sp>
        <p:nvSpPr>
          <p:cNvPr id="8" name="Rectangle 7"/>
          <p:cNvSpPr/>
          <p:nvPr/>
        </p:nvSpPr>
        <p:spPr>
          <a:xfrm>
            <a:off x="2895591" y="5737944"/>
            <a:ext cx="6096000" cy="646331"/>
          </a:xfrm>
          <a:prstGeom prst="rect">
            <a:avLst/>
          </a:prstGeom>
        </p:spPr>
        <p:txBody>
          <a:bodyPr>
            <a:spAutoFit/>
          </a:bodyPr>
          <a:lstStyle/>
          <a:p>
            <a:r>
              <a:rPr lang="en-US" dirty="0">
                <a:solidFill>
                  <a:srgbClr val="FFC000"/>
                </a:solidFill>
                <a:latin typeface="AsapRegular"/>
              </a:rPr>
              <a:t>These two types of Wi-Fi are called the </a:t>
            </a:r>
            <a:r>
              <a:rPr lang="en-US" b="1" dirty="0">
                <a:solidFill>
                  <a:srgbClr val="FFC000"/>
                </a:solidFill>
                <a:latin typeface="AsapRegular"/>
              </a:rPr>
              <a:t>Frequency Bands</a:t>
            </a:r>
            <a:r>
              <a:rPr lang="en-US" dirty="0">
                <a:solidFill>
                  <a:srgbClr val="FFC000"/>
                </a:solidFill>
                <a:latin typeface="AsapRegular"/>
              </a:rPr>
              <a:t>, or just </a:t>
            </a:r>
            <a:r>
              <a:rPr lang="en-US" b="1" dirty="0">
                <a:solidFill>
                  <a:srgbClr val="FFC000"/>
                </a:solidFill>
                <a:latin typeface="AsapRegular"/>
              </a:rPr>
              <a:t>Bands</a:t>
            </a:r>
            <a:r>
              <a:rPr lang="en-US" dirty="0">
                <a:solidFill>
                  <a:srgbClr val="FFC000"/>
                </a:solidFill>
                <a:latin typeface="AsapRegular"/>
              </a:rPr>
              <a:t> for short.</a:t>
            </a:r>
            <a:endParaRPr lang="en-US" dirty="0">
              <a:solidFill>
                <a:srgbClr val="FFC000"/>
              </a:solidFill>
            </a:endParaRPr>
          </a:p>
        </p:txBody>
      </p:sp>
    </p:spTree>
    <p:extLst>
      <p:ext uri="{BB962C8B-B14F-4D97-AF65-F5344CB8AC3E}">
        <p14:creationId xmlns:p14="http://schemas.microsoft.com/office/powerpoint/2010/main" val="2087806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2.4GHz Band</a:t>
            </a:r>
            <a:endParaRPr lang="en-US" dirty="0"/>
          </a:p>
        </p:txBody>
      </p:sp>
      <p:pic>
        <p:nvPicPr>
          <p:cNvPr id="5122" name="Picture 2" descr="2.4GHz chann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1757034"/>
            <a:ext cx="9955291" cy="24790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Rectangle 3"/>
          <p:cNvSpPr/>
          <p:nvPr/>
        </p:nvSpPr>
        <p:spPr>
          <a:xfrm>
            <a:off x="3309257" y="4635949"/>
            <a:ext cx="6096000" cy="1477328"/>
          </a:xfrm>
          <a:prstGeom prst="rect">
            <a:avLst/>
          </a:prstGeom>
        </p:spPr>
        <p:txBody>
          <a:bodyPr>
            <a:spAutoFit/>
          </a:bodyPr>
          <a:lstStyle/>
          <a:p>
            <a:r>
              <a:rPr lang="en-US" dirty="0">
                <a:solidFill>
                  <a:srgbClr val="FFFF00"/>
                </a:solidFill>
                <a:latin typeface="AsapRegular"/>
              </a:rPr>
              <a:t>For the 2.4GHz band, there are 14 channels total. Unfortunately, these channels overlap, so they aren’t all usable at the same time. If you are setting up a mesh network -- all of the mesh links will need to be on the same channel.</a:t>
            </a:r>
            <a:endParaRPr lang="en-US" dirty="0">
              <a:solidFill>
                <a:srgbClr val="FFFF00"/>
              </a:solidFill>
            </a:endParaRPr>
          </a:p>
        </p:txBody>
      </p:sp>
    </p:spTree>
    <p:extLst>
      <p:ext uri="{BB962C8B-B14F-4D97-AF65-F5344CB8AC3E}">
        <p14:creationId xmlns:p14="http://schemas.microsoft.com/office/powerpoint/2010/main" val="785795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2.4Ghz available channels in the world</a:t>
            </a:r>
            <a:endParaRPr lang="en-US" dirty="0"/>
          </a:p>
        </p:txBody>
      </p:sp>
      <p:sp>
        <p:nvSpPr>
          <p:cNvPr id="3" name="Content Placeholder 2"/>
          <p:cNvSpPr>
            <a:spLocks noGrp="1"/>
          </p:cNvSpPr>
          <p:nvPr>
            <p:ph idx="1"/>
          </p:nvPr>
        </p:nvSpPr>
        <p:spPr/>
        <p:txBody>
          <a:bodyPr/>
          <a:lstStyle/>
          <a:p>
            <a:r>
              <a:rPr lang="en-US" dirty="0"/>
              <a:t>The available channels vary depending on where you are in the world.</a:t>
            </a:r>
          </a:p>
          <a:p>
            <a:r>
              <a:rPr lang="en-US" dirty="0"/>
              <a:t>in the United States channels 12, 13 and 14 are not allowed for Wi-Fi, as those frequencies are used by TV and satellite services. </a:t>
            </a:r>
          </a:p>
          <a:p>
            <a:r>
              <a:rPr lang="en-US" dirty="0"/>
              <a:t> If you are building networks in the United States, you can only use channels 1 through 11.</a:t>
            </a:r>
          </a:p>
          <a:p>
            <a:r>
              <a:rPr lang="en-US" dirty="0"/>
              <a:t>In the rest of the world, channels 1 through 13 are generally usable, and in a few places channel 14 is available.</a:t>
            </a:r>
          </a:p>
        </p:txBody>
      </p:sp>
    </p:spTree>
    <p:extLst>
      <p:ext uri="{BB962C8B-B14F-4D97-AF65-F5344CB8AC3E}">
        <p14:creationId xmlns:p14="http://schemas.microsoft.com/office/powerpoint/2010/main" val="2265575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2.4ghz overlaping channels</a:t>
            </a:r>
            <a:endParaRPr lang="en-US" dirty="0"/>
          </a:p>
        </p:txBody>
      </p:sp>
      <p:sp>
        <p:nvSpPr>
          <p:cNvPr id="3" name="Content Placeholder 2"/>
          <p:cNvSpPr>
            <a:spLocks noGrp="1"/>
          </p:cNvSpPr>
          <p:nvPr>
            <p:ph idx="1"/>
          </p:nvPr>
        </p:nvSpPr>
        <p:spPr>
          <a:xfrm>
            <a:off x="1141412" y="2249487"/>
            <a:ext cx="3878457" cy="3541714"/>
          </a:xfrm>
        </p:spPr>
        <p:txBody>
          <a:bodyPr>
            <a:normAutofit lnSpcReduction="10000"/>
          </a:bodyPr>
          <a:lstStyle/>
          <a:p>
            <a:r>
              <a:rPr lang="en-US" dirty="0"/>
              <a:t>the best channels in the United States and most of the world to use for 2.4GHz band equipment are channels 1, 6, and 11. This will minimize interference caused by partially overlapping Wi-Fi signals:</a:t>
            </a:r>
          </a:p>
        </p:txBody>
      </p:sp>
      <p:pic>
        <p:nvPicPr>
          <p:cNvPr id="6146" name="Picture 2" descr="2.4GHz channel inter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105" y="2652632"/>
            <a:ext cx="6265758" cy="2735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1395" y="5772540"/>
            <a:ext cx="11486033" cy="923330"/>
          </a:xfrm>
          <a:prstGeom prst="rect">
            <a:avLst/>
          </a:prstGeom>
        </p:spPr>
        <p:txBody>
          <a:bodyPr wrap="square">
            <a:spAutoFit/>
          </a:bodyPr>
          <a:lstStyle/>
          <a:p>
            <a:r>
              <a:rPr lang="en-US" dirty="0">
                <a:solidFill>
                  <a:srgbClr val="FFFF00"/>
                </a:solidFill>
                <a:latin typeface="AsapRegular"/>
              </a:rPr>
              <a:t>You could use other sets of Wi-Fi channels, as long as they are 5 channels apart - for instance 3, 8 and 13. This may not be optimal though, as channels 1 and 2 would be unused, and in many places in the world channel 13 is not available. </a:t>
            </a:r>
            <a:endParaRPr lang="en-US" dirty="0">
              <a:solidFill>
                <a:srgbClr val="FFFF00"/>
              </a:solidFill>
            </a:endParaRPr>
          </a:p>
        </p:txBody>
      </p:sp>
    </p:spTree>
    <p:extLst>
      <p:ext uri="{BB962C8B-B14F-4D97-AF65-F5344CB8AC3E}">
        <p14:creationId xmlns:p14="http://schemas.microsoft.com/office/powerpoint/2010/main" val="195385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duotone>
              <a:schemeClr val="bg2">
                <a:shade val="88000"/>
                <a:hueMod val="106000"/>
                <a:satMod val="140000"/>
                <a:lumMod val="54000"/>
              </a:schemeClr>
              <a:schemeClr val="bg2">
                <a:tint val="98000"/>
                <a:hueMod val="90000"/>
                <a:satMod val="150000"/>
                <a:lumMod val="160000"/>
              </a:schemeClr>
            </a:duotone>
            <a:lum/>
            <a:extLst>
              <a:ext uri="{BEBA8EAE-BF5A-486C-A8C5-ECC9F3942E4B}">
                <a14:imgProps xmlns:a14="http://schemas.microsoft.com/office/drawing/2010/main">
                  <a14:imgLayer r:embed="rId3">
                    <a14:imgEffect>
                      <a14:artisticPhotocopy trans="36000" detail="4"/>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5GHz Band</a:t>
            </a:r>
            <a:endParaRPr lang="en-US" dirty="0"/>
          </a:p>
        </p:txBody>
      </p:sp>
      <p:sp>
        <p:nvSpPr>
          <p:cNvPr id="3" name="Content Placeholder 2"/>
          <p:cNvSpPr>
            <a:spLocks noGrp="1"/>
          </p:cNvSpPr>
          <p:nvPr>
            <p:ph idx="1"/>
          </p:nvPr>
        </p:nvSpPr>
        <p:spPr>
          <a:xfrm>
            <a:off x="1141412" y="1801618"/>
            <a:ext cx="9905999" cy="3541714"/>
          </a:xfrm>
        </p:spPr>
        <p:txBody>
          <a:bodyPr/>
          <a:lstStyle/>
          <a:p>
            <a:r>
              <a:rPr lang="en-US" dirty="0"/>
              <a:t>The 5GHz frequency band is much wider and has more channels, so the diagram is a bit more extensive. </a:t>
            </a:r>
          </a:p>
          <a:p>
            <a:r>
              <a:rPr lang="en-US" dirty="0"/>
              <a:t>Fortunately, these channels do not overlap, so you don’t have to worry about picking non-standard channels like in the 2.4GHz band.</a:t>
            </a:r>
          </a:p>
        </p:txBody>
      </p:sp>
      <p:pic>
        <p:nvPicPr>
          <p:cNvPr id="7170" name="Picture 2" descr="5GHz chann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358" y="3713584"/>
            <a:ext cx="7346237" cy="281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3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5ghz available channels in us</a:t>
            </a:r>
            <a:endParaRPr lang="en-US" dirty="0"/>
          </a:p>
        </p:txBody>
      </p:sp>
      <p:sp>
        <p:nvSpPr>
          <p:cNvPr id="3" name="Content Placeholder 2"/>
          <p:cNvSpPr>
            <a:spLocks noGrp="1"/>
          </p:cNvSpPr>
          <p:nvPr>
            <p:ph idx="1"/>
          </p:nvPr>
        </p:nvSpPr>
        <p:spPr/>
        <p:txBody>
          <a:bodyPr/>
          <a:lstStyle/>
          <a:p>
            <a:r>
              <a:rPr lang="en-US" dirty="0"/>
              <a:t>In the United States, only channels available for building mesh networks are 36, 40, 44, 48, 149, 153, 157, 161, and 165. There are other channels available for Access Points or other types of community networks, but those channels won’t work with mesh wireless. </a:t>
            </a:r>
          </a:p>
        </p:txBody>
      </p:sp>
    </p:spTree>
    <p:extLst>
      <p:ext uri="{BB962C8B-B14F-4D97-AF65-F5344CB8AC3E}">
        <p14:creationId xmlns:p14="http://schemas.microsoft.com/office/powerpoint/2010/main" val="202530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Receiver Sensitivity</a:t>
            </a:r>
            <a:br>
              <a:rPr lang="en-US" dirty="0"/>
            </a:br>
            <a:endParaRPr lang="en-US" dirty="0"/>
          </a:p>
        </p:txBody>
      </p:sp>
      <p:sp>
        <p:nvSpPr>
          <p:cNvPr id="3" name="Content Placeholder 2"/>
          <p:cNvSpPr>
            <a:spLocks noGrp="1"/>
          </p:cNvSpPr>
          <p:nvPr>
            <p:ph idx="1"/>
          </p:nvPr>
        </p:nvSpPr>
        <p:spPr/>
        <p:txBody>
          <a:bodyPr/>
          <a:lstStyle/>
          <a:p>
            <a:r>
              <a:rPr lang="en-US" dirty="0"/>
              <a:t>Different Wi-Fi routers can have very different power levels. </a:t>
            </a:r>
          </a:p>
          <a:p>
            <a:r>
              <a:rPr lang="en-US" dirty="0"/>
              <a:t>Some are much stronger: they have more speaking or </a:t>
            </a:r>
            <a:r>
              <a:rPr lang="en-US" dirty="0">
                <a:solidFill>
                  <a:schemeClr val="accent1">
                    <a:lumMod val="60000"/>
                    <a:lumOff val="40000"/>
                  </a:schemeClr>
                </a:solidFill>
              </a:rPr>
              <a:t>transmitting power </a:t>
            </a:r>
            <a:r>
              <a:rPr lang="en-US" dirty="0"/>
              <a:t>than others. </a:t>
            </a:r>
          </a:p>
          <a:p>
            <a:r>
              <a:rPr lang="en-US" dirty="0"/>
              <a:t>Some are very good listeners: they have what is called a better </a:t>
            </a:r>
            <a:r>
              <a:rPr lang="en-US" dirty="0">
                <a:solidFill>
                  <a:schemeClr val="accent2">
                    <a:lumMod val="60000"/>
                    <a:lumOff val="40000"/>
                  </a:schemeClr>
                </a:solidFill>
              </a:rPr>
              <a:t>receive sensitivity. </a:t>
            </a:r>
          </a:p>
          <a:p>
            <a:r>
              <a:rPr lang="en-US" dirty="0"/>
              <a:t>These two elements define how well wireless devices will connect, and how far away a receiving Wi-Fi router can be.</a:t>
            </a:r>
          </a:p>
        </p:txBody>
      </p:sp>
    </p:spTree>
    <p:extLst>
      <p:ext uri="{BB962C8B-B14F-4D97-AF65-F5344CB8AC3E}">
        <p14:creationId xmlns:p14="http://schemas.microsoft.com/office/powerpoint/2010/main" val="1188252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Receiver Sensitivity …..</a:t>
            </a:r>
          </a:p>
        </p:txBody>
      </p:sp>
      <p:sp>
        <p:nvSpPr>
          <p:cNvPr id="3" name="Content Placeholder 2"/>
          <p:cNvSpPr>
            <a:spLocks noGrp="1"/>
          </p:cNvSpPr>
          <p:nvPr>
            <p:ph idx="1"/>
          </p:nvPr>
        </p:nvSpPr>
        <p:spPr/>
        <p:txBody>
          <a:bodyPr/>
          <a:lstStyle/>
          <a:p>
            <a:r>
              <a:rPr lang="en-US" dirty="0"/>
              <a:t>Manufacturers do not usually publish information about their router’s transmit power or receive sensitivity. </a:t>
            </a:r>
          </a:p>
          <a:p>
            <a:r>
              <a:rPr lang="en-US" dirty="0"/>
              <a:t>Instead, the manufacturer will give a generic “range” rating to their routers, usually relative to each other. </a:t>
            </a:r>
          </a:p>
          <a:p>
            <a:r>
              <a:rPr lang="en-US" dirty="0"/>
              <a:t>In some cases, usually with more business or professional oriented equipment you can find the information for transmit power and receive sensitivity.</a:t>
            </a:r>
          </a:p>
        </p:txBody>
      </p:sp>
    </p:spTree>
    <p:extLst>
      <p:ext uri="{BB962C8B-B14F-4D97-AF65-F5344CB8AC3E}">
        <p14:creationId xmlns:p14="http://schemas.microsoft.com/office/powerpoint/2010/main" val="1633535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19000">
              <a:srgbClr val="1AB7EC"/>
            </a:gs>
            <a:gs pos="29000">
              <a:srgbClr val="2CBCE8"/>
            </a:gs>
            <a:gs pos="17000">
              <a:srgbClr val="00B0F0"/>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Transmit power</a:t>
            </a:r>
            <a:endParaRPr lang="en-US" dirty="0"/>
          </a:p>
        </p:txBody>
      </p:sp>
      <p:sp>
        <p:nvSpPr>
          <p:cNvPr id="3" name="Content Placeholder 2"/>
          <p:cNvSpPr>
            <a:spLocks noGrp="1"/>
          </p:cNvSpPr>
          <p:nvPr>
            <p:ph idx="1"/>
          </p:nvPr>
        </p:nvSpPr>
        <p:spPr>
          <a:xfrm>
            <a:off x="1141412" y="2249487"/>
            <a:ext cx="9905999" cy="922921"/>
          </a:xfrm>
        </p:spPr>
        <p:txBody>
          <a:bodyPr>
            <a:normAutofit lnSpcReduction="10000"/>
          </a:bodyPr>
          <a:lstStyle/>
          <a:p>
            <a:r>
              <a:rPr lang="en-US" dirty="0"/>
              <a:t>A router’s transmit power can be measured with two scales -- </a:t>
            </a:r>
            <a:r>
              <a:rPr lang="en-US" dirty="0" err="1"/>
              <a:t>milliwatts</a:t>
            </a:r>
            <a:r>
              <a:rPr lang="en-US" dirty="0"/>
              <a:t> (</a:t>
            </a:r>
            <a:r>
              <a:rPr lang="en-US" dirty="0" err="1"/>
              <a:t>mW</a:t>
            </a:r>
            <a:r>
              <a:rPr lang="en-US" dirty="0"/>
              <a:t>) or </a:t>
            </a:r>
            <a:r>
              <a:rPr lang="en-US" dirty="0" err="1"/>
              <a:t>dBm</a:t>
            </a:r>
            <a:r>
              <a:rPr lang="en-US" dirty="0"/>
              <a:t>:</a:t>
            </a:r>
          </a:p>
          <a:p>
            <a:endParaRPr lang="en-US" dirty="0"/>
          </a:p>
        </p:txBody>
      </p:sp>
      <p:sp>
        <p:nvSpPr>
          <p:cNvPr id="4" name="Rectangle 3"/>
          <p:cNvSpPr/>
          <p:nvPr/>
        </p:nvSpPr>
        <p:spPr>
          <a:xfrm>
            <a:off x="1141412" y="3172408"/>
            <a:ext cx="4568923" cy="1754326"/>
          </a:xfrm>
          <a:prstGeom prst="rect">
            <a:avLst/>
          </a:prstGeom>
        </p:spPr>
        <p:txBody>
          <a:bodyPr wrap="square">
            <a:spAutoFit/>
          </a:bodyPr>
          <a:lstStyle/>
          <a:p>
            <a:pPr>
              <a:buFont typeface="+mj-lt"/>
              <a:buAutoNum type="arabicPeriod"/>
            </a:pPr>
            <a:r>
              <a:rPr lang="en-US" dirty="0">
                <a:solidFill>
                  <a:srgbClr val="333333"/>
                </a:solidFill>
                <a:latin typeface="AsapRegular"/>
              </a:rPr>
              <a:t>A </a:t>
            </a:r>
            <a:r>
              <a:rPr lang="en-US" b="1" dirty="0" err="1">
                <a:solidFill>
                  <a:schemeClr val="accent3">
                    <a:lumMod val="75000"/>
                  </a:schemeClr>
                </a:solidFill>
                <a:latin typeface="AsapRegular"/>
              </a:rPr>
              <a:t>milliwatt</a:t>
            </a:r>
            <a:r>
              <a:rPr lang="en-US" dirty="0">
                <a:solidFill>
                  <a:srgbClr val="333333"/>
                </a:solidFill>
                <a:latin typeface="AsapRegular"/>
              </a:rPr>
              <a:t> is one thousandth (that’s 1/1000) of a single watt - which is a generic measurement of power. For instance, a light bulb might be 40 watts. A router will have an output power of 100mW, which is 400 times less!</a:t>
            </a:r>
            <a:endParaRPr lang="en-US" b="0" i="0" dirty="0">
              <a:solidFill>
                <a:srgbClr val="333333"/>
              </a:solidFill>
              <a:effectLst/>
              <a:latin typeface="AsapRegular"/>
            </a:endParaRPr>
          </a:p>
        </p:txBody>
      </p:sp>
      <p:sp>
        <p:nvSpPr>
          <p:cNvPr id="5" name="Rectangle 4"/>
          <p:cNvSpPr/>
          <p:nvPr/>
        </p:nvSpPr>
        <p:spPr>
          <a:xfrm>
            <a:off x="5971592" y="3172408"/>
            <a:ext cx="4646646" cy="1754326"/>
          </a:xfrm>
          <a:prstGeom prst="rect">
            <a:avLst/>
          </a:prstGeom>
        </p:spPr>
        <p:txBody>
          <a:bodyPr wrap="square">
            <a:spAutoFit/>
          </a:bodyPr>
          <a:lstStyle/>
          <a:p>
            <a:pPr>
              <a:buFont typeface="+mj-lt"/>
              <a:buAutoNum type="arabicPeriod"/>
            </a:pPr>
            <a:r>
              <a:rPr lang="en-US" dirty="0">
                <a:solidFill>
                  <a:srgbClr val="333333"/>
                </a:solidFill>
                <a:latin typeface="AsapRegular"/>
              </a:rPr>
              <a:t>A </a:t>
            </a:r>
            <a:r>
              <a:rPr lang="en-US" b="1" dirty="0" err="1">
                <a:solidFill>
                  <a:schemeClr val="bg2">
                    <a:lumMod val="60000"/>
                    <a:lumOff val="40000"/>
                  </a:schemeClr>
                </a:solidFill>
                <a:latin typeface="AsapRegular"/>
              </a:rPr>
              <a:t>dBm</a:t>
            </a:r>
            <a:r>
              <a:rPr lang="en-US" dirty="0">
                <a:solidFill>
                  <a:srgbClr val="333333"/>
                </a:solidFill>
                <a:latin typeface="AsapRegular"/>
              </a:rPr>
              <a:t> is a relative measurement using logarithms. One </a:t>
            </a:r>
            <a:r>
              <a:rPr lang="en-US" dirty="0" err="1">
                <a:solidFill>
                  <a:srgbClr val="333333"/>
                </a:solidFill>
                <a:latin typeface="AsapRegular"/>
              </a:rPr>
              <a:t>milliwatt</a:t>
            </a:r>
            <a:r>
              <a:rPr lang="en-US" dirty="0">
                <a:solidFill>
                  <a:srgbClr val="333333"/>
                </a:solidFill>
                <a:latin typeface="AsapRegular"/>
              </a:rPr>
              <a:t> is 0 </a:t>
            </a:r>
            <a:r>
              <a:rPr lang="en-US" dirty="0" err="1">
                <a:solidFill>
                  <a:srgbClr val="333333"/>
                </a:solidFill>
                <a:latin typeface="AsapRegular"/>
              </a:rPr>
              <a:t>dBm</a:t>
            </a:r>
            <a:r>
              <a:rPr lang="en-US" dirty="0">
                <a:solidFill>
                  <a:srgbClr val="333333"/>
                </a:solidFill>
                <a:latin typeface="AsapRegular"/>
              </a:rPr>
              <a:t>. 10 </a:t>
            </a:r>
            <a:r>
              <a:rPr lang="en-US" dirty="0" err="1">
                <a:solidFill>
                  <a:srgbClr val="333333"/>
                </a:solidFill>
                <a:latin typeface="AsapRegular"/>
              </a:rPr>
              <a:t>milliwatts</a:t>
            </a:r>
            <a:r>
              <a:rPr lang="en-US" dirty="0">
                <a:solidFill>
                  <a:srgbClr val="333333"/>
                </a:solidFill>
                <a:latin typeface="AsapRegular"/>
              </a:rPr>
              <a:t> is 10 </a:t>
            </a:r>
            <a:r>
              <a:rPr lang="en-US" dirty="0" err="1">
                <a:solidFill>
                  <a:srgbClr val="333333"/>
                </a:solidFill>
                <a:latin typeface="AsapRegular"/>
              </a:rPr>
              <a:t>dBm</a:t>
            </a:r>
            <a:r>
              <a:rPr lang="en-US" dirty="0">
                <a:solidFill>
                  <a:srgbClr val="333333"/>
                </a:solidFill>
                <a:latin typeface="AsapRegular"/>
              </a:rPr>
              <a:t>; 100 </a:t>
            </a:r>
            <a:r>
              <a:rPr lang="en-US" dirty="0" err="1">
                <a:solidFill>
                  <a:srgbClr val="333333"/>
                </a:solidFill>
                <a:latin typeface="AsapRegular"/>
              </a:rPr>
              <a:t>milliwatts</a:t>
            </a:r>
            <a:r>
              <a:rPr lang="en-US" dirty="0">
                <a:solidFill>
                  <a:srgbClr val="333333"/>
                </a:solidFill>
                <a:latin typeface="AsapRegular"/>
              </a:rPr>
              <a:t> is 20 </a:t>
            </a:r>
            <a:r>
              <a:rPr lang="en-US" dirty="0" err="1">
                <a:solidFill>
                  <a:srgbClr val="333333"/>
                </a:solidFill>
                <a:latin typeface="AsapRegular"/>
              </a:rPr>
              <a:t>dBm</a:t>
            </a:r>
            <a:r>
              <a:rPr lang="en-US" dirty="0">
                <a:solidFill>
                  <a:srgbClr val="333333"/>
                </a:solidFill>
                <a:latin typeface="AsapRegular"/>
              </a:rPr>
              <a:t>, and so on. This is the scale that many network designers use to calculate if longer wireless links will work.</a:t>
            </a:r>
            <a:endParaRPr lang="en-US" b="0" i="0" dirty="0">
              <a:solidFill>
                <a:srgbClr val="333333"/>
              </a:solidFill>
              <a:effectLst/>
              <a:latin typeface="AsapRegular"/>
            </a:endParaRPr>
          </a:p>
        </p:txBody>
      </p:sp>
    </p:spTree>
    <p:extLst>
      <p:ext uri="{BB962C8B-B14F-4D97-AF65-F5344CB8AC3E}">
        <p14:creationId xmlns:p14="http://schemas.microsoft.com/office/powerpoint/2010/main" val="273181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Wifi channel number and their frequency</a:t>
            </a:r>
            <a:endParaRPr lang="en-US" dirty="0"/>
          </a:p>
        </p:txBody>
      </p:sp>
      <p:pic>
        <p:nvPicPr>
          <p:cNvPr id="4" name="Content Placeholder 3"/>
          <p:cNvPicPr>
            <a:picLocks noGrp="1" noChangeAspect="1"/>
          </p:cNvPicPr>
          <p:nvPr>
            <p:ph idx="1"/>
          </p:nvPr>
        </p:nvPicPr>
        <p:blipFill>
          <a:blip r:embed="rId2"/>
          <a:stretch>
            <a:fillRect/>
          </a:stretch>
        </p:blipFill>
        <p:spPr>
          <a:xfrm>
            <a:off x="1523999" y="2097088"/>
            <a:ext cx="8494643" cy="4664855"/>
          </a:xfrm>
          <a:prstGeom prst="rect">
            <a:avLst/>
          </a:prstGeom>
        </p:spPr>
      </p:pic>
    </p:spTree>
    <p:extLst>
      <p:ext uri="{BB962C8B-B14F-4D97-AF65-F5344CB8AC3E}">
        <p14:creationId xmlns:p14="http://schemas.microsoft.com/office/powerpoint/2010/main" val="3366276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1">
                <a:alpha val="80000"/>
                <a:lumMod val="8000"/>
                <a:lumOff val="92000"/>
              </a:schemeClr>
            </a:gs>
            <a:gs pos="19000">
              <a:srgbClr val="1AB7EC"/>
            </a:gs>
            <a:gs pos="29000">
              <a:srgbClr val="2CBCE8"/>
            </a:gs>
            <a:gs pos="17000">
              <a:srgbClr val="00B0F0"/>
            </a:gs>
            <a:gs pos="81000">
              <a:schemeClr val="accent1">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Transmit power level</a:t>
            </a:r>
            <a:endParaRPr lang="en-US" dirty="0"/>
          </a:p>
        </p:txBody>
      </p:sp>
      <p:sp>
        <p:nvSpPr>
          <p:cNvPr id="3" name="Text Placeholder 2"/>
          <p:cNvSpPr>
            <a:spLocks noGrp="1"/>
          </p:cNvSpPr>
          <p:nvPr>
            <p:ph type="body" idx="1"/>
          </p:nvPr>
        </p:nvSpPr>
        <p:spPr>
          <a:xfrm>
            <a:off x="1141410" y="2063833"/>
            <a:ext cx="3196899" cy="685800"/>
          </a:xfrm>
        </p:spPr>
        <p:txBody>
          <a:bodyPr/>
          <a:lstStyle/>
          <a:p>
            <a:r>
              <a:rPr lang="en-US" b="1" dirty="0"/>
              <a:t>10mW (10dBm)</a:t>
            </a:r>
            <a:endParaRPr lang="en-US" dirty="0"/>
          </a:p>
        </p:txBody>
      </p:sp>
      <p:sp>
        <p:nvSpPr>
          <p:cNvPr id="4" name="Text Placeholder 3"/>
          <p:cNvSpPr>
            <a:spLocks noGrp="1"/>
          </p:cNvSpPr>
          <p:nvPr>
            <p:ph type="body" sz="half" idx="15"/>
          </p:nvPr>
        </p:nvSpPr>
        <p:spPr>
          <a:xfrm>
            <a:off x="1129574" y="2856945"/>
            <a:ext cx="3208735" cy="976308"/>
          </a:xfrm>
        </p:spPr>
        <p:txBody>
          <a:bodyPr>
            <a:normAutofit/>
          </a:bodyPr>
          <a:lstStyle/>
          <a:p>
            <a:r>
              <a:rPr lang="en-US" sz="2000" dirty="0"/>
              <a:t>Laptop or smartphone, or very low cost Wi-Fi router.</a:t>
            </a:r>
          </a:p>
        </p:txBody>
      </p:sp>
      <p:sp>
        <p:nvSpPr>
          <p:cNvPr id="5" name="Text Placeholder 4"/>
          <p:cNvSpPr>
            <a:spLocks noGrp="1"/>
          </p:cNvSpPr>
          <p:nvPr>
            <p:ph type="body" sz="quarter" idx="3"/>
          </p:nvPr>
        </p:nvSpPr>
        <p:spPr>
          <a:xfrm>
            <a:off x="4514766" y="2067005"/>
            <a:ext cx="3184385" cy="685800"/>
          </a:xfrm>
        </p:spPr>
        <p:txBody>
          <a:bodyPr/>
          <a:lstStyle/>
          <a:p>
            <a:r>
              <a:rPr lang="en-US" b="1" dirty="0"/>
              <a:t>100mW (20dBm)</a:t>
            </a:r>
            <a:endParaRPr lang="en-US" dirty="0"/>
          </a:p>
        </p:txBody>
      </p:sp>
      <p:sp>
        <p:nvSpPr>
          <p:cNvPr id="6" name="Text Placeholder 5"/>
          <p:cNvSpPr>
            <a:spLocks noGrp="1"/>
          </p:cNvSpPr>
          <p:nvPr>
            <p:ph type="body" sz="half" idx="16"/>
          </p:nvPr>
        </p:nvSpPr>
        <p:spPr>
          <a:xfrm>
            <a:off x="4503321" y="2856945"/>
            <a:ext cx="3195830" cy="633962"/>
          </a:xfrm>
        </p:spPr>
        <p:txBody>
          <a:bodyPr/>
          <a:lstStyle/>
          <a:p>
            <a:r>
              <a:rPr lang="en-US" sz="2000" dirty="0"/>
              <a:t> Indoor home or office router.</a:t>
            </a:r>
          </a:p>
        </p:txBody>
      </p:sp>
      <p:sp>
        <p:nvSpPr>
          <p:cNvPr id="7" name="Text Placeholder 6"/>
          <p:cNvSpPr>
            <a:spLocks noGrp="1"/>
          </p:cNvSpPr>
          <p:nvPr>
            <p:ph type="body" sz="quarter" idx="13"/>
          </p:nvPr>
        </p:nvSpPr>
        <p:spPr>
          <a:xfrm>
            <a:off x="7852442" y="2063833"/>
            <a:ext cx="3194968" cy="685800"/>
          </a:xfrm>
        </p:spPr>
        <p:txBody>
          <a:bodyPr/>
          <a:lstStyle/>
          <a:p>
            <a:r>
              <a:rPr lang="en-US" b="1" dirty="0"/>
              <a:t>100mW (20dBm):</a:t>
            </a:r>
            <a:endParaRPr lang="en-US" dirty="0"/>
          </a:p>
        </p:txBody>
      </p:sp>
      <p:sp>
        <p:nvSpPr>
          <p:cNvPr id="8" name="Text Placeholder 7"/>
          <p:cNvSpPr>
            <a:spLocks noGrp="1"/>
          </p:cNvSpPr>
          <p:nvPr>
            <p:ph type="body" sz="half" idx="17"/>
          </p:nvPr>
        </p:nvSpPr>
        <p:spPr>
          <a:xfrm>
            <a:off x="7852442" y="2856945"/>
            <a:ext cx="3194968" cy="633962"/>
          </a:xfrm>
        </p:spPr>
        <p:txBody>
          <a:bodyPr/>
          <a:lstStyle/>
          <a:p>
            <a:r>
              <a:rPr lang="en-US" sz="2000" dirty="0"/>
              <a:t>Outdoor sector router.</a:t>
            </a:r>
          </a:p>
        </p:txBody>
      </p:sp>
      <p:pic>
        <p:nvPicPr>
          <p:cNvPr id="9218" name="Picture 2" descr="Low Wi-Fi 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54" y="3968833"/>
            <a:ext cx="27813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me router Wi-Fi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954" y="3333593"/>
            <a:ext cx="4010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utdoor router Wi-Fi le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196" y="3654893"/>
            <a:ext cx="3943739" cy="89536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Long distance router Wi-Fi le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374" y="5691424"/>
            <a:ext cx="5753100" cy="10191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61829" y="4866881"/>
            <a:ext cx="3215367" cy="369332"/>
          </a:xfrm>
          <a:prstGeom prst="rect">
            <a:avLst/>
          </a:prstGeom>
        </p:spPr>
        <p:txBody>
          <a:bodyPr wrap="none">
            <a:spAutoFit/>
          </a:bodyPr>
          <a:lstStyle/>
          <a:p>
            <a:r>
              <a:rPr lang="en-US" b="1" dirty="0">
                <a:latin typeface="AsapRegular"/>
              </a:rPr>
              <a:t>500mW (1/2 Watt or 27dBm)</a:t>
            </a:r>
            <a:endParaRPr lang="en-US" dirty="0"/>
          </a:p>
        </p:txBody>
      </p:sp>
      <p:sp>
        <p:nvSpPr>
          <p:cNvPr id="10" name="Rectangle 9"/>
          <p:cNvSpPr/>
          <p:nvPr/>
        </p:nvSpPr>
        <p:spPr>
          <a:xfrm>
            <a:off x="4290110" y="5344572"/>
            <a:ext cx="4211474" cy="369332"/>
          </a:xfrm>
          <a:prstGeom prst="rect">
            <a:avLst/>
          </a:prstGeom>
        </p:spPr>
        <p:txBody>
          <a:bodyPr wrap="none">
            <a:spAutoFit/>
          </a:bodyPr>
          <a:lstStyle/>
          <a:p>
            <a:r>
              <a:rPr lang="en-US" dirty="0">
                <a:latin typeface="AsapRegular"/>
              </a:rPr>
              <a:t>Outdoor, long distance focused routers.</a:t>
            </a:r>
            <a:endParaRPr lang="en-US" dirty="0"/>
          </a:p>
        </p:txBody>
      </p:sp>
    </p:spTree>
    <p:extLst>
      <p:ext uri="{BB962C8B-B14F-4D97-AF65-F5344CB8AC3E}">
        <p14:creationId xmlns:p14="http://schemas.microsoft.com/office/powerpoint/2010/main" val="2727515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6000">
              <a:schemeClr val="accent1">
                <a:alpha val="80000"/>
                <a:lumMod val="8000"/>
                <a:lumOff val="92000"/>
              </a:schemeClr>
            </a:gs>
            <a:gs pos="19000">
              <a:srgbClr val="1AB7EC"/>
            </a:gs>
            <a:gs pos="29000">
              <a:srgbClr val="2CBCE8"/>
            </a:gs>
            <a:gs pos="17000">
              <a:srgbClr val="00B0F0"/>
            </a:gs>
            <a:gs pos="81000">
              <a:schemeClr val="accent1">
                <a:lumMod val="30000"/>
                <a:lumOff val="70000"/>
              </a:schemeClr>
            </a:gs>
          </a:gsLst>
          <a:lin ang="14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gradFill flip="none" rotWithShape="1">
            <a:gsLst>
              <a:gs pos="6000">
                <a:schemeClr val="accent1">
                  <a:alpha val="80000"/>
                  <a:lumMod val="8000"/>
                  <a:lumOff val="92000"/>
                </a:schemeClr>
              </a:gs>
              <a:gs pos="19000">
                <a:srgbClr val="1AB7EC"/>
              </a:gs>
              <a:gs pos="29000">
                <a:srgbClr val="2CBCE8"/>
              </a:gs>
              <a:gs pos="17000">
                <a:srgbClr val="00B0F0"/>
              </a:gs>
              <a:gs pos="81000">
                <a:schemeClr val="accent1">
                  <a:lumMod val="30000"/>
                  <a:lumOff val="70000"/>
                </a:schemeClr>
              </a:gs>
            </a:gsLst>
            <a:path path="circle">
              <a:fillToRect t="100000" r="100000"/>
            </a:path>
            <a:tileRect l="-100000" b="-100000"/>
          </a:gradFill>
        </p:spPr>
        <p:txBody>
          <a:bodyPr/>
          <a:lstStyle/>
          <a:p>
            <a:r>
              <a:rPr lang="nb-NO" dirty="0"/>
              <a:t>Received sensitivity</a:t>
            </a:r>
            <a:endParaRPr lang="en-US" dirty="0"/>
          </a:p>
        </p:txBody>
      </p:sp>
      <p:sp>
        <p:nvSpPr>
          <p:cNvPr id="3" name="Content Placeholder 2"/>
          <p:cNvSpPr>
            <a:spLocks noGrp="1"/>
          </p:cNvSpPr>
          <p:nvPr>
            <p:ph idx="1"/>
          </p:nvPr>
        </p:nvSpPr>
        <p:spPr>
          <a:xfrm>
            <a:off x="1141412" y="2249487"/>
            <a:ext cx="9905999" cy="4169974"/>
          </a:xfrm>
        </p:spPr>
        <p:txBody>
          <a:bodyPr>
            <a:normAutofit/>
          </a:bodyPr>
          <a:lstStyle/>
          <a:p>
            <a:r>
              <a:rPr lang="en-US" dirty="0"/>
              <a:t>Wireless transmitter power is only one half of the connection.</a:t>
            </a:r>
          </a:p>
          <a:p>
            <a:r>
              <a:rPr lang="en-US" dirty="0"/>
              <a:t>The Wi-Fi receiver has a range of power levels it can hear--the “listen power” </a:t>
            </a:r>
          </a:p>
          <a:p>
            <a:r>
              <a:rPr lang="en-US" dirty="0"/>
              <a:t>This is also known as the </a:t>
            </a:r>
            <a:r>
              <a:rPr lang="en-US" b="1" dirty="0"/>
              <a:t>receive sensitivity</a:t>
            </a:r>
            <a:r>
              <a:rPr lang="en-US" dirty="0"/>
              <a:t>. </a:t>
            </a:r>
          </a:p>
          <a:p>
            <a:r>
              <a:rPr lang="en-US" dirty="0"/>
              <a:t>The receive sensitivity values are generally rated in </a:t>
            </a:r>
            <a:r>
              <a:rPr lang="en-US" dirty="0" err="1"/>
              <a:t>dBm</a:t>
            </a:r>
            <a:r>
              <a:rPr lang="en-US" dirty="0"/>
              <a:t>, and are usually in the range of -40dBm to -80dBm.</a:t>
            </a:r>
          </a:p>
          <a:p>
            <a:r>
              <a:rPr lang="en-US" dirty="0"/>
              <a:t>The negative number indicates a very small signal -- tiny fractions of a </a:t>
            </a:r>
            <a:r>
              <a:rPr lang="en-US" dirty="0" err="1"/>
              <a:t>milliwatt</a:t>
            </a:r>
            <a:r>
              <a:rPr lang="en-US" dirty="0"/>
              <a:t>.</a:t>
            </a:r>
          </a:p>
        </p:txBody>
      </p:sp>
      <p:sp>
        <p:nvSpPr>
          <p:cNvPr id="4" name="Rectangle 3"/>
          <p:cNvSpPr/>
          <p:nvPr/>
        </p:nvSpPr>
        <p:spPr>
          <a:xfrm>
            <a:off x="5240687" y="6202528"/>
            <a:ext cx="4621778" cy="369332"/>
          </a:xfrm>
          <a:prstGeom prst="rect">
            <a:avLst/>
          </a:prstGeom>
        </p:spPr>
        <p:txBody>
          <a:bodyPr wrap="none">
            <a:spAutoFit/>
          </a:bodyPr>
          <a:lstStyle/>
          <a:p>
            <a:r>
              <a:rPr lang="en-US" dirty="0">
                <a:solidFill>
                  <a:srgbClr val="FF0000"/>
                </a:solidFill>
                <a:latin typeface="DinBold"/>
              </a:rPr>
              <a:t>the closer to 0 </a:t>
            </a:r>
            <a:r>
              <a:rPr lang="en-US" dirty="0" err="1">
                <a:solidFill>
                  <a:srgbClr val="FF0000"/>
                </a:solidFill>
                <a:latin typeface="DinBold"/>
              </a:rPr>
              <a:t>dBm</a:t>
            </a:r>
            <a:r>
              <a:rPr lang="en-US" dirty="0">
                <a:solidFill>
                  <a:srgbClr val="FF0000"/>
                </a:solidFill>
                <a:latin typeface="DinBold"/>
              </a:rPr>
              <a:t>, the better the signal is</a:t>
            </a:r>
            <a:r>
              <a:rPr lang="en-US" dirty="0">
                <a:solidFill>
                  <a:srgbClr val="FF0000"/>
                </a:solidFill>
                <a:latin typeface="DinRegular"/>
              </a:rPr>
              <a:t>.</a:t>
            </a:r>
            <a:endParaRPr lang="en-US" dirty="0">
              <a:solidFill>
                <a:srgbClr val="FF0000"/>
              </a:solidFill>
            </a:endParaRPr>
          </a:p>
        </p:txBody>
      </p:sp>
    </p:spTree>
    <p:extLst>
      <p:ext uri="{BB962C8B-B14F-4D97-AF65-F5344CB8AC3E}">
        <p14:creationId xmlns:p14="http://schemas.microsoft.com/office/powerpoint/2010/main" val="4164788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tx2">
              <a:lumMod val="5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Receiver sensitivity and range</a:t>
            </a:r>
            <a:endParaRPr lang="en-US" dirty="0"/>
          </a:p>
        </p:txBody>
      </p:sp>
      <p:sp>
        <p:nvSpPr>
          <p:cNvPr id="3" name="Content Placeholder 2"/>
          <p:cNvSpPr>
            <a:spLocks noGrp="1"/>
          </p:cNvSpPr>
          <p:nvPr>
            <p:ph idx="1"/>
          </p:nvPr>
        </p:nvSpPr>
        <p:spPr>
          <a:xfrm>
            <a:off x="7389845" y="2493168"/>
            <a:ext cx="4459999" cy="3408364"/>
          </a:xfrm>
        </p:spPr>
        <p:txBody>
          <a:bodyPr/>
          <a:lstStyle/>
          <a:p>
            <a:r>
              <a:rPr lang="en-US" dirty="0"/>
              <a:t>The optimal signal range for outdoor wireless equipment is between -40dBm and -60dBm. This will ensure the connection can maintain the highest bandwidth possible.</a:t>
            </a:r>
          </a:p>
        </p:txBody>
      </p:sp>
      <p:pic>
        <p:nvPicPr>
          <p:cNvPr id="10242" name="Picture 2" descr="Wi-Fi routers - 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64" y="2382837"/>
            <a:ext cx="47244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i-Fi routers - mid-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64" y="3744751"/>
            <a:ext cx="47244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i-Fi routers - far a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464" y="5334794"/>
            <a:ext cx="59340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057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6000">
              <a:schemeClr val="accent1">
                <a:alpha val="80000"/>
                <a:lumMod val="8000"/>
                <a:lumOff val="92000"/>
              </a:schemeClr>
            </a:gs>
            <a:gs pos="19000">
              <a:srgbClr val="1AB7EC"/>
            </a:gs>
            <a:gs pos="29000">
              <a:srgbClr val="2CBCE8"/>
            </a:gs>
            <a:gs pos="17000">
              <a:srgbClr val="00B0F0"/>
            </a:gs>
            <a:gs pos="81000">
              <a:schemeClr val="accent1">
                <a:lumMod val="30000"/>
                <a:lumOff val="70000"/>
              </a:schemeClr>
            </a:gs>
          </a:gsLst>
          <a:lin ang="14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74716"/>
          </a:xfrm>
        </p:spPr>
        <p:txBody>
          <a:bodyPr/>
          <a:lstStyle/>
          <a:p>
            <a:r>
              <a:rPr lang="nb-NO" dirty="0"/>
              <a:t>Acceptable signal strengths</a:t>
            </a:r>
            <a:endParaRPr lang="en-US" dirty="0"/>
          </a:p>
        </p:txBody>
      </p:sp>
      <p:pic>
        <p:nvPicPr>
          <p:cNvPr id="4" name="Content Placeholder 3"/>
          <p:cNvPicPr>
            <a:picLocks noGrp="1" noChangeAspect="1"/>
          </p:cNvPicPr>
          <p:nvPr>
            <p:ph idx="1"/>
          </p:nvPr>
        </p:nvPicPr>
        <p:blipFill>
          <a:blip r:embed="rId2"/>
          <a:stretch>
            <a:fillRect/>
          </a:stretch>
        </p:blipFill>
        <p:spPr>
          <a:xfrm>
            <a:off x="1141413" y="974716"/>
            <a:ext cx="9532807" cy="4761465"/>
          </a:xfrm>
          <a:prstGeom prst="rect">
            <a:avLst/>
          </a:prstGeom>
          <a:gradFill>
            <a:gsLst>
              <a:gs pos="6000">
                <a:schemeClr val="accent1">
                  <a:alpha val="80000"/>
                  <a:lumMod val="8000"/>
                  <a:lumOff val="92000"/>
                </a:schemeClr>
              </a:gs>
              <a:gs pos="19000">
                <a:srgbClr val="1AB7EC"/>
              </a:gs>
              <a:gs pos="29000">
                <a:srgbClr val="2CBCE8"/>
              </a:gs>
              <a:gs pos="17000">
                <a:srgbClr val="00B0F0"/>
              </a:gs>
              <a:gs pos="81000">
                <a:schemeClr val="accent1">
                  <a:lumMod val="30000"/>
                  <a:lumOff val="70000"/>
                </a:schemeClr>
              </a:gs>
            </a:gsLst>
            <a:lin ang="14400000" scaled="0"/>
          </a:gradFill>
          <a:effectLst>
            <a:glow rad="228600">
              <a:schemeClr val="accent3">
                <a:satMod val="175000"/>
                <a:alpha val="40000"/>
              </a:schemeClr>
            </a:glow>
            <a:reflection endPos="21000" dist="139700" dir="5400000" sy="-100000" algn="bl" rotWithShape="0"/>
            <a:softEdge rad="50800"/>
          </a:effectLst>
        </p:spPr>
      </p:pic>
    </p:spTree>
    <p:extLst>
      <p:ext uri="{BB962C8B-B14F-4D97-AF65-F5344CB8AC3E}">
        <p14:creationId xmlns:p14="http://schemas.microsoft.com/office/powerpoint/2010/main" val="2020647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Ekahau heat mapper</a:t>
            </a:r>
            <a:endParaRPr lang="en-US" dirty="0"/>
          </a:p>
        </p:txBody>
      </p:sp>
      <p:sp>
        <p:nvSpPr>
          <p:cNvPr id="3" name="Subtitle 2"/>
          <p:cNvSpPr>
            <a:spLocks noGrp="1"/>
          </p:cNvSpPr>
          <p:nvPr>
            <p:ph type="subTitle" idx="1"/>
          </p:nvPr>
        </p:nvSpPr>
        <p:spPr/>
        <p:txBody>
          <a:bodyPr/>
          <a:lstStyle/>
          <a:p>
            <a:r>
              <a:rPr lang="nb-NO" dirty="0"/>
              <a:t>Site survay</a:t>
            </a:r>
            <a:endParaRPr lang="en-US" dirty="0"/>
          </a:p>
        </p:txBody>
      </p:sp>
    </p:spTree>
    <p:extLst>
      <p:ext uri="{BB962C8B-B14F-4D97-AF65-F5344CB8AC3E}">
        <p14:creationId xmlns:p14="http://schemas.microsoft.com/office/powerpoint/2010/main" val="2586541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09" y="0"/>
            <a:ext cx="9905998" cy="872956"/>
          </a:xfrm>
        </p:spPr>
        <p:txBody>
          <a:bodyPr/>
          <a:lstStyle/>
          <a:p>
            <a:r>
              <a:rPr lang="nb-NO" dirty="0"/>
              <a:t>Access point survey heat map</a:t>
            </a:r>
            <a:endParaRPr lang="en-US" dirty="0"/>
          </a:p>
        </p:txBody>
      </p:sp>
      <p:pic>
        <p:nvPicPr>
          <p:cNvPr id="4" name="Content Placeholder 3"/>
          <p:cNvPicPr>
            <a:picLocks noGrp="1" noChangeAspect="1"/>
          </p:cNvPicPr>
          <p:nvPr>
            <p:ph idx="1"/>
          </p:nvPr>
        </p:nvPicPr>
        <p:blipFill>
          <a:blip r:embed="rId2"/>
          <a:stretch>
            <a:fillRect/>
          </a:stretch>
        </p:blipFill>
        <p:spPr>
          <a:xfrm>
            <a:off x="821635" y="677010"/>
            <a:ext cx="11370365" cy="5827535"/>
          </a:xfrm>
        </p:spPr>
      </p:pic>
    </p:spTree>
    <p:extLst>
      <p:ext uri="{BB962C8B-B14F-4D97-AF65-F5344CB8AC3E}">
        <p14:creationId xmlns:p14="http://schemas.microsoft.com/office/powerpoint/2010/main" val="2382866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57" y="0"/>
            <a:ext cx="9905998" cy="961735"/>
          </a:xfrm>
        </p:spPr>
        <p:txBody>
          <a:bodyPr/>
          <a:lstStyle/>
          <a:p>
            <a:r>
              <a:rPr lang="nb-NO" dirty="0"/>
              <a:t>Access point survey heat map cont...</a:t>
            </a:r>
            <a:endParaRPr lang="en-US" dirty="0"/>
          </a:p>
        </p:txBody>
      </p:sp>
      <p:pic>
        <p:nvPicPr>
          <p:cNvPr id="4" name="Content Placeholder 3"/>
          <p:cNvPicPr>
            <a:picLocks noGrp="1" noChangeAspect="1"/>
          </p:cNvPicPr>
          <p:nvPr>
            <p:ph idx="1"/>
          </p:nvPr>
        </p:nvPicPr>
        <p:blipFill>
          <a:blip r:embed="rId2"/>
          <a:stretch>
            <a:fillRect/>
          </a:stretch>
        </p:blipFill>
        <p:spPr>
          <a:xfrm>
            <a:off x="808383" y="895211"/>
            <a:ext cx="11383617" cy="5834327"/>
          </a:xfrm>
        </p:spPr>
      </p:pic>
    </p:spTree>
    <p:extLst>
      <p:ext uri="{BB962C8B-B14F-4D97-AF65-F5344CB8AC3E}">
        <p14:creationId xmlns:p14="http://schemas.microsoft.com/office/powerpoint/2010/main" val="3164855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30" y="91291"/>
            <a:ext cx="9905998" cy="739285"/>
          </a:xfrm>
        </p:spPr>
        <p:txBody>
          <a:bodyPr/>
          <a:lstStyle/>
          <a:p>
            <a:r>
              <a:rPr lang="nb-NO" dirty="0"/>
              <a:t>Access point survey heat map cont.....</a:t>
            </a:r>
            <a:endParaRPr lang="en-US" dirty="0"/>
          </a:p>
        </p:txBody>
      </p:sp>
      <p:pic>
        <p:nvPicPr>
          <p:cNvPr id="4" name="Content Placeholder 3"/>
          <p:cNvPicPr>
            <a:picLocks noGrp="1" noChangeAspect="1"/>
          </p:cNvPicPr>
          <p:nvPr>
            <p:ph idx="1"/>
          </p:nvPr>
        </p:nvPicPr>
        <p:blipFill>
          <a:blip r:embed="rId2"/>
          <a:stretch>
            <a:fillRect/>
          </a:stretch>
        </p:blipFill>
        <p:spPr>
          <a:xfrm>
            <a:off x="742122" y="830576"/>
            <a:ext cx="11449878" cy="5868287"/>
          </a:xfrm>
        </p:spPr>
      </p:pic>
    </p:spTree>
    <p:extLst>
      <p:ext uri="{BB962C8B-B14F-4D97-AF65-F5344CB8AC3E}">
        <p14:creationId xmlns:p14="http://schemas.microsoft.com/office/powerpoint/2010/main" val="2758910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 can be done about RF interference? </a:t>
            </a:r>
            <a:endParaRPr lang="en-US" dirty="0"/>
          </a:p>
        </p:txBody>
      </p:sp>
      <p:sp>
        <p:nvSpPr>
          <p:cNvPr id="3" name="Subtitle 2"/>
          <p:cNvSpPr>
            <a:spLocks noGrp="1"/>
          </p:cNvSpPr>
          <p:nvPr>
            <p:ph type="subTitle" idx="1"/>
          </p:nvPr>
        </p:nvSpPr>
        <p:spPr/>
        <p:txBody>
          <a:bodyPr/>
          <a:lstStyle/>
          <a:p>
            <a:r>
              <a:rPr lang="nb-NO" dirty="0"/>
              <a:t>Tips and tricks</a:t>
            </a:r>
          </a:p>
        </p:txBody>
      </p:sp>
    </p:spTree>
    <p:extLst>
      <p:ext uri="{BB962C8B-B14F-4D97-AF65-F5344CB8AC3E}">
        <p14:creationId xmlns:p14="http://schemas.microsoft.com/office/powerpoint/2010/main" val="2893804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Interference avoidence techniques</a:t>
            </a:r>
            <a:endParaRPr lang="en-US" dirty="0"/>
          </a:p>
        </p:txBody>
      </p:sp>
      <p:sp>
        <p:nvSpPr>
          <p:cNvPr id="3" name="Text Placeholder 2"/>
          <p:cNvSpPr>
            <a:spLocks noGrp="1"/>
          </p:cNvSpPr>
          <p:nvPr>
            <p:ph type="body" idx="1"/>
          </p:nvPr>
        </p:nvSpPr>
        <p:spPr>
          <a:xfrm>
            <a:off x="1127918" y="2514600"/>
            <a:ext cx="3196899" cy="685800"/>
          </a:xfrm>
        </p:spPr>
        <p:txBody>
          <a:bodyPr/>
          <a:lstStyle/>
          <a:p>
            <a:r>
              <a:rPr lang="en-US" sz="2000" b="1" dirty="0">
                <a:solidFill>
                  <a:srgbClr val="FFFF00"/>
                </a:solidFill>
              </a:rPr>
              <a:t>Analyze the potential for RF interference.</a:t>
            </a:r>
            <a:r>
              <a:rPr lang="en-US" dirty="0">
                <a:solidFill>
                  <a:srgbClr val="FFFF00"/>
                </a:solidFill>
              </a:rPr>
              <a:t> </a:t>
            </a:r>
          </a:p>
        </p:txBody>
      </p:sp>
      <p:sp>
        <p:nvSpPr>
          <p:cNvPr id="4" name="Text Placeholder 3"/>
          <p:cNvSpPr>
            <a:spLocks noGrp="1"/>
          </p:cNvSpPr>
          <p:nvPr>
            <p:ph type="body" sz="half" idx="15"/>
          </p:nvPr>
        </p:nvSpPr>
        <p:spPr>
          <a:ln>
            <a:solidFill>
              <a:srgbClr val="FFC000"/>
            </a:solidFill>
          </a:ln>
          <a:effectLst>
            <a:glow rad="63500">
              <a:schemeClr val="accent3">
                <a:satMod val="175000"/>
                <a:alpha val="40000"/>
              </a:schemeClr>
            </a:glow>
            <a:softEdge rad="63500"/>
          </a:effectLst>
        </p:spPr>
        <p:txBody>
          <a:bodyPr>
            <a:normAutofit/>
          </a:bodyPr>
          <a:lstStyle/>
          <a:p>
            <a:pPr marL="285750" indent="-285750">
              <a:buFont typeface="Arial" panose="020B0604020202020204" pitchFamily="34" charset="0"/>
              <a:buChar char="•"/>
            </a:pPr>
            <a:r>
              <a:rPr lang="nb-NO" sz="1800" dirty="0"/>
              <a:t>Do the survey before implementation.</a:t>
            </a:r>
          </a:p>
          <a:p>
            <a:pPr marL="285750" indent="-285750">
              <a:buFont typeface="Arial" panose="020B0604020202020204" pitchFamily="34" charset="0"/>
              <a:buChar char="•"/>
            </a:pPr>
            <a:r>
              <a:rPr lang="nb-NO" sz="1800" dirty="0"/>
              <a:t>Talk to others at facility to know about other RF devices.</a:t>
            </a:r>
            <a:endParaRPr lang="en-US" sz="1800" dirty="0"/>
          </a:p>
        </p:txBody>
      </p:sp>
      <p:sp>
        <p:nvSpPr>
          <p:cNvPr id="5" name="Text Placeholder 4"/>
          <p:cNvSpPr>
            <a:spLocks noGrp="1"/>
          </p:cNvSpPr>
          <p:nvPr>
            <p:ph type="body" sz="quarter" idx="3"/>
          </p:nvPr>
        </p:nvSpPr>
        <p:spPr>
          <a:xfrm>
            <a:off x="4477216" y="2718425"/>
            <a:ext cx="3184385" cy="685800"/>
          </a:xfrm>
        </p:spPr>
        <p:txBody>
          <a:bodyPr/>
          <a:lstStyle/>
          <a:p>
            <a:r>
              <a:rPr lang="en-US" sz="2000" b="1" dirty="0">
                <a:solidFill>
                  <a:schemeClr val="accent2"/>
                </a:solidFill>
              </a:rPr>
              <a:t>Prevent the interfering sources from operating</a:t>
            </a:r>
            <a:endParaRPr lang="en-US" sz="2000" dirty="0">
              <a:solidFill>
                <a:schemeClr val="accent2"/>
              </a:solidFill>
            </a:endParaRPr>
          </a:p>
        </p:txBody>
      </p:sp>
      <p:sp>
        <p:nvSpPr>
          <p:cNvPr id="6" name="Text Placeholder 5"/>
          <p:cNvSpPr>
            <a:spLocks noGrp="1"/>
          </p:cNvSpPr>
          <p:nvPr>
            <p:ph type="body" sz="half" idx="16"/>
          </p:nvPr>
        </p:nvSpPr>
        <p:spPr/>
        <p:txBody>
          <a:bodyPr>
            <a:normAutofit/>
          </a:bodyPr>
          <a:lstStyle/>
          <a:p>
            <a:pPr marL="285750" indent="-285750">
              <a:buFont typeface="Arial" panose="020B0604020202020204" pitchFamily="34" charset="0"/>
              <a:buChar char="•"/>
            </a:pPr>
            <a:r>
              <a:rPr lang="nb-NO" sz="1800" dirty="0"/>
              <a:t>Turn off the interfering sources once you know they are on.</a:t>
            </a:r>
          </a:p>
          <a:p>
            <a:pPr marL="285750" indent="-285750">
              <a:buFont typeface="Arial" panose="020B0604020202020204" pitchFamily="34" charset="0"/>
              <a:buChar char="•"/>
            </a:pPr>
            <a:r>
              <a:rPr lang="nb-NO" sz="1800" dirty="0"/>
              <a:t>Disallow bluetooth and microwave ovens where there are 802.11 devices installed.</a:t>
            </a:r>
            <a:endParaRPr lang="en-US" sz="1800" dirty="0"/>
          </a:p>
        </p:txBody>
      </p:sp>
      <p:sp>
        <p:nvSpPr>
          <p:cNvPr id="7" name="Text Placeholder 6"/>
          <p:cNvSpPr>
            <a:spLocks noGrp="1"/>
          </p:cNvSpPr>
          <p:nvPr>
            <p:ph type="body" sz="quarter" idx="13"/>
          </p:nvPr>
        </p:nvSpPr>
        <p:spPr>
          <a:xfrm>
            <a:off x="7852442" y="2514600"/>
            <a:ext cx="3194968" cy="685800"/>
          </a:xfrm>
        </p:spPr>
        <p:txBody>
          <a:bodyPr/>
          <a:lstStyle/>
          <a:p>
            <a:r>
              <a:rPr lang="en-US" sz="2000" b="1" dirty="0">
                <a:solidFill>
                  <a:schemeClr val="accent4"/>
                </a:solidFill>
              </a:rPr>
              <a:t>Provide adequate wireless LAN coverage.</a:t>
            </a:r>
            <a:endParaRPr lang="en-US" sz="2000" dirty="0">
              <a:solidFill>
                <a:schemeClr val="accent4"/>
              </a:solidFill>
            </a:endParaRPr>
          </a:p>
        </p:txBody>
      </p:sp>
      <p:sp>
        <p:nvSpPr>
          <p:cNvPr id="8" name="Text Placeholder 7"/>
          <p:cNvSpPr>
            <a:spLocks noGrp="1"/>
          </p:cNvSpPr>
          <p:nvPr>
            <p:ph type="body" sz="half" idx="17"/>
          </p:nvPr>
        </p:nvSpPr>
        <p:spPr/>
        <p:txBody>
          <a:bodyPr>
            <a:normAutofit/>
          </a:bodyPr>
          <a:lstStyle/>
          <a:p>
            <a:pPr marL="285750" indent="-285750">
              <a:buFont typeface="Arial" panose="020B0604020202020204" pitchFamily="34" charset="0"/>
              <a:buChar char="•"/>
            </a:pPr>
            <a:r>
              <a:rPr lang="nb-NO" sz="1800" dirty="0"/>
              <a:t>Ensure that wireless LAN have strong signals throuout the area.</a:t>
            </a:r>
          </a:p>
          <a:p>
            <a:pPr marL="285750" indent="-285750">
              <a:buFont typeface="Arial" panose="020B0604020202020204" pitchFamily="34" charset="0"/>
              <a:buChar char="•"/>
            </a:pPr>
            <a:r>
              <a:rPr lang="nb-NO" sz="1800" dirty="0"/>
              <a:t>Install sufficient devices according to survey to provide full coverage.</a:t>
            </a:r>
            <a:endParaRPr lang="en-US" sz="1800" dirty="0"/>
          </a:p>
        </p:txBody>
      </p:sp>
    </p:spTree>
    <p:extLst>
      <p:ext uri="{BB962C8B-B14F-4D97-AF65-F5344CB8AC3E}">
        <p14:creationId xmlns:p14="http://schemas.microsoft.com/office/powerpoint/2010/main" val="185779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04728" y="2695633"/>
            <a:ext cx="5887272" cy="3934374"/>
          </a:xfrm>
          <a:prstGeom prst="rect">
            <a:avLst/>
          </a:prstGeom>
        </p:spPr>
      </p:pic>
      <p:sp>
        <p:nvSpPr>
          <p:cNvPr id="2" name="Title 1"/>
          <p:cNvSpPr>
            <a:spLocks noGrp="1"/>
          </p:cNvSpPr>
          <p:nvPr>
            <p:ph type="title"/>
          </p:nvPr>
        </p:nvSpPr>
        <p:spPr>
          <a:xfrm>
            <a:off x="995639" y="0"/>
            <a:ext cx="9905998" cy="698028"/>
          </a:xfrm>
        </p:spPr>
        <p:txBody>
          <a:bodyPr/>
          <a:lstStyle/>
          <a:p>
            <a:r>
              <a:rPr lang="nb-NO" dirty="0"/>
              <a:t>Standard wifi router channel noise</a:t>
            </a:r>
            <a:endParaRPr lang="en-US" dirty="0"/>
          </a:p>
        </p:txBody>
      </p:sp>
      <p:pic>
        <p:nvPicPr>
          <p:cNvPr id="4" name="Content Placeholder 3"/>
          <p:cNvPicPr>
            <a:picLocks noGrp="1" noChangeAspect="1"/>
          </p:cNvPicPr>
          <p:nvPr>
            <p:ph idx="1"/>
          </p:nvPr>
        </p:nvPicPr>
        <p:blipFill>
          <a:blip r:embed="rId3"/>
          <a:stretch>
            <a:fillRect/>
          </a:stretch>
        </p:blipFill>
        <p:spPr>
          <a:xfrm>
            <a:off x="0" y="2772425"/>
            <a:ext cx="5604049" cy="3760373"/>
          </a:xfrm>
        </p:spPr>
      </p:pic>
      <p:pic>
        <p:nvPicPr>
          <p:cNvPr id="5" name="Picture 4"/>
          <p:cNvPicPr>
            <a:picLocks noChangeAspect="1"/>
          </p:cNvPicPr>
          <p:nvPr/>
        </p:nvPicPr>
        <p:blipFill>
          <a:blip r:embed="rId4"/>
          <a:stretch>
            <a:fillRect/>
          </a:stretch>
        </p:blipFill>
        <p:spPr>
          <a:xfrm>
            <a:off x="3515973" y="591164"/>
            <a:ext cx="5849166" cy="4001058"/>
          </a:xfrm>
          <a:prstGeom prst="rect">
            <a:avLst/>
          </a:prstGeom>
        </p:spPr>
      </p:pic>
    </p:spTree>
    <p:extLst>
      <p:ext uri="{BB962C8B-B14F-4D97-AF65-F5344CB8AC3E}">
        <p14:creationId xmlns:p14="http://schemas.microsoft.com/office/powerpoint/2010/main" val="28419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425" y="283534"/>
            <a:ext cx="9905998" cy="1042331"/>
          </a:xfrm>
        </p:spPr>
        <p:txBody>
          <a:bodyPr/>
          <a:lstStyle/>
          <a:p>
            <a:r>
              <a:rPr lang="nb-NO" dirty="0"/>
              <a:t>Real calculations</a:t>
            </a:r>
            <a:endParaRPr lang="en-US" dirty="0"/>
          </a:p>
        </p:txBody>
      </p:sp>
      <p:pic>
        <p:nvPicPr>
          <p:cNvPr id="4" name="Content Placeholder 3"/>
          <p:cNvPicPr>
            <a:picLocks noGrp="1" noChangeAspect="1"/>
          </p:cNvPicPr>
          <p:nvPr>
            <p:ph idx="1"/>
          </p:nvPr>
        </p:nvPicPr>
        <p:blipFill>
          <a:blip r:embed="rId2"/>
          <a:stretch>
            <a:fillRect/>
          </a:stretch>
        </p:blipFill>
        <p:spPr>
          <a:xfrm>
            <a:off x="0" y="1064608"/>
            <a:ext cx="12174851" cy="5298869"/>
          </a:xfrm>
          <a:prstGeom prst="rect">
            <a:avLst/>
          </a:prstGeom>
        </p:spPr>
      </p:pic>
    </p:spTree>
    <p:extLst>
      <p:ext uri="{BB962C8B-B14F-4D97-AF65-F5344CB8AC3E}">
        <p14:creationId xmlns:p14="http://schemas.microsoft.com/office/powerpoint/2010/main" val="1660027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9917"/>
            <a:ext cx="9905998" cy="772141"/>
          </a:xfrm>
        </p:spPr>
        <p:txBody>
          <a:bodyPr/>
          <a:lstStyle/>
          <a:p>
            <a:r>
              <a:rPr lang="nb-NO" dirty="0"/>
              <a:t>Frequency overlapping range</a:t>
            </a:r>
            <a:endParaRPr lang="en-US" dirty="0"/>
          </a:p>
        </p:txBody>
      </p:sp>
      <p:pic>
        <p:nvPicPr>
          <p:cNvPr id="1026" name="Picture 2" descr="http://cdn1.expertreviews.co.uk/sites/expertreviews/files/styles/er_main_wide/public/2/74/wi-fi_channel_guide.png?itok=r-5t2Ia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785" y="1052058"/>
            <a:ext cx="9157252" cy="5157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1394" y="6209746"/>
            <a:ext cx="11486033" cy="584775"/>
          </a:xfrm>
          <a:prstGeom prst="rect">
            <a:avLst/>
          </a:prstGeom>
        </p:spPr>
        <p:txBody>
          <a:bodyPr wrap="square">
            <a:spAutoFit/>
          </a:bodyPr>
          <a:lstStyle/>
          <a:p>
            <a:r>
              <a:rPr lang="en-US" sz="1600" dirty="0">
                <a:solidFill>
                  <a:srgbClr val="FFFF00"/>
                </a:solidFill>
                <a:latin typeface="AsapRegular"/>
              </a:rPr>
              <a:t>You could use other sets of Wi-Fi channels, as long as they are 5 channels apart - for instance 3, 8 and 13. This may not be optimal though, as channels 1 and 2 would be unused, and in many places in the world channel 13 is not available. </a:t>
            </a:r>
            <a:endParaRPr lang="en-US" sz="1600" dirty="0">
              <a:solidFill>
                <a:srgbClr val="FFFF00"/>
              </a:solidFill>
            </a:endParaRPr>
          </a:p>
        </p:txBody>
      </p:sp>
    </p:spTree>
    <p:extLst>
      <p:ext uri="{BB962C8B-B14F-4D97-AF65-F5344CB8AC3E}">
        <p14:creationId xmlns:p14="http://schemas.microsoft.com/office/powerpoint/2010/main" val="1504560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Cutout trans="6000" numberOfShades="6"/>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0225" y="0"/>
            <a:ext cx="9905998" cy="1478570"/>
          </a:xfrm>
        </p:spPr>
        <p:txBody>
          <a:bodyPr/>
          <a:lstStyle/>
          <a:p>
            <a:r>
              <a:rPr lang="en-US" dirty="0"/>
              <a:t>2.4 GHz four-channel reuse pattern of channels 1, 5, 9 and 13</a:t>
            </a:r>
          </a:p>
        </p:txBody>
      </p:sp>
      <p:pic>
        <p:nvPicPr>
          <p:cNvPr id="2050" name="Picture 2" descr="http://media.boundless.aerohive.com/images/370897575_figure_6_w640.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81610" y="1373372"/>
            <a:ext cx="5374598" cy="531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9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2833428" cy="2740502"/>
          </a:xfrm>
        </p:spPr>
        <p:txBody>
          <a:bodyPr/>
          <a:lstStyle/>
          <a:p>
            <a:r>
              <a:rPr lang="nb-NO" dirty="0"/>
              <a:t>Air ties 4920 mesh network</a:t>
            </a:r>
            <a:endParaRPr lang="en-US" dirty="0"/>
          </a:p>
        </p:txBody>
      </p:sp>
      <p:pic>
        <p:nvPicPr>
          <p:cNvPr id="4" name="Content Placeholder 3"/>
          <p:cNvPicPr>
            <a:picLocks noGrp="1" noChangeAspect="1"/>
          </p:cNvPicPr>
          <p:nvPr>
            <p:ph idx="1"/>
          </p:nvPr>
        </p:nvPicPr>
        <p:blipFill>
          <a:blip r:embed="rId2"/>
          <a:stretch>
            <a:fillRect/>
          </a:stretch>
        </p:blipFill>
        <p:spPr>
          <a:xfrm>
            <a:off x="4230817" y="6425"/>
            <a:ext cx="4012852" cy="6851575"/>
          </a:xfrm>
        </p:spPr>
      </p:pic>
    </p:spTree>
    <p:extLst>
      <p:ext uri="{BB962C8B-B14F-4D97-AF65-F5344CB8AC3E}">
        <p14:creationId xmlns:p14="http://schemas.microsoft.com/office/powerpoint/2010/main" val="3121500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rotWithShape="1">
          <a:blip r:embed="rId2"/>
          <a:srcRect t="3741" b="8005"/>
          <a:stretch/>
        </p:blipFill>
        <p:spPr>
          <a:xfrm>
            <a:off x="3910818" y="14114"/>
            <a:ext cx="4515730" cy="6843886"/>
          </a:xfrm>
        </p:spPr>
      </p:pic>
      <p:sp>
        <p:nvSpPr>
          <p:cNvPr id="2" name="Title 1"/>
          <p:cNvSpPr>
            <a:spLocks noGrp="1"/>
          </p:cNvSpPr>
          <p:nvPr>
            <p:ph type="title"/>
          </p:nvPr>
        </p:nvSpPr>
        <p:spPr>
          <a:xfrm>
            <a:off x="1042939" y="938924"/>
            <a:ext cx="2867879" cy="1478570"/>
          </a:xfrm>
        </p:spPr>
        <p:txBody>
          <a:bodyPr>
            <a:normAutofit fontScale="90000"/>
          </a:bodyPr>
          <a:lstStyle/>
          <a:p>
            <a:r>
              <a:rPr lang="nb-NO" dirty="0"/>
              <a:t>Interference avoidence enabled access points</a:t>
            </a:r>
            <a:endParaRPr lang="en-US" dirty="0"/>
          </a:p>
        </p:txBody>
      </p:sp>
      <p:cxnSp>
        <p:nvCxnSpPr>
          <p:cNvPr id="12" name="Straight Connector 11"/>
          <p:cNvCxnSpPr/>
          <p:nvPr/>
        </p:nvCxnSpPr>
        <p:spPr>
          <a:xfrm flipV="1">
            <a:off x="5317588" y="1259331"/>
            <a:ext cx="4429393" cy="837757"/>
          </a:xfrm>
          <a:prstGeom prst="line">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9746981" y="896759"/>
            <a:ext cx="2445019" cy="1200329"/>
          </a:xfrm>
          <a:prstGeom prst="rect">
            <a:avLst/>
          </a:prstGeom>
          <a:noFill/>
        </p:spPr>
        <p:txBody>
          <a:bodyPr wrap="square" rtlCol="0">
            <a:spAutoFit/>
          </a:bodyPr>
          <a:lstStyle/>
          <a:p>
            <a:r>
              <a:rPr lang="nb-NO" dirty="0">
                <a:solidFill>
                  <a:srgbClr val="FFFF00"/>
                </a:solidFill>
              </a:rPr>
              <a:t>AirTies (Propriorty Product) provides a solution for interference avoidence</a:t>
            </a:r>
            <a:r>
              <a:rPr lang="nb-NO" dirty="0"/>
              <a:t>. </a:t>
            </a:r>
            <a:endParaRPr lang="en-US" dirty="0"/>
          </a:p>
        </p:txBody>
      </p:sp>
    </p:spTree>
    <p:extLst>
      <p:ext uri="{BB962C8B-B14F-4D97-AF65-F5344CB8AC3E}">
        <p14:creationId xmlns:p14="http://schemas.microsoft.com/office/powerpoint/2010/main" val="404015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49274"/>
          </a:xfrm>
        </p:spPr>
        <p:txBody>
          <a:bodyPr/>
          <a:lstStyle/>
          <a:p>
            <a:r>
              <a:rPr lang="nb-NO" dirty="0"/>
              <a:t>Chanalyzer for wifi and reports analysis</a:t>
            </a:r>
            <a:endParaRPr lang="en-US" dirty="0"/>
          </a:p>
        </p:txBody>
      </p:sp>
      <p:pic>
        <p:nvPicPr>
          <p:cNvPr id="4" name="Content Placeholder 3"/>
          <p:cNvPicPr>
            <a:picLocks noGrp="1" noChangeAspect="1"/>
          </p:cNvPicPr>
          <p:nvPr>
            <p:ph idx="1"/>
          </p:nvPr>
        </p:nvPicPr>
        <p:blipFill>
          <a:blip r:embed="rId2"/>
          <a:stretch>
            <a:fillRect/>
          </a:stretch>
        </p:blipFill>
        <p:spPr>
          <a:xfrm>
            <a:off x="803955" y="1049274"/>
            <a:ext cx="10580914" cy="5646769"/>
          </a:xfrm>
          <a:prstGeom prst="rect">
            <a:avLst/>
          </a:prstGeom>
        </p:spPr>
      </p:pic>
    </p:spTree>
    <p:extLst>
      <p:ext uri="{BB962C8B-B14F-4D97-AF65-F5344CB8AC3E}">
        <p14:creationId xmlns:p14="http://schemas.microsoft.com/office/powerpoint/2010/main" val="3339261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30628"/>
            <a:ext cx="9905998" cy="824356"/>
          </a:xfrm>
        </p:spPr>
        <p:txBody>
          <a:bodyPr/>
          <a:lstStyle/>
          <a:p>
            <a:r>
              <a:rPr lang="nb-NO" dirty="0"/>
              <a:t>Wi-spy for wifi scanning and site survey</a:t>
            </a:r>
            <a:endParaRPr lang="en-US" dirty="0"/>
          </a:p>
        </p:txBody>
      </p:sp>
      <p:pic>
        <p:nvPicPr>
          <p:cNvPr id="4" name="Content Placeholder 3"/>
          <p:cNvPicPr>
            <a:picLocks noGrp="1" noChangeAspect="1"/>
          </p:cNvPicPr>
          <p:nvPr>
            <p:ph idx="1"/>
          </p:nvPr>
        </p:nvPicPr>
        <p:blipFill>
          <a:blip r:embed="rId2"/>
          <a:stretch>
            <a:fillRect/>
          </a:stretch>
        </p:blipFill>
        <p:spPr>
          <a:xfrm>
            <a:off x="738657" y="954984"/>
            <a:ext cx="10711509" cy="5771356"/>
          </a:xfrm>
          <a:prstGeom prst="rect">
            <a:avLst/>
          </a:prstGeom>
        </p:spPr>
      </p:pic>
    </p:spTree>
    <p:extLst>
      <p:ext uri="{BB962C8B-B14F-4D97-AF65-F5344CB8AC3E}">
        <p14:creationId xmlns:p14="http://schemas.microsoft.com/office/powerpoint/2010/main" val="789614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35" y="0"/>
            <a:ext cx="9905998" cy="790802"/>
          </a:xfrm>
        </p:spPr>
        <p:txBody>
          <a:bodyPr/>
          <a:lstStyle/>
          <a:p>
            <a:r>
              <a:rPr lang="nb-NO" dirty="0"/>
              <a:t>Site survey heat mapper</a:t>
            </a:r>
            <a:endParaRPr lang="en-US" dirty="0"/>
          </a:p>
        </p:txBody>
      </p:sp>
      <p:pic>
        <p:nvPicPr>
          <p:cNvPr id="4" name="Content Placeholder 3"/>
          <p:cNvPicPr>
            <a:picLocks noGrp="1" noChangeAspect="1"/>
          </p:cNvPicPr>
          <p:nvPr>
            <p:ph idx="1"/>
          </p:nvPr>
        </p:nvPicPr>
        <p:blipFill>
          <a:blip r:embed="rId2"/>
          <a:stretch>
            <a:fillRect/>
          </a:stretch>
        </p:blipFill>
        <p:spPr>
          <a:xfrm>
            <a:off x="1007672" y="790802"/>
            <a:ext cx="10077061" cy="5410103"/>
          </a:xfrm>
          <a:prstGeom prst="rect">
            <a:avLst/>
          </a:prstGeom>
        </p:spPr>
      </p:pic>
    </p:spTree>
    <p:extLst>
      <p:ext uri="{BB962C8B-B14F-4D97-AF65-F5344CB8AC3E}">
        <p14:creationId xmlns:p14="http://schemas.microsoft.com/office/powerpoint/2010/main" val="1688052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62" y="618518"/>
            <a:ext cx="9905998" cy="968227"/>
          </a:xfrm>
        </p:spPr>
        <p:txBody>
          <a:bodyPr/>
          <a:lstStyle/>
          <a:p>
            <a:r>
              <a:rPr lang="nb-NO" dirty="0"/>
              <a:t>Wifi analyzer</a:t>
            </a:r>
            <a:endParaRPr lang="en-US" dirty="0"/>
          </a:p>
        </p:txBody>
      </p:sp>
      <p:pic>
        <p:nvPicPr>
          <p:cNvPr id="4" name="Content Placeholder 3"/>
          <p:cNvPicPr>
            <a:picLocks noGrp="1" noChangeAspect="1"/>
          </p:cNvPicPr>
          <p:nvPr>
            <p:ph idx="1"/>
          </p:nvPr>
        </p:nvPicPr>
        <p:blipFill>
          <a:blip r:embed="rId2"/>
          <a:stretch>
            <a:fillRect/>
          </a:stretch>
        </p:blipFill>
        <p:spPr>
          <a:xfrm>
            <a:off x="4329404" y="618518"/>
            <a:ext cx="7429582" cy="5899144"/>
          </a:xfrm>
          <a:prstGeom prst="rect">
            <a:avLst/>
          </a:prstGeom>
        </p:spPr>
      </p:pic>
    </p:spTree>
    <p:extLst>
      <p:ext uri="{BB962C8B-B14F-4D97-AF65-F5344CB8AC3E}">
        <p14:creationId xmlns:p14="http://schemas.microsoft.com/office/powerpoint/2010/main" val="3921247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68" y="516834"/>
            <a:ext cx="9906001" cy="656972"/>
          </a:xfrm>
        </p:spPr>
        <p:txBody>
          <a:bodyPr/>
          <a:lstStyle/>
          <a:p>
            <a:r>
              <a:rPr lang="nb-NO" dirty="0"/>
              <a:t>references</a:t>
            </a:r>
            <a:endParaRPr lang="en-US" dirty="0"/>
          </a:p>
        </p:txBody>
      </p:sp>
      <p:sp>
        <p:nvSpPr>
          <p:cNvPr id="3" name="Text Placeholder 2"/>
          <p:cNvSpPr>
            <a:spLocks noGrp="1"/>
          </p:cNvSpPr>
          <p:nvPr>
            <p:ph type="body" sz="half" idx="2"/>
          </p:nvPr>
        </p:nvSpPr>
        <p:spPr>
          <a:xfrm>
            <a:off x="1139868" y="1173806"/>
            <a:ext cx="9904505" cy="5409874"/>
          </a:xfrm>
        </p:spPr>
        <p:txBody>
          <a:bodyPr>
            <a:normAutofit fontScale="92500" lnSpcReduction="10000"/>
          </a:bodyPr>
          <a:lstStyle/>
          <a:p>
            <a:pPr marL="285750" indent="-285750">
              <a:buFont typeface="Arial" panose="020B0604020202020204" pitchFamily="34" charset="0"/>
              <a:buChar char="•"/>
            </a:pPr>
            <a:r>
              <a:rPr lang="nb-NO" dirty="0">
                <a:hlinkClick r:id="rId2"/>
              </a:rPr>
              <a:t>http://www.wi-fiplanet.com/tutorials/article.php/953511/Minimizing-80211-Interference-Issues.htm</a:t>
            </a:r>
            <a:endParaRPr lang="nb-NO" dirty="0"/>
          </a:p>
          <a:p>
            <a:pPr marL="285750" indent="-285750">
              <a:buFont typeface="Arial" panose="020B0604020202020204" pitchFamily="34" charset="0"/>
              <a:buChar char="•"/>
            </a:pPr>
            <a:r>
              <a:rPr lang="en-US" dirty="0">
                <a:hlinkClick r:id="rId3"/>
              </a:rPr>
              <a:t>https://plus.google.com/+MichelleMarie/posts/GVcczQy4f4q</a:t>
            </a:r>
            <a:endParaRPr lang="en-US" dirty="0"/>
          </a:p>
          <a:p>
            <a:pPr marL="285750" indent="-285750">
              <a:buFont typeface="Arial" panose="020B0604020202020204" pitchFamily="34" charset="0"/>
              <a:buChar char="•"/>
            </a:pPr>
            <a:r>
              <a:rPr lang="en-US" dirty="0">
                <a:hlinkClick r:id="rId4"/>
              </a:rPr>
              <a:t>http://boundless.aerohive.com/experts/wi-fi-back-to-basics--24-ghz-channel-planning.html</a:t>
            </a:r>
            <a:endParaRPr lang="en-US" dirty="0"/>
          </a:p>
          <a:p>
            <a:pPr marL="285750" indent="-285750">
              <a:buFont typeface="Arial" panose="020B0604020202020204" pitchFamily="34" charset="0"/>
              <a:buChar char="•"/>
            </a:pPr>
            <a:r>
              <a:rPr lang="en-US" dirty="0">
                <a:hlinkClick r:id="rId2"/>
              </a:rPr>
              <a:t>http://www.wi-fiplanet.com/tutorials/article.php/953511/Minimizing-80211-Interference-Issues.htm</a:t>
            </a:r>
            <a:endParaRPr lang="en-US" dirty="0"/>
          </a:p>
          <a:p>
            <a:pPr marL="285750" indent="-285750">
              <a:buFont typeface="Arial" panose="020B0604020202020204" pitchFamily="34" charset="0"/>
              <a:buChar char="•"/>
            </a:pPr>
            <a:r>
              <a:rPr lang="en-US" dirty="0">
                <a:hlinkClick r:id="rId5"/>
              </a:rPr>
              <a:t>http://www.wirelesscommunication.nl/reference/chaptr03/indoor.htm</a:t>
            </a:r>
            <a:endParaRPr lang="en-US" dirty="0"/>
          </a:p>
          <a:p>
            <a:pPr marL="285750" indent="-285750">
              <a:buFont typeface="Arial" panose="020B0604020202020204" pitchFamily="34" charset="0"/>
              <a:buChar char="•"/>
            </a:pPr>
            <a:r>
              <a:rPr lang="en-US" dirty="0">
                <a:hlinkClick r:id="rId6"/>
              </a:rPr>
              <a:t>https://www.easycalculation.com/statistics/learn-signal-to-noise-ratio.php</a:t>
            </a:r>
            <a:endParaRPr lang="en-US" dirty="0"/>
          </a:p>
          <a:p>
            <a:pPr marL="285750" indent="-285750">
              <a:buFont typeface="Arial" panose="020B0604020202020204" pitchFamily="34" charset="0"/>
              <a:buChar char="•"/>
            </a:pPr>
            <a:r>
              <a:rPr lang="en-US" dirty="0">
                <a:hlinkClick r:id="rId7"/>
              </a:rPr>
              <a:t>https://www.easycalculation.com/statistics/signal-to-noise-ratio.php</a:t>
            </a:r>
            <a:endParaRPr lang="en-US" dirty="0"/>
          </a:p>
          <a:p>
            <a:pPr marL="285750" indent="-285750">
              <a:buFont typeface="Arial" panose="020B0604020202020204" pitchFamily="34" charset="0"/>
              <a:buChar char="•"/>
            </a:pPr>
            <a:r>
              <a:rPr lang="en-US" dirty="0">
                <a:hlinkClick r:id="rId8"/>
              </a:rPr>
              <a:t>http://www.radio-electronics.com/info/wireless/wi-fi/80211-channels-number-frequencies-bandwidth.php</a:t>
            </a:r>
            <a:endParaRPr lang="en-US" dirty="0"/>
          </a:p>
          <a:p>
            <a:pPr marL="285750" indent="-285750">
              <a:buFont typeface="Arial" panose="020B0604020202020204" pitchFamily="34" charset="0"/>
              <a:buChar char="•"/>
            </a:pPr>
            <a:r>
              <a:rPr lang="en-US" dirty="0">
                <a:hlinkClick r:id="rId9"/>
              </a:rPr>
              <a:t>https://www.netspotapp.com/help/what-is-the-signal-to-noise/</a:t>
            </a:r>
            <a:endParaRPr lang="en-US" dirty="0"/>
          </a:p>
          <a:p>
            <a:pPr marL="285750" indent="-285750">
              <a:buFont typeface="Arial" panose="020B0604020202020204" pitchFamily="34" charset="0"/>
              <a:buChar char="•"/>
            </a:pPr>
            <a:r>
              <a:rPr lang="en-US" dirty="0">
                <a:hlinkClick r:id="rId10"/>
              </a:rPr>
              <a:t>https://en.wikipedia.org/wiki/Shannon-Hartley_theorem</a:t>
            </a:r>
            <a:endParaRPr lang="en-US" dirty="0"/>
          </a:p>
          <a:p>
            <a:pPr marL="285750" indent="-285750">
              <a:buFont typeface="Arial" panose="020B0604020202020204" pitchFamily="34" charset="0"/>
              <a:buChar char="•"/>
            </a:pPr>
            <a:r>
              <a:rPr lang="en-US" dirty="0">
                <a:hlinkClick r:id="rId11"/>
              </a:rPr>
              <a:t>http://www.radio-electronics.com/info/rf-technology-design/rf-noise-sensitivity/receiver-signal-to-noise-ratio.php</a:t>
            </a:r>
            <a:endParaRPr lang="en-US" dirty="0"/>
          </a:p>
          <a:p>
            <a:pPr marL="285750" indent="-285750">
              <a:buFont typeface="Arial" panose="020B0604020202020204" pitchFamily="34" charset="0"/>
              <a:buChar char="•"/>
            </a:pPr>
            <a:r>
              <a:rPr lang="en-US" dirty="0">
                <a:hlinkClick r:id="rId12"/>
              </a:rPr>
              <a:t>https://commotionwireless.net/docs/cck/networking/learn-wireless-basics/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251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co-channel interference/cooperation</a:t>
            </a:r>
          </a:p>
        </p:txBody>
      </p:sp>
      <p:pic>
        <p:nvPicPr>
          <p:cNvPr id="1026" name="Picture 2" descr="http://media.boundless.aerohive.com/images/255079833_figure_5_w64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296" y="1856935"/>
            <a:ext cx="5927038" cy="4621237"/>
          </a:xfrm>
          <a:prstGeom prst="rect">
            <a:avLst/>
          </a:prstGeom>
          <a:noFill/>
          <a:effectLst>
            <a:glow rad="228600">
              <a:schemeClr val="accent3">
                <a:satMod val="175000"/>
                <a:alpha val="40000"/>
              </a:schemeClr>
            </a:glow>
            <a:outerShdw blurRad="101600" dist="50800" dir="5340000" sx="103000" sy="103000" algn="ctr" rotWithShape="0">
              <a:srgbClr val="000000">
                <a:alpha val="98000"/>
              </a:srgbClr>
            </a:outerShdw>
            <a:reflection stA="80000"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74218" y="2222695"/>
            <a:ext cx="451145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If a client is at the outer edges of a coverage cell, the client’s transmissions may propagate into another cell using the same channel. </a:t>
            </a:r>
          </a:p>
          <a:p>
            <a:pPr marL="285750" indent="-285750">
              <a:buFont typeface="Arial" panose="020B0604020202020204" pitchFamily="34" charset="0"/>
              <a:buChar char="•"/>
            </a:pPr>
            <a:r>
              <a:rPr lang="en-US" sz="2000" dirty="0"/>
              <a:t>All of the radios in the other cell will defer if they hear the original client’s transmissions from a different cell but on the same channel.</a:t>
            </a:r>
          </a:p>
        </p:txBody>
      </p:sp>
    </p:spTree>
    <p:extLst>
      <p:ext uri="{BB962C8B-B14F-4D97-AF65-F5344CB8AC3E}">
        <p14:creationId xmlns:p14="http://schemas.microsoft.com/office/powerpoint/2010/main" val="1593429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latin typeface="Arial Rounded MT Bold" panose="020F0704030504030204" pitchFamily="34" charset="0"/>
              </a:rPr>
              <a:t>Questions ??????</a:t>
            </a:r>
            <a:endParaRPr lang="en-US" dirty="0">
              <a:latin typeface="Arial Rounded MT Bold" panose="020F0704030504030204" pitchFamily="34" charset="0"/>
            </a:endParaRPr>
          </a:p>
        </p:txBody>
      </p:sp>
      <p:sp>
        <p:nvSpPr>
          <p:cNvPr id="3" name="Subtitle 2"/>
          <p:cNvSpPr>
            <a:spLocks noGrp="1"/>
          </p:cNvSpPr>
          <p:nvPr>
            <p:ph type="subTitle" idx="1"/>
          </p:nvPr>
        </p:nvSpPr>
        <p:spPr/>
        <p:txBody>
          <a:bodyPr>
            <a:normAutofit/>
          </a:bodyPr>
          <a:lstStyle/>
          <a:p>
            <a:pPr algn="ctr"/>
            <a:r>
              <a:rPr lang="nb-NO" sz="4000" dirty="0"/>
              <a:t>Thank you!!!!!</a:t>
            </a:r>
            <a:endParaRPr lang="en-US" sz="4000" dirty="0"/>
          </a:p>
        </p:txBody>
      </p:sp>
    </p:spTree>
    <p:extLst>
      <p:ext uri="{BB962C8B-B14F-4D97-AF65-F5344CB8AC3E}">
        <p14:creationId xmlns:p14="http://schemas.microsoft.com/office/powerpoint/2010/main" val="324393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Channalyzer &amp; Wi-spy</a:t>
            </a:r>
            <a:endParaRPr lang="en-US" dirty="0"/>
          </a:p>
        </p:txBody>
      </p:sp>
      <p:sp>
        <p:nvSpPr>
          <p:cNvPr id="3" name="Subtitle 2"/>
          <p:cNvSpPr>
            <a:spLocks noGrp="1"/>
          </p:cNvSpPr>
          <p:nvPr>
            <p:ph type="subTitle" idx="1"/>
          </p:nvPr>
        </p:nvSpPr>
        <p:spPr/>
        <p:txBody>
          <a:bodyPr/>
          <a:lstStyle/>
          <a:p>
            <a:r>
              <a:rPr lang="nb-NO" dirty="0"/>
              <a:t>Wifi analysis tools</a:t>
            </a:r>
            <a:endParaRPr lang="en-US" dirty="0"/>
          </a:p>
        </p:txBody>
      </p:sp>
    </p:spTree>
    <p:extLst>
      <p:ext uri="{BB962C8B-B14F-4D97-AF65-F5344CB8AC3E}">
        <p14:creationId xmlns:p14="http://schemas.microsoft.com/office/powerpoint/2010/main" val="92994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379521"/>
            <a:ext cx="2419646" cy="6478479"/>
          </a:xfrm>
        </p:spPr>
        <p:txBody>
          <a:bodyPr>
            <a:normAutofit/>
            <a:scene3d>
              <a:camera prst="orthographicFront">
                <a:rot lat="20399996" lon="21299997" rev="16200000"/>
              </a:camera>
              <a:lightRig rig="threePt" dir="t"/>
            </a:scene3d>
          </a:bodyPr>
          <a:lstStyle/>
          <a:p>
            <a:r>
              <a:rPr lang="nb-NO" dirty="0"/>
              <a:t>Site survey</a:t>
            </a:r>
            <a:endParaRPr lang="en-US" dirty="0"/>
          </a:p>
        </p:txBody>
      </p:sp>
      <p:pic>
        <p:nvPicPr>
          <p:cNvPr id="4" name="Content Placeholder 3"/>
          <p:cNvPicPr>
            <a:picLocks noGrp="1" noChangeAspect="1"/>
          </p:cNvPicPr>
          <p:nvPr>
            <p:ph idx="1"/>
          </p:nvPr>
        </p:nvPicPr>
        <p:blipFill>
          <a:blip r:embed="rId2"/>
          <a:stretch>
            <a:fillRect/>
          </a:stretch>
        </p:blipFill>
        <p:spPr>
          <a:xfrm>
            <a:off x="1676436" y="72719"/>
            <a:ext cx="10234209" cy="6785281"/>
          </a:xfrm>
          <a:prstGeom prst="rect">
            <a:avLst/>
          </a:prstGeom>
        </p:spPr>
      </p:pic>
    </p:spTree>
    <p:extLst>
      <p:ext uri="{BB962C8B-B14F-4D97-AF65-F5344CB8AC3E}">
        <p14:creationId xmlns:p14="http://schemas.microsoft.com/office/powerpoint/2010/main" val="3957278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5198</TotalTime>
  <Words>1655</Words>
  <Application>Microsoft Office PowerPoint</Application>
  <PresentationFormat>Widescreen</PresentationFormat>
  <Paragraphs>201</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vt:lpstr>
      <vt:lpstr>Arial Rounded MT Bold</vt:lpstr>
      <vt:lpstr>AsapRegular</vt:lpstr>
      <vt:lpstr>DinBold</vt:lpstr>
      <vt:lpstr>DinRegular</vt:lpstr>
      <vt:lpstr>Trebuchet MS</vt:lpstr>
      <vt:lpstr>Tw Cen MT</vt:lpstr>
      <vt:lpstr>Circuit</vt:lpstr>
      <vt:lpstr>Wifi interference </vt:lpstr>
      <vt:lpstr>INTERFERENCE</vt:lpstr>
      <vt:lpstr>Radio signle interference</vt:lpstr>
      <vt:lpstr>Wifi (802.11) frequency bands</vt:lpstr>
      <vt:lpstr>Wifi channel number and their frequency</vt:lpstr>
      <vt:lpstr>Standard wifi router channel noise</vt:lpstr>
      <vt:lpstr>co-channel interference/cooperation</vt:lpstr>
      <vt:lpstr>Channalyzer &amp; Wi-spy</vt:lpstr>
      <vt:lpstr>Site survey</vt:lpstr>
      <vt:lpstr>Interference caused by microwave</vt:lpstr>
      <vt:lpstr>Interference caused by microwave</vt:lpstr>
      <vt:lpstr>Signal, noise and access points on ch.9</vt:lpstr>
      <vt:lpstr>Signel, noise and access points on ch.9 cont...</vt:lpstr>
      <vt:lpstr>Signel, noise and access points on ch.9 cont...</vt:lpstr>
      <vt:lpstr>Snr for ch.9 with different ap count</vt:lpstr>
      <vt:lpstr>Industrial implementation of interference avoidence and band steering</vt:lpstr>
      <vt:lpstr>Mesh view of air ties</vt:lpstr>
      <vt:lpstr>Home view</vt:lpstr>
      <vt:lpstr>Air ties topology home view</vt:lpstr>
      <vt:lpstr>Dual-band capability</vt:lpstr>
      <vt:lpstr>Band steering</vt:lpstr>
      <vt:lpstr>Steering performance 5 ghz</vt:lpstr>
      <vt:lpstr>Steering performance 2.4 ghz</vt:lpstr>
      <vt:lpstr>Performance vs capacity</vt:lpstr>
      <vt:lpstr>Coverage efficiency</vt:lpstr>
      <vt:lpstr>Client capacity and physical data rate</vt:lpstr>
      <vt:lpstr>Average Channel utilization map ap1</vt:lpstr>
      <vt:lpstr>Average Channel utilization map ap2</vt:lpstr>
      <vt:lpstr>Average Channel utilization map ap3</vt:lpstr>
      <vt:lpstr>Client # 4 channel/band utilization</vt:lpstr>
      <vt:lpstr>Client # 6 channel/band utilization</vt:lpstr>
      <vt:lpstr>What is wireless ??????</vt:lpstr>
      <vt:lpstr>Wireless basics</vt:lpstr>
      <vt:lpstr>What is a wireless signal? </vt:lpstr>
      <vt:lpstr>Frequency ranges</vt:lpstr>
      <vt:lpstr>Modulation</vt:lpstr>
      <vt:lpstr>Am radio wave</vt:lpstr>
      <vt:lpstr>Fm radio wave</vt:lpstr>
      <vt:lpstr>Type of Modulation compatibility</vt:lpstr>
      <vt:lpstr>Receivers and Transmitters </vt:lpstr>
      <vt:lpstr>Wi-Fi bands</vt:lpstr>
      <vt:lpstr>2.4GHz Band</vt:lpstr>
      <vt:lpstr>2.4Ghz available channels in the world</vt:lpstr>
      <vt:lpstr>2.4ghz overlaping channels</vt:lpstr>
      <vt:lpstr>5GHz Band</vt:lpstr>
      <vt:lpstr>5ghz available channels in us</vt:lpstr>
      <vt:lpstr>Power and Receiver Sensitivity </vt:lpstr>
      <vt:lpstr>Power and Receiver Sensitivity …..</vt:lpstr>
      <vt:lpstr>Transmit power</vt:lpstr>
      <vt:lpstr>Transmit power level</vt:lpstr>
      <vt:lpstr>Received sensitivity</vt:lpstr>
      <vt:lpstr>Receiver sensitivity and range</vt:lpstr>
      <vt:lpstr>Acceptable signal strengths</vt:lpstr>
      <vt:lpstr>Ekahau heat mapper</vt:lpstr>
      <vt:lpstr>Access point survey heat map</vt:lpstr>
      <vt:lpstr>Access point survey heat map cont...</vt:lpstr>
      <vt:lpstr>Access point survey heat map cont.....</vt:lpstr>
      <vt:lpstr>What can be done about RF interference? </vt:lpstr>
      <vt:lpstr>Interference avoidence techniques</vt:lpstr>
      <vt:lpstr>Real calculations</vt:lpstr>
      <vt:lpstr>Frequency overlapping range</vt:lpstr>
      <vt:lpstr>2.4 GHz four-channel reuse pattern of channels 1, 5, 9 and 13</vt:lpstr>
      <vt:lpstr>Air ties 4920 mesh network</vt:lpstr>
      <vt:lpstr>Interference avoidence enabled access points</vt:lpstr>
      <vt:lpstr>Chanalyzer for wifi and reports analysis</vt:lpstr>
      <vt:lpstr>Wi-spy for wifi scanning and site survey</vt:lpstr>
      <vt:lpstr>Site survey heat mapper</vt:lpstr>
      <vt:lpstr>Wifi analyzer</vt:lpstr>
      <vt:lpstr>references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Zyyad Shah</dc:creator>
  <cp:lastModifiedBy>Zyyad Shah</cp:lastModifiedBy>
  <cp:revision>64</cp:revision>
  <dcterms:created xsi:type="dcterms:W3CDTF">2016-11-14T16:08:23Z</dcterms:created>
  <dcterms:modified xsi:type="dcterms:W3CDTF">2016-11-22T04:02:54Z</dcterms:modified>
</cp:coreProperties>
</file>