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2"/>
  </p:notesMasterIdLst>
  <p:sldIdLst>
    <p:sldId id="272" r:id="rId3"/>
    <p:sldId id="274" r:id="rId4"/>
    <p:sldId id="305" r:id="rId5"/>
    <p:sldId id="319" r:id="rId6"/>
    <p:sldId id="316" r:id="rId7"/>
    <p:sldId id="317" r:id="rId8"/>
    <p:sldId id="318" r:id="rId9"/>
    <p:sldId id="303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D19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3303" autoAdjust="0"/>
  </p:normalViewPr>
  <p:slideViewPr>
    <p:cSldViewPr snapToGrid="0">
      <p:cViewPr varScale="1">
        <p:scale>
          <a:sx n="71" d="100"/>
          <a:sy n="71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noProof="0" dirty="0" smtClean="0">
                <a:solidFill>
                  <a:srgbClr val="FF0000"/>
                </a:solidFill>
              </a:rPr>
              <a:t>Interoperability: </a:t>
            </a:r>
            <a:r>
              <a:rPr lang="en-US" baseline="0" noProof="0" dirty="0" smtClean="0"/>
              <a:t>communicate with multiple incompatible radios</a:t>
            </a:r>
          </a:p>
          <a:p>
            <a:r>
              <a:rPr lang="en-US" baseline="0" noProof="0" dirty="0" smtClean="0"/>
              <a:t>Efficient use of resource under varying conditions:  running low power waveform if the radio running low on battery</a:t>
            </a:r>
          </a:p>
          <a:p>
            <a:r>
              <a:rPr lang="en-US" baseline="0" noProof="0" dirty="0" smtClean="0"/>
              <a:t>Opportunistic frequency reuse (cognitive radio): can take advantage of unutilized spectrum</a:t>
            </a:r>
          </a:p>
          <a:p>
            <a:r>
              <a:rPr lang="en-US" baseline="0" noProof="0" dirty="0" smtClean="0"/>
              <a:t>Reduce Obsolescence: new cellular can rolled out by loading new software into an SDR base 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7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infrastructure operator providing computing resources to radio operators (infrastructure as a service [IAAS])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facilitates a more efficient and scalable computing- resource deployment and management by centralizing storage, memory, processing,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bandwidth resources; the power supply, cooling, security, maintenance, and software licensing costs scale correspondingly.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user density.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1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9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Newer ADC generates maximum 3Gsps</a:t>
            </a:r>
          </a:p>
          <a:p>
            <a:endParaRPr lang="en-US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baseline ADC resolution is 12-bit at a conversion rate of 80 MSPS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43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Distance= 299.792 m/us / 1.47 = 204 m/us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Ideally </a:t>
            </a:r>
            <a:r>
              <a:rPr lang="en-US" baseline="0" dirty="0" smtClean="0"/>
              <a:t>LTE latency is more than 20 </a:t>
            </a:r>
            <a:r>
              <a:rPr lang="en-US" baseline="0" dirty="0" err="1" smtClean="0"/>
              <a:t>ms</a:t>
            </a:r>
            <a:endParaRPr lang="en-US" baseline="0" dirty="0" smtClean="0"/>
          </a:p>
          <a:p>
            <a:r>
              <a:rPr lang="en-US" baseline="0" dirty="0" smtClean="0"/>
              <a:t>The transmission time of uplink and downlink in LTE is 2 </a:t>
            </a:r>
            <a:r>
              <a:rPr lang="en-US" baseline="0" dirty="0" err="1" smtClean="0"/>
              <a:t>ms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refresh rate in film is 24 fps or 41.66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msec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the eye does not detect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1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7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10/25/2016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10/25/2016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algn="ctr"/>
            <a:r>
              <a:rPr lang="en-US" dirty="0" err="1"/>
              <a:t>Maghsoud</a:t>
            </a:r>
            <a:r>
              <a:rPr lang="en-US" dirty="0"/>
              <a:t> </a:t>
            </a:r>
            <a:r>
              <a:rPr lang="en-US" dirty="0" err="1"/>
              <a:t>Morshedi</a:t>
            </a:r>
            <a:r>
              <a:rPr lang="en-US" dirty="0"/>
              <a:t> </a:t>
            </a:r>
            <a:r>
              <a:rPr lang="en-US" dirty="0" err="1" smtClean="0"/>
              <a:t>Chinibolagh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743738" cy="18288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rgbClr val="455F51"/>
                </a:solidFill>
              </a:rPr>
              <a:t>Cloud Software </a:t>
            </a:r>
            <a:r>
              <a:rPr lang="en-US" sz="4400" dirty="0" smtClean="0">
                <a:solidFill>
                  <a:srgbClr val="455F51"/>
                </a:solidFill>
              </a:rPr>
              <a:t>Defined Radio (SDR)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SDR is a radio that some or all of the physical layer functions are defined by software</a:t>
            </a:r>
          </a:p>
          <a:p>
            <a:pPr lvl="1"/>
            <a:r>
              <a:rPr lang="en-US" sz="2000" dirty="0" smtClean="0"/>
              <a:t>The ideal SDR hardware should support any waveform at any carrier frequency!?</a:t>
            </a:r>
          </a:p>
          <a:p>
            <a:pPr lvl="1"/>
            <a:endParaRPr lang="nb-NO" sz="2000" dirty="0"/>
          </a:p>
          <a:p>
            <a:pPr lvl="1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SDR?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01" y="3366782"/>
            <a:ext cx="8022352" cy="26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b-NO" sz="2200" dirty="0" smtClean="0"/>
              <a:t>Distributed antenna system </a:t>
            </a:r>
            <a:r>
              <a:rPr lang="en-US" sz="2200" dirty="0" smtClean="0"/>
              <a:t>(DAS) </a:t>
            </a:r>
          </a:p>
          <a:p>
            <a:pPr lvl="2"/>
            <a:r>
              <a:rPr lang="en-US" sz="1900" dirty="0" smtClean="0"/>
              <a:t>Connect antenna systems to remote processing unit.</a:t>
            </a:r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SDR Clouds for metropolitan area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38" y="2965285"/>
            <a:ext cx="7275484" cy="35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trend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11" y="2768130"/>
            <a:ext cx="7275484" cy="25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SDR Clouds for metropolitan area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2" y="2058231"/>
            <a:ext cx="9144000" cy="4438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98" y="3263922"/>
            <a:ext cx="297748" cy="192420"/>
          </a:xfrm>
          <a:prstGeom prst="rect">
            <a:avLst/>
          </a:prstGeom>
        </p:spPr>
      </p:pic>
      <p:sp>
        <p:nvSpPr>
          <p:cNvPr id="8" name="Line Callout 2 7"/>
          <p:cNvSpPr/>
          <p:nvPr/>
        </p:nvSpPr>
        <p:spPr>
          <a:xfrm>
            <a:off x="6434050" y="2310938"/>
            <a:ext cx="2859578" cy="764771"/>
          </a:xfrm>
          <a:prstGeom prst="borderCallout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14-bit A/D creates 1 </a:t>
            </a:r>
            <a:r>
              <a:rPr lang="en-US" dirty="0" err="1" smtClean="0"/>
              <a:t>giga</a:t>
            </a:r>
            <a:r>
              <a:rPr lang="en-US" dirty="0" smtClean="0"/>
              <a:t>-sample per second </a:t>
            </a:r>
          </a:p>
          <a:p>
            <a:pPr algn="ctr"/>
            <a:r>
              <a:rPr lang="en-US" dirty="0" smtClean="0"/>
              <a:t>14 </a:t>
            </a:r>
            <a:r>
              <a:rPr lang="en-US" dirty="0" err="1" smtClean="0"/>
              <a:t>Gbps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20989 0.21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SDR Clouds for metropolitan area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3" y="2058231"/>
            <a:ext cx="9143998" cy="4438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43" y="4690196"/>
            <a:ext cx="297748" cy="192420"/>
          </a:xfrm>
          <a:prstGeom prst="rect">
            <a:avLst/>
          </a:prstGeom>
        </p:spPr>
      </p:pic>
      <p:sp>
        <p:nvSpPr>
          <p:cNvPr id="8" name="Line Callout 2 7"/>
          <p:cNvSpPr/>
          <p:nvPr/>
        </p:nvSpPr>
        <p:spPr>
          <a:xfrm>
            <a:off x="7015941" y="2058231"/>
            <a:ext cx="2859578" cy="13949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7398"/>
              <a:gd name="adj6" fmla="val -408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Fiber distance= speed of light / refractive index ≈ 205 m/µs</a:t>
            </a:r>
          </a:p>
          <a:p>
            <a:pPr algn="ctr"/>
            <a:r>
              <a:rPr lang="en-US" dirty="0" smtClean="0"/>
              <a:t>Fiber latency for 100km ≈ 488 µs</a:t>
            </a:r>
            <a:endParaRPr lang="en-US" dirty="0"/>
          </a:p>
        </p:txBody>
      </p:sp>
      <p:sp>
        <p:nvSpPr>
          <p:cNvPr id="4" name="Line Callout 2 3"/>
          <p:cNvSpPr/>
          <p:nvPr/>
        </p:nvSpPr>
        <p:spPr>
          <a:xfrm>
            <a:off x="5091545" y="5857226"/>
            <a:ext cx="2108398" cy="639878"/>
          </a:xfrm>
          <a:prstGeom prst="borderCallout2">
            <a:avLst>
              <a:gd name="adj1" fmla="val 47472"/>
              <a:gd name="adj2" fmla="val 101184"/>
              <a:gd name="adj3" fmla="val 46035"/>
              <a:gd name="adj4" fmla="val 110793"/>
              <a:gd name="adj5" fmla="val -49777"/>
              <a:gd name="adj6" fmla="val 1135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380 ns switch latency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10273553" y="2058231"/>
            <a:ext cx="1678193" cy="107224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Core</a:t>
            </a:r>
            <a:r>
              <a:rPr lang="nb-NO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 rot="18186975">
            <a:off x="10200348" y="3352694"/>
            <a:ext cx="616948" cy="159361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4.79167E-6 -4.07407E-6 L 0.15573 0.01019 L 0.15573 -0.07245 L 0.15482 0.01019 L 0.1125 0.00718 L 0.11159 -0.07523 L 0.1125 0.00718 L 0.00651 0.00579 L -0.36927 0.14931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SDR Clouds for metropolitan area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3" y="2058231"/>
            <a:ext cx="9143998" cy="4438873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10273553" y="2058231"/>
            <a:ext cx="1678193" cy="107224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Core</a:t>
            </a:r>
            <a:r>
              <a:rPr lang="nb-NO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 rot="18186975">
            <a:off x="10200348" y="3352694"/>
            <a:ext cx="616948" cy="159361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[</a:t>
            </a:r>
            <a:r>
              <a:rPr lang="en-US" sz="1800" dirty="0" smtClean="0"/>
              <a:t>1]	</a:t>
            </a:r>
            <a:r>
              <a:rPr lang="en-US" sz="1800" dirty="0"/>
              <a:t>Gomez, I., </a:t>
            </a:r>
            <a:r>
              <a:rPr lang="en-US" sz="1800" dirty="0" err="1"/>
              <a:t>Marojevic</a:t>
            </a:r>
            <a:r>
              <a:rPr lang="en-US" sz="1800" dirty="0"/>
              <a:t>, V., &amp; </a:t>
            </a:r>
            <a:r>
              <a:rPr lang="en-US" sz="1800" dirty="0" err="1"/>
              <a:t>Gelonch</a:t>
            </a:r>
            <a:r>
              <a:rPr lang="en-US" sz="1800" dirty="0"/>
              <a:t>, A. (2012). Resource management for software-defined radio </a:t>
            </a:r>
            <a:r>
              <a:rPr lang="en-US" sz="1800" dirty="0" smtClean="0"/>
              <a:t>	clouds</a:t>
            </a:r>
            <a:r>
              <a:rPr lang="en-US" sz="1800" dirty="0"/>
              <a:t>. </a:t>
            </a:r>
            <a:r>
              <a:rPr lang="en-US" sz="1800" i="1" dirty="0"/>
              <a:t>IEEE micro</a:t>
            </a:r>
            <a:r>
              <a:rPr lang="en-US" sz="1800" dirty="0"/>
              <a:t>, </a:t>
            </a:r>
            <a:r>
              <a:rPr lang="en-US" sz="1800" i="1" dirty="0"/>
              <a:t>1</a:t>
            </a:r>
            <a:r>
              <a:rPr lang="en-US" sz="1800" dirty="0"/>
              <a:t>(32), 44-53.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[2]	</a:t>
            </a:r>
            <a:r>
              <a:rPr lang="en-US" sz="1800" dirty="0"/>
              <a:t>Peng, M., Sun, Y., Li, X., Mao, Z., &amp; Wang, C. (2016). Recent Advances in Cloud Radio Access </a:t>
            </a:r>
            <a:r>
              <a:rPr lang="en-US" sz="1800" dirty="0" smtClean="0"/>
              <a:t>	Networks</a:t>
            </a:r>
            <a:r>
              <a:rPr lang="en-US" sz="1800" dirty="0"/>
              <a:t>: System Architectures, Key Techniques, and Open Issues. </a:t>
            </a:r>
            <a:r>
              <a:rPr lang="en-US" sz="1800" dirty="0" smtClean="0"/>
              <a:t>[3]	</a:t>
            </a:r>
            <a:r>
              <a:rPr lang="en-US" sz="1800" dirty="0"/>
              <a:t>A. Berger and M. </a:t>
            </a:r>
            <a:r>
              <a:rPr lang="en-US" sz="1800" dirty="0" smtClean="0"/>
              <a:t>	</a:t>
            </a:r>
            <a:r>
              <a:rPr lang="en-US" sz="1800" dirty="0" err="1" smtClean="0"/>
              <a:t>Hefeeda</a:t>
            </a:r>
            <a:r>
              <a:rPr lang="en-US" sz="1800" dirty="0"/>
              <a:t>, “Exploiting sip for botnet </a:t>
            </a:r>
            <a:r>
              <a:rPr lang="en-US" sz="1800" dirty="0" smtClean="0"/>
              <a:t>communication</a:t>
            </a:r>
            <a:r>
              <a:rPr lang="en-US" sz="1800" dirty="0"/>
              <a:t>,” in Proc. 5th IEEE </a:t>
            </a:r>
            <a:r>
              <a:rPr lang="en-US" sz="1800" dirty="0" smtClean="0"/>
              <a:t>	Workshop </a:t>
            </a:r>
            <a:r>
              <a:rPr lang="en-US" sz="1800" dirty="0"/>
              <a:t>Secure </a:t>
            </a:r>
            <a:r>
              <a:rPr lang="en-US" sz="1800" dirty="0" smtClean="0"/>
              <a:t>	Network Protocols</a:t>
            </a:r>
            <a:r>
              <a:rPr lang="en-US" sz="1800" dirty="0"/>
              <a:t>, 2009, pp. </a:t>
            </a:r>
            <a:r>
              <a:rPr lang="en-US" sz="1800" dirty="0" smtClean="0"/>
              <a:t>31–36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6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000" dirty="0">
                <a:solidFill>
                  <a:srgbClr val="455F51"/>
                </a:solidFill>
                <a:latin typeface="Century Gothic" panose="020B0502020202020204"/>
                <a:ea typeface="+mj-ea"/>
                <a:cs typeface="+mj-cs"/>
              </a:rPr>
              <a:t>Thank you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984" y="5041557"/>
            <a:ext cx="2529016" cy="18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3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0</TotalTime>
  <Words>311</Words>
  <Application>Microsoft Office PowerPoint</Application>
  <PresentationFormat>Widescreen</PresentationFormat>
  <Paragraphs>49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Palatino Linotype</vt:lpstr>
      <vt:lpstr>Wingdings 2</vt:lpstr>
      <vt:lpstr>Presentation on brainstorming</vt:lpstr>
      <vt:lpstr>Cloud Software Defined Radio (SDR)</vt:lpstr>
      <vt:lpstr>What is SDR?</vt:lpstr>
      <vt:lpstr>SDR Clouds for metropolitan area </vt:lpstr>
      <vt:lpstr>Industry trend</vt:lpstr>
      <vt:lpstr>SDR Clouds for metropolitan area </vt:lpstr>
      <vt:lpstr>SDR Clouds for metropolitan area </vt:lpstr>
      <vt:lpstr>SDR Clouds for metropolitan area 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2016-06-13T12:24:37Z</dcterms:created>
  <dcterms:modified xsi:type="dcterms:W3CDTF">2016-10-25T13:02:23Z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