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66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44" autoAdjust="0"/>
  </p:normalViewPr>
  <p:slideViewPr>
    <p:cSldViewPr snapToGrid="0" snapToObjects="1">
      <p:cViewPr varScale="1">
        <p:scale>
          <a:sx n="81" d="100"/>
          <a:sy n="8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umi's%20Macintosh%20HD:Users:kaziafroza:Desktop:MSc%20I&amp;E%20autumn%202014:UNIK-4700-%20simulation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umi's%20Macintosh%20HD:Users:kaziafroza:Desktop:MSc%20I&amp;E%20autumn%202014:UNIK-4700-%20simulation-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Sumi's%20Macintosh%20HD:Users:kaziafroza:Desktop:MSc%20I&amp;E%20autumn%202014:UNIK-4700-%20simulation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Sumi's%20Macintosh%20HD:Users:kaziafroza:Desktop:MSc%20I&amp;E%20autumn%202014:UNIK-4700-%20simulation-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umi's%20Macintosh%20HD:Users:kaziafroza:Desktop:MSc%20I&amp;E%20autumn%202014:UNIK-4700-%20simulation-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Yearly Cash Flow
</a:t>
            </a:r>
          </a:p>
        </c:rich>
      </c:tx>
      <c:layout>
        <c:manualLayout>
          <c:xMode val="edge"/>
          <c:yMode val="edge"/>
          <c:x val="0.428128231644261"/>
          <c:y val="0.020338983050847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48086866597725"/>
          <c:y val="0.16271186440678"/>
          <c:w val="0.924508790072389"/>
          <c:h val="0.725423728813559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Treasury!$C$27:$V$27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6657992"/>
        <c:axId val="2127707016"/>
      </c:areaChart>
      <c:catAx>
        <c:axId val="-2136657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Quarters</a:t>
                </a:r>
              </a:p>
            </c:rich>
          </c:tx>
          <c:layout>
            <c:manualLayout>
              <c:xMode val="edge"/>
              <c:yMode val="edge"/>
              <c:x val="0.482936918304033"/>
              <c:y val="0.937288135593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7707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77070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NOK</a:t>
                </a:r>
              </a:p>
            </c:rich>
          </c:tx>
          <c:layout>
            <c:manualLayout>
              <c:xMode val="edge"/>
              <c:yMode val="edge"/>
              <c:x val="0.0113753877973113"/>
              <c:y val="0.49152542372881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36657992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Cumulative Cash Flow</a:t>
            </a:r>
          </a:p>
        </c:rich>
      </c:tx>
      <c:layout>
        <c:manualLayout>
          <c:xMode val="edge"/>
          <c:yMode val="edge"/>
          <c:x val="0.408479834539814"/>
          <c:y val="0.020338983050847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48086866597725"/>
          <c:y val="0.125423728813559"/>
          <c:w val="0.925542916235781"/>
          <c:h val="0.764406779661017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Treasury!$C$29:$V$29</c:f>
              <c:numCache>
                <c:formatCode>#,##0</c:formatCode>
                <c:ptCount val="20"/>
                <c:pt idx="0">
                  <c:v>429357.5</c:v>
                </c:pt>
                <c:pt idx="1">
                  <c:v>4.103715E6</c:v>
                </c:pt>
                <c:pt idx="2">
                  <c:v>7.7780725E6</c:v>
                </c:pt>
                <c:pt idx="3">
                  <c:v>1.145243E7</c:v>
                </c:pt>
                <c:pt idx="4">
                  <c:v>1.546053135E7</c:v>
                </c:pt>
                <c:pt idx="5">
                  <c:v>1.94686327E7</c:v>
                </c:pt>
                <c:pt idx="6">
                  <c:v>2.347673405E7</c:v>
                </c:pt>
                <c:pt idx="7">
                  <c:v>2.74848354E7</c:v>
                </c:pt>
                <c:pt idx="8">
                  <c:v>3.18589847554E7</c:v>
                </c:pt>
                <c:pt idx="9">
                  <c:v>3.62331341108E7</c:v>
                </c:pt>
                <c:pt idx="10">
                  <c:v>4.06072834662E7</c:v>
                </c:pt>
                <c:pt idx="11">
                  <c:v>4.49814328216E7</c:v>
                </c:pt>
                <c:pt idx="12">
                  <c:v>4.9721564000108E7</c:v>
                </c:pt>
                <c:pt idx="13">
                  <c:v>5.4461695178616E7</c:v>
                </c:pt>
                <c:pt idx="14">
                  <c:v>5.9201826357124E7</c:v>
                </c:pt>
                <c:pt idx="15">
                  <c:v>6.3941957535632E7</c:v>
                </c:pt>
                <c:pt idx="16">
                  <c:v>6.90803720713101E7</c:v>
                </c:pt>
                <c:pt idx="17">
                  <c:v>7.42187866069883E7</c:v>
                </c:pt>
                <c:pt idx="18">
                  <c:v>7.93572011426665E7</c:v>
                </c:pt>
                <c:pt idx="19">
                  <c:v>8.44956156783446E7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34030008"/>
        <c:axId val="2134015816"/>
      </c:areaChart>
      <c:catAx>
        <c:axId val="2134030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Quarter</a:t>
                </a:r>
              </a:p>
            </c:rich>
          </c:tx>
          <c:layout>
            <c:manualLayout>
              <c:xMode val="edge"/>
              <c:yMode val="edge"/>
              <c:x val="0.490175801447777"/>
              <c:y val="0.94237288135593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4015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401581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NOK</a:t>
                </a:r>
              </a:p>
            </c:rich>
          </c:tx>
          <c:layout>
            <c:manualLayout>
              <c:xMode val="edge"/>
              <c:yMode val="edge"/>
              <c:x val="0.0113753877973113"/>
              <c:y val="0.47288135593220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34030008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Yearly Cash Flow
</a:t>
            </a:r>
          </a:p>
        </c:rich>
      </c:tx>
      <c:layout>
        <c:manualLayout>
          <c:xMode val="edge"/>
          <c:yMode val="edge"/>
          <c:x val="0.428128231644261"/>
          <c:y val="0.0203389830508474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0548086866597725"/>
          <c:y val="0.16271186440678"/>
          <c:w val="0.924508790072389"/>
          <c:h val="0.725423728813559"/>
        </c:manualLayout>
      </c:layout>
      <c:areaChart>
        <c:grouping val="stacke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Treasury!$C$27:$V$27</c:f>
              <c:numCache>
                <c:formatCode>#,##0</c:formatCode>
                <c:ptCount val="20"/>
                <c:pt idx="0">
                  <c:v>1.5212575E6</c:v>
                </c:pt>
                <c:pt idx="1">
                  <c:v>3.7662575E6</c:v>
                </c:pt>
                <c:pt idx="2">
                  <c:v>3.7662575E6</c:v>
                </c:pt>
                <c:pt idx="3">
                  <c:v>3.7662575E6</c:v>
                </c:pt>
                <c:pt idx="4">
                  <c:v>4.15445135E6</c:v>
                </c:pt>
                <c:pt idx="5">
                  <c:v>4.15445135E6</c:v>
                </c:pt>
                <c:pt idx="6">
                  <c:v>4.15445135E6</c:v>
                </c:pt>
                <c:pt idx="7">
                  <c:v>4.15445135E6</c:v>
                </c:pt>
                <c:pt idx="8">
                  <c:v>4.5749493554E6</c:v>
                </c:pt>
                <c:pt idx="9">
                  <c:v>4.5749493554E6</c:v>
                </c:pt>
                <c:pt idx="10">
                  <c:v>4.5749493554E6</c:v>
                </c:pt>
                <c:pt idx="11">
                  <c:v>4.5749493554E6</c:v>
                </c:pt>
                <c:pt idx="12">
                  <c:v>4.995381178508E6</c:v>
                </c:pt>
                <c:pt idx="13">
                  <c:v>4.995381178508E6</c:v>
                </c:pt>
                <c:pt idx="14">
                  <c:v>4.995381178508E6</c:v>
                </c:pt>
                <c:pt idx="15">
                  <c:v>4.995381178508E6</c:v>
                </c:pt>
                <c:pt idx="16">
                  <c:v>5.44811453567816E6</c:v>
                </c:pt>
                <c:pt idx="17">
                  <c:v>5.44811453567816E6</c:v>
                </c:pt>
                <c:pt idx="18">
                  <c:v>5.44811453567816E6</c:v>
                </c:pt>
                <c:pt idx="19">
                  <c:v>5.44811453567816E6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8889144"/>
        <c:axId val="-2128659512"/>
      </c:areaChart>
      <c:catAx>
        <c:axId val="-2128889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Quarters</a:t>
                </a:r>
              </a:p>
            </c:rich>
          </c:tx>
          <c:layout>
            <c:manualLayout>
              <c:xMode val="edge"/>
              <c:yMode val="edge"/>
              <c:x val="0.482936918304033"/>
              <c:y val="0.937288135593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8659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286595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NOK</a:t>
                </a:r>
              </a:p>
            </c:rich>
          </c:tx>
          <c:layout>
            <c:manualLayout>
              <c:xMode val="edge"/>
              <c:yMode val="edge"/>
              <c:x val="0.0113753877973113"/>
              <c:y val="0.491525423728814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8889144"/>
        <c:crosses val="autoZero"/>
        <c:crossBetween val="midCat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54912099276112"/>
          <c:y val="0.035593220338983"/>
          <c:w val="0.830403309203723"/>
          <c:h val="0.894915254237288"/>
        </c:manualLayout>
      </c:layout>
      <c:barChart>
        <c:barDir val="col"/>
        <c:grouping val="percentStacked"/>
        <c:varyColors val="0"/>
        <c:ser>
          <c:idx val="1"/>
          <c:order val="0"/>
          <c:tx>
            <c:strRef>
              <c:f>Summary!$A$77</c:f>
              <c:strCache>
                <c:ptCount val="1"/>
                <c:pt idx="0">
                  <c:v>Product 1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Summary!$B$76:$F$76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Summary!$B$77:$F$77</c:f>
              <c:numCache>
                <c:formatCode>#,##0</c:formatCode>
                <c:ptCount val="5"/>
                <c:pt idx="0">
                  <c:v>2.928E7</c:v>
                </c:pt>
                <c:pt idx="1">
                  <c:v>2.98656E7</c:v>
                </c:pt>
                <c:pt idx="2">
                  <c:v>3.0744E7</c:v>
                </c:pt>
                <c:pt idx="3">
                  <c:v>3.16224E7</c:v>
                </c:pt>
                <c:pt idx="4">
                  <c:v>3.27936E7</c:v>
                </c:pt>
              </c:numCache>
            </c:numRef>
          </c:val>
        </c:ser>
        <c:ser>
          <c:idx val="2"/>
          <c:order val="1"/>
          <c:tx>
            <c:strRef>
              <c:f>Summary!$A$78</c:f>
              <c:strCache>
                <c:ptCount val="1"/>
                <c:pt idx="0">
                  <c:v>Product 2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Summary!$B$76:$F$76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Summary!$B$78:$F$78</c:f>
              <c:numCache>
                <c:formatCode>#,##0</c:formatCode>
                <c:ptCount val="5"/>
                <c:pt idx="0">
                  <c:v>6.6E6</c:v>
                </c:pt>
                <c:pt idx="1">
                  <c:v>9.9E6</c:v>
                </c:pt>
                <c:pt idx="2">
                  <c:v>1.32E7</c:v>
                </c:pt>
                <c:pt idx="3">
                  <c:v>1.65E7</c:v>
                </c:pt>
                <c:pt idx="4">
                  <c:v>1.98E7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28734088"/>
        <c:axId val="-2129077240"/>
      </c:barChart>
      <c:catAx>
        <c:axId val="-2128734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9077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2907724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2873408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17269906928645"/>
          <c:y val="0.447457627118644"/>
          <c:w val="0.078593588417787"/>
          <c:h val="0.0728813559322033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54912099276112"/>
          <c:y val="0.035593220338983"/>
          <c:w val="0.661840744570838"/>
          <c:h val="0.89491525423728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Summary!$A$81</c:f>
              <c:strCache>
                <c:ptCount val="1"/>
                <c:pt idx="0">
                  <c:v>Formation expenses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Summary!$B$80:$F$80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Summary!$B$81:$F$81</c:f>
              <c:numCache>
                <c:formatCode>#,##0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Summary!$A$82</c:f>
              <c:strCache>
                <c:ptCount val="1"/>
                <c:pt idx="0">
                  <c:v>Services rendered by third parties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Summary!$B$80:$F$80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Summary!$B$82:$F$82</c:f>
              <c:numCache>
                <c:formatCode>#,##0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2"/>
          <c:order val="2"/>
          <c:tx>
            <c:strRef>
              <c:f>Summary!$A$83</c:f>
              <c:strCache>
                <c:ptCount val="1"/>
                <c:pt idx="0">
                  <c:v>Infrastructure and operational costs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Summary!$B$80:$F$80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Summary!$B$83:$F$83</c:f>
              <c:numCache>
                <c:formatCode>#,##0</c:formatCode>
                <c:ptCount val="5"/>
                <c:pt idx="0">
                  <c:v>983100.0</c:v>
                </c:pt>
                <c:pt idx="1">
                  <c:v>1.002762E6</c:v>
                </c:pt>
                <c:pt idx="2">
                  <c:v>1.02281724E6</c:v>
                </c:pt>
                <c:pt idx="3">
                  <c:v>1.0432735848E6</c:v>
                </c:pt>
                <c:pt idx="4">
                  <c:v>1.064139056496E6</c:v>
                </c:pt>
              </c:numCache>
            </c:numRef>
          </c:val>
        </c:ser>
        <c:ser>
          <c:idx val="3"/>
          <c:order val="3"/>
          <c:tx>
            <c:strRef>
              <c:f>Summary!$A$84</c:f>
              <c:strCache>
                <c:ptCount val="1"/>
                <c:pt idx="0">
                  <c:v>Marketing 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Summary!$B$80:$F$80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Summary!$B$84:$F$84</c:f>
              <c:numCache>
                <c:formatCode>#,##0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6"/>
          <c:order val="4"/>
          <c:tx>
            <c:strRef>
              <c:f>Summary!$A$85</c:f>
              <c:strCache>
                <c:ptCount val="1"/>
                <c:pt idx="0">
                  <c:v>Renumerations and other social costs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Summary!$B$80:$F$80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Summary!$B$85:$F$85</c:f>
              <c:numCache>
                <c:formatCode>#,##0</c:formatCode>
                <c:ptCount val="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7"/>
          <c:order val="5"/>
          <c:tx>
            <c:strRef>
              <c:f>Summary!$A$86</c:f>
              <c:strCache>
                <c:ptCount val="1"/>
                <c:pt idx="0">
                  <c:v>- Depreciations</c:v>
                </c:pt>
              </c:strCache>
            </c:strRef>
          </c:tx>
          <c:spPr>
            <a:solidFill>
              <a:srgbClr val="CCCC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Summary!$B$80:$F$80</c:f>
              <c:strCache>
                <c:ptCount val="5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</c:strCache>
            </c:strRef>
          </c:cat>
          <c:val>
            <c:numRef>
              <c:f>Summary!$B$86:$F$86</c:f>
              <c:numCache>
                <c:formatCode>#,##0</c:formatCode>
                <c:ptCount val="5"/>
                <c:pt idx="0">
                  <c:v>649000.0</c:v>
                </c:pt>
                <c:pt idx="1">
                  <c:v>649000.0</c:v>
                </c:pt>
                <c:pt idx="2">
                  <c:v>649000.0</c:v>
                </c:pt>
                <c:pt idx="3">
                  <c:v>649000.0</c:v>
                </c:pt>
                <c:pt idx="4">
                  <c:v>649000.0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27620056"/>
        <c:axId val="2127605912"/>
      </c:barChart>
      <c:catAx>
        <c:axId val="21276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7605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76059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762005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4870734229576"/>
          <c:y val="0.376271186440678"/>
          <c:w val="0.247156153050672"/>
          <c:h val="0.13144697217632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61046709439098"/>
          <c:y val="0.0364784245916283"/>
          <c:w val="0.707931612715077"/>
          <c:h val="0.900816246177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EBITDA at the end of 5th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Scenario-1</c:v>
                </c:pt>
                <c:pt idx="1">
                  <c:v>Scenario-2</c:v>
                </c:pt>
                <c:pt idx="2">
                  <c:v>Scenario-3</c:v>
                </c:pt>
                <c:pt idx="3">
                  <c:v>Scenario-4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3.0158573E7</c:v>
                </c:pt>
                <c:pt idx="1">
                  <c:v>2.6754745E7</c:v>
                </c:pt>
                <c:pt idx="2">
                  <c:v>2.0306091E7</c:v>
                </c:pt>
                <c:pt idx="3">
                  <c:v>5.67304E6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Cash Flow at the end of 5th year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Scenario-1</c:v>
                </c:pt>
                <c:pt idx="1">
                  <c:v>Scenario-2</c:v>
                </c:pt>
                <c:pt idx="2">
                  <c:v>Scenario-3</c:v>
                </c:pt>
                <c:pt idx="3">
                  <c:v>Scenario-4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8.9511616E7</c:v>
                </c:pt>
                <c:pt idx="1">
                  <c:v>7.2238319E7</c:v>
                </c:pt>
                <c:pt idx="2">
                  <c:v>6.302873E7</c:v>
                </c:pt>
                <c:pt idx="3">
                  <c:v>1.8130093E7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8711800"/>
        <c:axId val="-2129089464"/>
      </c:barChart>
      <c:catAx>
        <c:axId val="-212871180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9089464"/>
        <c:crosses val="autoZero"/>
        <c:auto val="1"/>
        <c:lblAlgn val="ctr"/>
        <c:lblOffset val="100"/>
        <c:noMultiLvlLbl val="0"/>
      </c:catAx>
      <c:valAx>
        <c:axId val="-2129089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87118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4F96B-81CE-D243-8E67-D5667BF270D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06A5-3C39-2745-987A-19A8E6473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0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Product</a:t>
            </a:r>
            <a:r>
              <a:rPr lang="en-US" baseline="0" dirty="0" smtClean="0"/>
              <a:t> one </a:t>
            </a:r>
            <a:r>
              <a:rPr lang="en-US" baseline="0" dirty="0" err="1" smtClean="0"/>
              <a:t>menas</a:t>
            </a:r>
            <a:r>
              <a:rPr lang="en-US" baseline="0" dirty="0" smtClean="0"/>
              <a:t> subsidy from MNO earning has more effect in result.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06A5-3C39-2745-987A-19A8E647355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4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8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51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2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0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3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8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0860-58B4-1141-96DB-B7342A6F5AA9}" type="datetimeFigureOut">
              <a:rPr lang="en-US" smtClean="0"/>
              <a:t>12/5/14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A0788-3CDC-A140-925B-4075E9C34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1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io.no/english/about/facts/uio-facts-2012.pdf" TargetMode="External"/><Relationship Id="rId3" Type="http://schemas.openxmlformats.org/officeDocument/2006/relationships/hyperlink" Target="http://www.sio.n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lenor.com/investors/company-facts/business-description/telenor-norway/" TargetMode="External"/><Relationship Id="rId3" Type="http://schemas.openxmlformats.org/officeDocument/2006/relationships/hyperlink" Target="http://www.telenor.com/wp-content/uploads/2014/01/Telenor-Q3-2014-report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Financial </a:t>
            </a:r>
            <a:r>
              <a:rPr lang="en-US" sz="3200" dirty="0" smtClean="0"/>
              <a:t>analysis</a:t>
            </a:r>
            <a:r>
              <a:rPr lang="en-US" sz="3200" dirty="0" smtClean="0"/>
              <a:t> </a:t>
            </a:r>
            <a:r>
              <a:rPr lang="en-US" sz="3200" dirty="0" smtClean="0"/>
              <a:t>of an entity as Inverse MVNO</a:t>
            </a:r>
            <a:br>
              <a:rPr lang="en-US" sz="3200" dirty="0" smtClean="0"/>
            </a:br>
            <a:r>
              <a:rPr lang="en-US" sz="3200" dirty="0" smtClean="0"/>
              <a:t>Assume Case: University of Oslo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</a:p>
          <a:p>
            <a:r>
              <a:rPr lang="en-US" dirty="0" err="1" smtClean="0"/>
              <a:t>Kazi</a:t>
            </a:r>
            <a:r>
              <a:rPr lang="en-US" dirty="0" smtClean="0"/>
              <a:t> </a:t>
            </a:r>
            <a:r>
              <a:rPr lang="en-US" dirty="0" err="1" smtClean="0"/>
              <a:t>Afroza</a:t>
            </a:r>
            <a:r>
              <a:rPr lang="en-US" dirty="0" smtClean="0"/>
              <a:t> Sultana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7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8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674"/>
            <a:ext cx="8229600" cy="4934490"/>
          </a:xfrm>
        </p:spPr>
        <p:txBody>
          <a:bodyPr/>
          <a:lstStyle/>
          <a:p>
            <a:r>
              <a:rPr lang="en-US" sz="2000" dirty="0" smtClean="0"/>
              <a:t>Profit and Loss Result ( NOK)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648106"/>
              </p:ext>
            </p:extLst>
          </p:nvPr>
        </p:nvGraphicFramePr>
        <p:xfrm>
          <a:off x="752527" y="1771832"/>
          <a:ext cx="7352826" cy="4868555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225471"/>
                <a:gridCol w="1225471"/>
                <a:gridCol w="1225471"/>
                <a:gridCol w="1225471"/>
                <a:gridCol w="1225471"/>
                <a:gridCol w="1225471"/>
              </a:tblGrid>
              <a:tr h="611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P&amp;L STATEMENT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  1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Year  2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3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4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Year  5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Product 1 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29280000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29865600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30744000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31622400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32793600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Product 2 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6600000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9900000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13200000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16500000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19800000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effectLst/>
                        </a:rPr>
                        <a:t>Revenues</a:t>
                      </a:r>
                      <a:endParaRPr lang="en-US" sz="1400" b="1" dirty="0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35880000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39765600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43944000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48122400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effectLst/>
                        </a:rPr>
                        <a:t>52593600</a:t>
                      </a:r>
                      <a:endParaRPr lang="en-US" sz="1400" b="1" dirty="0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- Direct , variable costs 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12962400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14805648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16745520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18685392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20721888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Gross margin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22917600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24959952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27198480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29437008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31871712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(-) Infrastructure and operational costs 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983100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1002762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1022817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1043274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1064139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 - Depreciations 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649000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649000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649000</a:t>
                      </a:r>
                      <a:endParaRPr lang="en-US" sz="14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649000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649000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Operational result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21285500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23308190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25526663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27744734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30158573</a:t>
                      </a:r>
                      <a:endParaRPr lang="en-US" sz="14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effectLst/>
                        </a:rPr>
                        <a:t>Result before taxes</a:t>
                      </a:r>
                      <a:endParaRPr lang="en-US" sz="1400" b="1" dirty="0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effectLst/>
                        </a:rPr>
                        <a:t>21285500</a:t>
                      </a:r>
                      <a:endParaRPr lang="en-US" sz="1400" b="1" dirty="0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23308190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25526663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1F497D"/>
                          </a:solidFill>
                          <a:effectLst/>
                        </a:rPr>
                        <a:t>27744734</a:t>
                      </a:r>
                      <a:endParaRPr lang="en-US" sz="1400" b="1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1F497D"/>
                          </a:solidFill>
                          <a:effectLst/>
                        </a:rPr>
                        <a:t>30158573</a:t>
                      </a:r>
                      <a:endParaRPr lang="en-US" sz="1400" b="1" dirty="0">
                        <a:solidFill>
                          <a:srgbClr val="1F497D"/>
                        </a:solidFill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325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31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Cash flow and Cumulative Cash flow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5" name="Char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970592"/>
              </p:ext>
            </p:extLst>
          </p:nvPr>
        </p:nvGraphicFramePr>
        <p:xfrm>
          <a:off x="457200" y="1600200"/>
          <a:ext cx="3967516" cy="455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56915884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97762"/>
              </p:ext>
            </p:extLst>
          </p:nvPr>
        </p:nvGraphicFramePr>
        <p:xfrm>
          <a:off x="457200" y="1673069"/>
          <a:ext cx="3837415" cy="448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0275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Percentage of turnover ( Earning of </a:t>
            </a:r>
            <a:r>
              <a:rPr lang="en-US" sz="3200" dirty="0" err="1" smtClean="0"/>
              <a:t>UiO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8878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of CAPEX &amp; OPEX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3366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07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Assumption in different scenario for sensitivity analysis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188606"/>
              </p:ext>
            </p:extLst>
          </p:nvPr>
        </p:nvGraphicFramePr>
        <p:xfrm>
          <a:off x="457200" y="842794"/>
          <a:ext cx="8541785" cy="612647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05881"/>
                <a:gridCol w="909305"/>
                <a:gridCol w="1254214"/>
                <a:gridCol w="972013"/>
                <a:gridCol w="1278878"/>
                <a:gridCol w="1621494"/>
              </a:tblGrid>
              <a:tr h="1023115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Number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err="1" smtClean="0"/>
                        <a:t>Femto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CAPEX (NOK)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OPEX (NOK)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EBITDA at the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qyarter</a:t>
                      </a:r>
                      <a:r>
                        <a:rPr lang="en-US" dirty="0" smtClean="0"/>
                        <a:t> (NOK)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Cash</a:t>
                      </a:r>
                      <a:r>
                        <a:rPr lang="en-US" baseline="0" dirty="0" smtClean="0"/>
                        <a:t> flow at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quarter (NOK)</a:t>
                      </a:r>
                      <a:endParaRPr lang="en-US" dirty="0"/>
                    </a:p>
                  </a:txBody>
                  <a:tcPr/>
                </a:tc>
              </a:tr>
              <a:tr h="6256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assumption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2245,000+ 10,00,000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81925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30,158,573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89,511,616</a:t>
                      </a:r>
                      <a:endParaRPr lang="en-US" dirty="0"/>
                    </a:p>
                  </a:txBody>
                  <a:tcPr/>
                </a:tc>
              </a:tr>
              <a:tr h="104454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Femto</a:t>
                      </a:r>
                      <a:r>
                        <a:rPr lang="en-US" dirty="0" smtClean="0"/>
                        <a:t> coverage only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UiO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baseline="0" dirty="0" err="1" smtClean="0"/>
                        <a:t>SiO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745000+ 10,00,000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26,754,745</a:t>
                      </a: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( 11%</a:t>
                      </a:r>
                      <a:r>
                        <a:rPr lang="en-US" baseline="0" dirty="0" smtClean="0">
                          <a:solidFill>
                            <a:srgbClr val="C0504D"/>
                          </a:solidFill>
                        </a:rPr>
                        <a:t> less than 1</a:t>
                      </a:r>
                      <a:r>
                        <a:rPr lang="en-US" baseline="30000" dirty="0" smtClean="0">
                          <a:solidFill>
                            <a:srgbClr val="C0504D"/>
                          </a:solidFill>
                        </a:rPr>
                        <a:t>st assumption</a:t>
                      </a:r>
                      <a:r>
                        <a:rPr lang="en-US" baseline="0" dirty="0" smtClean="0">
                          <a:solidFill>
                            <a:srgbClr val="C0504D"/>
                          </a:solidFill>
                        </a:rPr>
                        <a:t> )</a:t>
                      </a:r>
                      <a:endParaRPr lang="en-US" dirty="0" smtClean="0">
                        <a:solidFill>
                          <a:srgbClr val="C05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72,238,319 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( 19.3%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less from 1</a:t>
                      </a:r>
                      <a:r>
                        <a:rPr lang="en-US" baseline="30000" dirty="0" smtClean="0">
                          <a:solidFill>
                            <a:schemeClr val="accent2"/>
                          </a:solidFill>
                        </a:rPr>
                        <a:t>st assumption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)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878075">
                <a:tc>
                  <a:txBody>
                    <a:bodyPr/>
                    <a:lstStyle/>
                    <a:p>
                      <a:r>
                        <a:rPr lang="en-US" dirty="0" smtClean="0"/>
                        <a:t>No Student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Sim</a:t>
                      </a:r>
                      <a:r>
                        <a:rPr lang="en-US" baseline="0" dirty="0" smtClean="0"/>
                        <a:t> sell ( No </a:t>
                      </a:r>
                      <a:r>
                        <a:rPr lang="en-US" baseline="0" dirty="0" err="1" smtClean="0"/>
                        <a:t>femto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en-US" baseline="0" dirty="0" err="1" smtClean="0"/>
                        <a:t>studnent</a:t>
                      </a:r>
                      <a:r>
                        <a:rPr lang="en-US" baseline="0" dirty="0" smtClean="0"/>
                        <a:t> apartment)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21,00,000 +10,00,000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76650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20,306,091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C0504D"/>
                          </a:solidFill>
                        </a:rPr>
                        <a:t>(33%</a:t>
                      </a:r>
                      <a:r>
                        <a:rPr lang="en-US" sz="1600" baseline="0" dirty="0" smtClean="0">
                          <a:solidFill>
                            <a:srgbClr val="C0504D"/>
                          </a:solidFill>
                        </a:rPr>
                        <a:t> less than 1</a:t>
                      </a:r>
                      <a:r>
                        <a:rPr lang="en-US" sz="1600" baseline="30000" dirty="0" smtClean="0">
                          <a:solidFill>
                            <a:srgbClr val="C0504D"/>
                          </a:solidFill>
                        </a:rPr>
                        <a:t>st assumption</a:t>
                      </a:r>
                      <a:r>
                        <a:rPr lang="en-US" sz="1600" baseline="0" dirty="0" smtClean="0">
                          <a:solidFill>
                            <a:srgbClr val="C0504D"/>
                          </a:solidFill>
                        </a:rPr>
                        <a:t> )</a:t>
                      </a:r>
                      <a:endParaRPr lang="en-US" sz="1600" dirty="0" smtClean="0">
                        <a:solidFill>
                          <a:srgbClr val="C0504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63,028,730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(30%%</a:t>
                      </a:r>
                      <a:r>
                        <a:rPr lang="en-US" baseline="0" dirty="0" smtClean="0">
                          <a:solidFill>
                            <a:srgbClr val="C0504D"/>
                          </a:solidFill>
                        </a:rPr>
                        <a:t> less than 1</a:t>
                      </a:r>
                      <a:r>
                        <a:rPr lang="en-US" baseline="30000" dirty="0" smtClean="0">
                          <a:solidFill>
                            <a:srgbClr val="C0504D"/>
                          </a:solidFill>
                        </a:rPr>
                        <a:t>st </a:t>
                      </a:r>
                      <a:r>
                        <a:rPr lang="en-US" baseline="0" dirty="0" smtClean="0">
                          <a:solidFill>
                            <a:srgbClr val="C0504D"/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rgbClr val="C0504D"/>
                        </a:solidFill>
                      </a:endParaRPr>
                    </a:p>
                  </a:txBody>
                  <a:tcPr/>
                </a:tc>
              </a:tr>
              <a:tr h="1592075">
                <a:tc>
                  <a:txBody>
                    <a:bodyPr/>
                    <a:lstStyle/>
                    <a:p>
                      <a:r>
                        <a:rPr lang="en-US" dirty="0" smtClean="0"/>
                        <a:t>No student </a:t>
                      </a:r>
                      <a:r>
                        <a:rPr lang="en-US" dirty="0" err="1" smtClean="0"/>
                        <a:t>sim</a:t>
                      </a:r>
                      <a:r>
                        <a:rPr lang="en-US" dirty="0" smtClean="0"/>
                        <a:t> (no deployment in student apartment) + 33%</a:t>
                      </a:r>
                      <a:r>
                        <a:rPr lang="en-US" baseline="0" dirty="0" smtClean="0"/>
                        <a:t> of employees will get subsidy ( </a:t>
                      </a:r>
                      <a:r>
                        <a:rPr lang="en-US" baseline="0" dirty="0" err="1" smtClean="0"/>
                        <a:t>home+office</a:t>
                      </a:r>
                      <a:r>
                        <a:rPr lang="en-US" baseline="0" dirty="0" smtClean="0"/>
                        <a:t>) ( Most worst case in negotiation)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19,00,000 + 10,00,000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69350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56,73,040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( 81%</a:t>
                      </a:r>
                      <a:r>
                        <a:rPr lang="en-US" baseline="0" dirty="0" smtClean="0"/>
                        <a:t> less from 1</a:t>
                      </a:r>
                      <a:r>
                        <a:rPr lang="en-US" baseline="30000" dirty="0" smtClean="0"/>
                        <a:t>st assumption</a:t>
                      </a:r>
                      <a:r>
                        <a:rPr lang="en-US" baseline="0" dirty="0" smtClean="0"/>
                        <a:t> 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18,130,093</a:t>
                      </a:r>
                    </a:p>
                    <a:p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(80% less than 1</a:t>
                      </a:r>
                      <a:r>
                        <a:rPr lang="en-US" baseline="30000" dirty="0" smtClean="0">
                          <a:solidFill>
                            <a:srgbClr val="C0504D"/>
                          </a:solidFill>
                        </a:rPr>
                        <a:t>st</a:t>
                      </a:r>
                      <a:r>
                        <a:rPr lang="en-US" dirty="0" smtClean="0">
                          <a:solidFill>
                            <a:srgbClr val="C0504D"/>
                          </a:solidFill>
                        </a:rPr>
                        <a:t> assumption)</a:t>
                      </a:r>
                      <a:endParaRPr lang="en-US" dirty="0">
                        <a:solidFill>
                          <a:srgbClr val="C0504D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48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5916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Graphical presentation of EBITD and Cash flow in different scenario</a:t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9615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5961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Profitable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Driving force: </a:t>
            </a:r>
            <a:r>
              <a:rPr lang="en-US" dirty="0" smtClean="0"/>
              <a:t>How much subsidy can earn for employees; negotiation with MNO (Hypothesis:1)</a:t>
            </a:r>
          </a:p>
          <a:p>
            <a:r>
              <a:rPr lang="en-US" dirty="0" smtClean="0"/>
              <a:t> Selling student SIM to student is also important. ( but it should be content based+ application) ( H-2)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02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Gap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of </a:t>
            </a:r>
            <a:r>
              <a:rPr lang="en-US" dirty="0" err="1" smtClean="0"/>
              <a:t>femto</a:t>
            </a:r>
            <a:r>
              <a:rPr lang="en-US" dirty="0" smtClean="0"/>
              <a:t> gateway was not common for all country</a:t>
            </a:r>
          </a:p>
          <a:p>
            <a:r>
              <a:rPr lang="en-US" dirty="0" smtClean="0"/>
              <a:t>Outgoing call termination rate</a:t>
            </a:r>
          </a:p>
          <a:p>
            <a:r>
              <a:rPr lang="en-US" dirty="0" smtClean="0"/>
              <a:t>Whole mapping of </a:t>
            </a:r>
            <a:r>
              <a:rPr lang="en-US" dirty="0" err="1" smtClean="0"/>
              <a:t>UiO</a:t>
            </a:r>
            <a:r>
              <a:rPr lang="en-US" dirty="0" smtClean="0"/>
              <a:t> network and yearly investment and maintenance cost ( for future work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Does it profitable for MNO?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79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Will deployment of </a:t>
            </a:r>
            <a:r>
              <a:rPr lang="en-US" sz="2400" dirty="0" err="1"/>
              <a:t>femtocell</a:t>
            </a:r>
            <a:r>
              <a:rPr lang="en-US" sz="2400" dirty="0"/>
              <a:t> be a profitable approach for </a:t>
            </a:r>
            <a:r>
              <a:rPr lang="en-US" sz="2400" dirty="0" err="1"/>
              <a:t>UiO</a:t>
            </a:r>
            <a:r>
              <a:rPr lang="en-US" sz="2400" dirty="0"/>
              <a:t> considering the cost savings of remuneration (Professors’ and employees’ voice and data cost; in new case it will be given by a telecom operator.) and by approaching new services to students in cheap </a:t>
            </a:r>
            <a:r>
              <a:rPr lang="en-US" sz="2400" dirty="0" smtClean="0"/>
              <a:t>rate using own spectrum? </a:t>
            </a:r>
            <a:endParaRPr lang="en-US" sz="2400" dirty="0" smtClean="0"/>
          </a:p>
          <a:p>
            <a:pPr algn="just"/>
            <a:r>
              <a:rPr lang="en-US" sz="2400" dirty="0" smtClean="0">
                <a:solidFill>
                  <a:schemeClr val="tx2"/>
                </a:solidFill>
              </a:rPr>
              <a:t>Hypothesis 1</a:t>
            </a:r>
            <a:r>
              <a:rPr lang="en-US" sz="2400" dirty="0" smtClean="0"/>
              <a:t>: Earning from MNO </a:t>
            </a:r>
          </a:p>
          <a:p>
            <a:pPr algn="just"/>
            <a:r>
              <a:rPr lang="en-US" sz="2400" dirty="0" smtClean="0">
                <a:solidFill>
                  <a:srgbClr val="1F497D"/>
                </a:solidFill>
              </a:rPr>
              <a:t>Hypothesis 2</a:t>
            </a:r>
            <a:r>
              <a:rPr lang="en-US" sz="2400" dirty="0" smtClean="0"/>
              <a:t>: Selling student </a:t>
            </a:r>
            <a:r>
              <a:rPr lang="en-US" sz="2400" dirty="0" err="1" smtClean="0"/>
              <a:t>Sim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482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MVNO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MVNO owns own </a:t>
            </a:r>
            <a:r>
              <a:rPr lang="en-US" dirty="0" smtClean="0"/>
              <a:t>spectrum. In </a:t>
            </a:r>
            <a:r>
              <a:rPr lang="en-US" dirty="0" smtClean="0"/>
              <a:t>this case UIO will have 40 MHz free spectrum to build own access </a:t>
            </a:r>
            <a:r>
              <a:rPr lang="en-US" dirty="0" smtClean="0"/>
              <a:t>network</a:t>
            </a:r>
          </a:p>
          <a:p>
            <a:pPr lvl="0"/>
            <a:r>
              <a:rPr lang="en-US" dirty="0"/>
              <a:t>Negotiation with </a:t>
            </a:r>
            <a:r>
              <a:rPr lang="en-US" dirty="0" smtClean="0"/>
              <a:t>MNO (Telenor): </a:t>
            </a:r>
            <a:r>
              <a:rPr lang="en-US" dirty="0"/>
              <a:t>Will give subsidy to </a:t>
            </a:r>
            <a:r>
              <a:rPr lang="en-US" dirty="0" err="1"/>
              <a:t>UiO</a:t>
            </a:r>
            <a:r>
              <a:rPr lang="en-US" dirty="0"/>
              <a:t> in exchange of using their </a:t>
            </a:r>
            <a:r>
              <a:rPr lang="en-US" dirty="0" smtClean="0"/>
              <a:t>network in exchange of using infrastructure of </a:t>
            </a:r>
            <a:r>
              <a:rPr lang="en-US" dirty="0" err="1" smtClean="0"/>
              <a:t>UiO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1F497D"/>
                </a:solidFill>
              </a:rPr>
              <a:t>Benefit in general: </a:t>
            </a:r>
            <a:endParaRPr lang="en-US" dirty="0" smtClean="0">
              <a:solidFill>
                <a:srgbClr val="1F497D"/>
              </a:solidFill>
            </a:endParaRPr>
          </a:p>
          <a:p>
            <a:pPr lvl="0"/>
            <a:r>
              <a:rPr lang="en-US" dirty="0" smtClean="0"/>
              <a:t>Good quality voice call, </a:t>
            </a:r>
            <a:r>
              <a:rPr lang="en-US" dirty="0"/>
              <a:t>Enable integrated services across the 3G Devices and </a:t>
            </a:r>
            <a:r>
              <a:rPr lang="en-US" dirty="0" err="1"/>
              <a:t>WiFi</a:t>
            </a:r>
            <a:r>
              <a:rPr lang="en-US" dirty="0"/>
              <a:t> devices (e.g. media, appliances, security devices</a:t>
            </a:r>
            <a:r>
              <a:rPr lang="en-US" dirty="0" smtClean="0"/>
              <a:t>), </a:t>
            </a:r>
            <a:r>
              <a:rPr lang="en-US" dirty="0"/>
              <a:t>“5 bar” coverage when there is no existing signal or poor coverage</a:t>
            </a:r>
          </a:p>
          <a:p>
            <a:pPr lvl="0"/>
            <a:r>
              <a:rPr lang="en-US" dirty="0"/>
              <a:t>Higher mobile data capacity, which is important if the end-user makes use of mobile data on his mobile </a:t>
            </a:r>
            <a:r>
              <a:rPr lang="en-US" dirty="0" smtClean="0"/>
              <a:t>phone</a:t>
            </a:r>
          </a:p>
          <a:p>
            <a:r>
              <a:rPr lang="en-US" dirty="0">
                <a:solidFill>
                  <a:srgbClr val="1F497D"/>
                </a:solidFill>
              </a:rPr>
              <a:t>Benefit </a:t>
            </a:r>
            <a:r>
              <a:rPr lang="en-US" dirty="0" smtClean="0">
                <a:solidFill>
                  <a:srgbClr val="1F497D"/>
                </a:solidFill>
              </a:rPr>
              <a:t>specifically for </a:t>
            </a:r>
            <a:r>
              <a:rPr lang="en-US" dirty="0" err="1" smtClean="0">
                <a:solidFill>
                  <a:srgbClr val="1F497D"/>
                </a:solidFill>
              </a:rPr>
              <a:t>UiO</a:t>
            </a:r>
            <a:r>
              <a:rPr lang="en-US" dirty="0" smtClean="0">
                <a:solidFill>
                  <a:srgbClr val="1F497D"/>
                </a:solidFill>
              </a:rPr>
              <a:t>: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 </a:t>
            </a:r>
            <a:r>
              <a:rPr lang="en-US" dirty="0" smtClean="0"/>
              <a:t>Lessing the remuneration cost with current network </a:t>
            </a:r>
            <a:r>
              <a:rPr lang="en-US" dirty="0" err="1" smtClean="0"/>
              <a:t>infrastucture</a:t>
            </a:r>
            <a:endParaRPr lang="en-US" dirty="0" smtClean="0"/>
          </a:p>
          <a:p>
            <a:r>
              <a:rPr lang="en-US" dirty="0" smtClean="0"/>
              <a:t>Added Revenue by providing services to student in a nominal price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42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of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782876"/>
              </p:ext>
            </p:extLst>
          </p:nvPr>
        </p:nvGraphicFramePr>
        <p:xfrm>
          <a:off x="457200" y="1369875"/>
          <a:ext cx="8229600" cy="375411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80846"/>
                <a:gridCol w="3205554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Related</a:t>
                      </a:r>
                      <a:r>
                        <a:rPr lang="en-US" baseline="0" dirty="0" smtClean="0"/>
                        <a:t>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 Hypothesis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Uio’s</a:t>
                      </a:r>
                      <a:r>
                        <a:rPr lang="en-US" dirty="0" smtClean="0"/>
                        <a:t> earning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MNO’s subsidy and student </a:t>
                      </a:r>
                      <a:r>
                        <a:rPr lang="en-US" dirty="0" err="1" smtClean="0"/>
                        <a:t>Sim</a:t>
                      </a:r>
                      <a:r>
                        <a:rPr lang="en-US" dirty="0" smtClean="0"/>
                        <a:t> sales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variable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r>
                        <a:rPr lang="en-US" baseline="0" dirty="0" smtClean="0"/>
                        <a:t> cost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</a:t>
                      </a:r>
                      <a:r>
                        <a:rPr lang="en-US" baseline="0" dirty="0" smtClean="0"/>
                        <a:t> of money needs to pay for each source of revenue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 cost of </a:t>
                      </a:r>
                      <a:r>
                        <a:rPr lang="en-US" dirty="0" err="1" smtClean="0"/>
                        <a:t>Femtocell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OPEX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deployed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femtocell</a:t>
                      </a:r>
                      <a:r>
                        <a:rPr lang="en-US" dirty="0" smtClean="0"/>
                        <a:t> in </a:t>
                      </a:r>
                      <a:r>
                        <a:rPr lang="en-US" dirty="0" err="1" smtClean="0"/>
                        <a:t>UiO</a:t>
                      </a:r>
                      <a:r>
                        <a:rPr lang="en-US" dirty="0" smtClean="0"/>
                        <a:t> campus,  SIO’s apartment, professor’s home </a:t>
                      </a:r>
                      <a:endParaRPr lang="en-US" dirty="0"/>
                    </a:p>
                  </a:txBody>
                  <a:tcPr/>
                </a:tc>
              </a:tr>
              <a:tr h="13543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Capex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Deployment</a:t>
                      </a:r>
                      <a:r>
                        <a:rPr lang="en-US" baseline="0" dirty="0" smtClean="0"/>
                        <a:t> cost of </a:t>
                      </a:r>
                      <a:r>
                        <a:rPr lang="en-US" baseline="0" dirty="0" err="1" smtClean="0"/>
                        <a:t>Femtocell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buying</a:t>
                      </a:r>
                      <a:r>
                        <a:rPr lang="en-US" baseline="0" dirty="0" smtClean="0"/>
                        <a:t> cost; with depreciation.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01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109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Details discussion of every factors </a:t>
            </a:r>
            <a:br>
              <a:rPr lang="en-US" sz="3200" dirty="0" smtClean="0"/>
            </a:br>
            <a:r>
              <a:rPr lang="en-US" sz="3200" dirty="0" err="1" smtClean="0"/>
              <a:t>UiO’s</a:t>
            </a:r>
            <a:r>
              <a:rPr lang="en-US" sz="3200" dirty="0" smtClean="0"/>
              <a:t> Earning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29305"/>
              </p:ext>
            </p:extLst>
          </p:nvPr>
        </p:nvGraphicFramePr>
        <p:xfrm>
          <a:off x="0" y="1055849"/>
          <a:ext cx="9022355" cy="54864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255589"/>
                <a:gridCol w="2255589"/>
                <a:gridCol w="2980327"/>
                <a:gridCol w="1530850"/>
              </a:tblGrid>
              <a:tr h="552308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Related</a:t>
                      </a:r>
                      <a:r>
                        <a:rPr lang="en-US" baseline="0" dirty="0" smtClean="0"/>
                        <a:t>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Source</a:t>
                      </a:r>
                      <a:r>
                        <a:rPr lang="en-US" baseline="0" dirty="0" smtClean="0"/>
                        <a:t> of Data</a:t>
                      </a:r>
                      <a:endParaRPr lang="en-US" dirty="0"/>
                    </a:p>
                  </a:txBody>
                  <a:tcPr/>
                </a:tc>
              </a:tr>
              <a:tr h="1499121">
                <a:tc>
                  <a:txBody>
                    <a:bodyPr/>
                    <a:lstStyle/>
                    <a:p>
                      <a:r>
                        <a:rPr lang="en-US" dirty="0" smtClean="0"/>
                        <a:t>1.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Earning from MNO</a:t>
                      </a:r>
                      <a:r>
                        <a:rPr lang="en-US" dirty="0" smtClean="0">
                          <a:effectLst/>
                        </a:rPr>
                        <a:t> related</a:t>
                      </a:r>
                      <a:r>
                        <a:rPr lang="en-US" baseline="0" dirty="0" smtClean="0">
                          <a:effectLst/>
                        </a:rPr>
                        <a:t> to subsidy for employees and professors’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 stuff- 1835</a:t>
                      </a:r>
                    </a:p>
                    <a:p>
                      <a:r>
                        <a:rPr lang="en-US" dirty="0" smtClean="0"/>
                        <a:t>Administrative stuff-1757, PHD positions- 1493, Support</a:t>
                      </a:r>
                      <a:r>
                        <a:rPr lang="en-US" baseline="0" dirty="0" smtClean="0"/>
                        <a:t> stuff- 923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Employee: 6000</a:t>
                      </a:r>
                    </a:p>
                    <a:p>
                      <a:r>
                        <a:rPr lang="en-US" dirty="0" smtClean="0"/>
                        <a:t>Earning</a:t>
                      </a:r>
                      <a:r>
                        <a:rPr lang="en-US" baseline="0" dirty="0" smtClean="0"/>
                        <a:t> per employees: 400 </a:t>
                      </a:r>
                      <a:r>
                        <a:rPr lang="en-US" baseline="0" dirty="0" err="1" smtClean="0"/>
                        <a:t>Nok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http://www.uio.no/english/about/facts/uio-facts-2012.pdf</a:t>
                      </a:r>
                      <a:endParaRPr lang="en-US" dirty="0"/>
                    </a:p>
                  </a:txBody>
                  <a:tcPr/>
                </a:tc>
              </a:tr>
              <a:tr h="2682639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r>
                        <a:rPr lang="en-US" b="1" dirty="0" smtClean="0"/>
                        <a:t>Student </a:t>
                      </a:r>
                      <a:r>
                        <a:rPr lang="en-US" b="1" dirty="0" err="1" smtClean="0"/>
                        <a:t>Sim</a:t>
                      </a:r>
                      <a:r>
                        <a:rPr lang="en-US" b="1" dirty="0" smtClean="0"/>
                        <a:t> ( all</a:t>
                      </a:r>
                      <a:r>
                        <a:rPr lang="en-US" b="1" baseline="0" dirty="0" smtClean="0"/>
                        <a:t> facilities under </a:t>
                      </a:r>
                      <a:r>
                        <a:rPr lang="en-US" b="1" baseline="0" dirty="0" err="1" smtClean="0"/>
                        <a:t>UiO’s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femtocell</a:t>
                      </a:r>
                      <a:r>
                        <a:rPr lang="en-US" b="1" baseline="0" dirty="0" smtClean="0"/>
                        <a:t> coverage)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Nof</a:t>
                      </a:r>
                      <a:r>
                        <a:rPr lang="en-US" baseline="0" dirty="0" smtClean="0"/>
                        <a:t> of students in UiO-27000</a:t>
                      </a:r>
                    </a:p>
                    <a:p>
                      <a:r>
                        <a:rPr lang="en-US" baseline="0" dirty="0" smtClean="0"/>
                        <a:t>Students living in </a:t>
                      </a:r>
                      <a:r>
                        <a:rPr lang="en-US" baseline="0" dirty="0" err="1" smtClean="0"/>
                        <a:t>Sio’s</a:t>
                      </a:r>
                      <a:r>
                        <a:rPr lang="en-US" baseline="0" dirty="0" smtClean="0"/>
                        <a:t> apartments- 55,000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students subscriber considers here from </a:t>
                      </a:r>
                      <a:r>
                        <a:rPr lang="en-US" baseline="0" dirty="0" err="1" smtClean="0"/>
                        <a:t>UiO</a:t>
                      </a:r>
                      <a:r>
                        <a:rPr lang="en-US" baseline="0" dirty="0" smtClean="0"/>
                        <a:t> and other </a:t>
                      </a:r>
                      <a:r>
                        <a:rPr lang="en-US" baseline="0" dirty="0" err="1" smtClean="0"/>
                        <a:t>Uni</a:t>
                      </a:r>
                      <a:r>
                        <a:rPr lang="en-US" baseline="0" dirty="0" smtClean="0"/>
                        <a:t> who live in apartment- 55,000 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Selling price= 50 NOK/ 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1. http://www.uio.no/english/about/facts/uio-facts-2012.pdf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http://www.sio.no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34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Details discussion of every factors </a:t>
            </a:r>
            <a:br>
              <a:rPr lang="en-US" sz="3200" dirty="0" smtClean="0"/>
            </a:br>
            <a:r>
              <a:rPr lang="en-US" sz="3200" dirty="0" smtClean="0"/>
              <a:t>Direct variable cost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214642"/>
              </p:ext>
            </p:extLst>
          </p:nvPr>
        </p:nvGraphicFramePr>
        <p:xfrm>
          <a:off x="457200" y="1600200"/>
          <a:ext cx="8229600" cy="52171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57400"/>
                <a:gridCol w="1509997"/>
                <a:gridCol w="2604803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Related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Product cost for revenue-1</a:t>
                      </a:r>
                    </a:p>
                    <a:p>
                      <a:r>
                        <a:rPr lang="en-US" dirty="0" smtClean="0"/>
                        <a:t>( Assumption: 50%</a:t>
                      </a:r>
                      <a:r>
                        <a:rPr lang="en-US" baseline="0" dirty="0" smtClean="0"/>
                        <a:t> traffic at campus, 40% home and 10% MNO’s network ; let say: 25 min call/ person Outside indoor)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Incoming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termination rate 0.16/min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Outgoing termination rate 0.20/min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Incoming Call termination rate= 15 min/ day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Outgoing call termination rate= 10 min/ day</a:t>
                      </a:r>
                    </a:p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SO, total cost/employee/</a:t>
                      </a:r>
                      <a:r>
                        <a:rPr lang="en-US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month= ( 15*.16*30+ 10*.20*30)= 132 NOK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hlinkClick r:id="rId2"/>
                        </a:rPr>
                        <a:t>(call termination rate) </a:t>
                      </a:r>
                    </a:p>
                    <a:p>
                      <a:r>
                        <a:rPr lang="en-US" dirty="0" smtClean="0">
                          <a:hlinkClick r:id="rId2"/>
                        </a:rPr>
                        <a:t>http://www.telenor.com/investors/company-facts/business-description/telenor-norway/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Product cost for revenue-2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55,000</a:t>
                      </a:r>
                      <a:r>
                        <a:rPr lang="en-US" baseline="0" dirty="0" smtClean="0"/>
                        <a:t> students as consumer;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cost per product was defined here according to Telenor’s scenario. Telenor’s cost per ARPU is 60%. Here I assume cost 50% , So for 50 </a:t>
                      </a:r>
                      <a:r>
                        <a:rPr lang="en-US" baseline="0" dirty="0" err="1" smtClean="0"/>
                        <a:t>Nok</a:t>
                      </a:r>
                      <a:r>
                        <a:rPr lang="en-US" baseline="0" dirty="0" smtClean="0"/>
                        <a:t> product cost is (50*.4)= 20 </a:t>
                      </a:r>
                      <a:r>
                        <a:rPr lang="en-US" baseline="0" dirty="0" err="1" smtClean="0"/>
                        <a:t>Nok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 of Telenor’s ARPU </a:t>
                      </a:r>
                      <a:r>
                        <a:rPr lang="pl-PL" dirty="0" smtClean="0">
                          <a:hlinkClick r:id="rId3"/>
                        </a:rPr>
                        <a:t>http://www.telenor.com/wp-content/uploads/2014/01/Telenor-Q3-2014-report.pdf</a:t>
                      </a:r>
                      <a:r>
                        <a:rPr lang="pl-PL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872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8596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Details discussion of every factors</a:t>
            </a:r>
            <a:br>
              <a:rPr lang="en-US" sz="3200" dirty="0" smtClean="0"/>
            </a:br>
            <a:r>
              <a:rPr lang="en-US" sz="3200" dirty="0" smtClean="0"/>
              <a:t>OPEX- Maintenance of </a:t>
            </a:r>
            <a:r>
              <a:rPr lang="en-US" sz="3200" dirty="0" err="1" smtClean="0"/>
              <a:t>Femtocell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69719"/>
              </p:ext>
            </p:extLst>
          </p:nvPr>
        </p:nvGraphicFramePr>
        <p:xfrm>
          <a:off x="457200" y="752854"/>
          <a:ext cx="8229600" cy="610342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188955"/>
                <a:gridCol w="2320295"/>
                <a:gridCol w="3229600"/>
                <a:gridCol w="1490750"/>
              </a:tblGrid>
              <a:tr h="315540">
                <a:tc>
                  <a:txBody>
                    <a:bodyPr/>
                    <a:lstStyle/>
                    <a:p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  <a:tr h="264534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Femtocell</a:t>
                      </a:r>
                      <a:r>
                        <a:rPr lang="en-US" dirty="0" smtClean="0"/>
                        <a:t> needed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40 buildings.; Average floor 5.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So, no of total floor: (5*40)= 200;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No of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femtocell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needs in Student apartments: 1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femto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20 simultaneous call.  Multiple factor=8; 160 users.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1500 professor’s home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 </a:t>
                      </a:r>
                      <a:r>
                        <a:rPr lang="en-US" dirty="0" err="1" smtClean="0"/>
                        <a:t>UiO</a:t>
                      </a:r>
                      <a:r>
                        <a:rPr lang="en-US" dirty="0" smtClean="0"/>
                        <a:t> Campus: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floor needs 2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femto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BTS.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 total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femtocell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campus = (200*2)=400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2. </a:t>
                      </a:r>
                      <a:r>
                        <a:rPr lang="en-US" dirty="0" err="1" smtClean="0"/>
                        <a:t>Femtocells</a:t>
                      </a:r>
                      <a:r>
                        <a:rPr lang="en-US" baseline="0" dirty="0" smtClean="0"/>
                        <a:t> need in </a:t>
                      </a:r>
                      <a:r>
                        <a:rPr lang="en-US" baseline="0" dirty="0" err="1" smtClean="0"/>
                        <a:t>SiO</a:t>
                      </a:r>
                      <a:r>
                        <a:rPr lang="en-US" baseline="0" dirty="0" smtClean="0"/>
                        <a:t> apartments= 55000/ 160= 343.7 ; here I assume 345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3. 1500 </a:t>
                      </a:r>
                      <a:r>
                        <a:rPr lang="en-US" baseline="0" dirty="0" err="1" smtClean="0"/>
                        <a:t>Femtocell</a:t>
                      </a:r>
                      <a:r>
                        <a:rPr lang="en-US" baseline="0" dirty="0" smtClean="0"/>
                        <a:t>. </a:t>
                      </a:r>
                    </a:p>
                    <a:p>
                      <a:r>
                        <a:rPr lang="en-US" baseline="0" dirty="0" smtClean="0"/>
                        <a:t>So, total </a:t>
                      </a:r>
                      <a:r>
                        <a:rPr lang="en-US" baseline="0" dirty="0" err="1" smtClean="0"/>
                        <a:t>femtocell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neededto</a:t>
                      </a:r>
                      <a:r>
                        <a:rPr lang="en-US" baseline="0" dirty="0" smtClean="0"/>
                        <a:t> be </a:t>
                      </a:r>
                      <a:r>
                        <a:rPr lang="en-US" baseline="0" dirty="0" err="1" smtClean="0"/>
                        <a:t>deployrd</a:t>
                      </a:r>
                      <a:r>
                        <a:rPr lang="en-US" baseline="0" dirty="0" smtClean="0"/>
                        <a:t> =(400+345+1500)= 2245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Building map of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uio</a:t>
                      </a:r>
                      <a:endParaRPr lang="en-US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http://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www.uio.no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/student-life/campus-guide/ 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438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Femtocell</a:t>
                      </a:r>
                      <a:r>
                        <a:rPr lang="en-US" baseline="0" dirty="0" smtClean="0"/>
                        <a:t> OPEX cost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OPEX/</a:t>
                      </a:r>
                      <a:r>
                        <a:rPr lang="en-US" dirty="0" err="1" smtClean="0"/>
                        <a:t>femtocell</a:t>
                      </a:r>
                      <a:r>
                        <a:rPr lang="en-US" dirty="0" smtClean="0"/>
                        <a:t>= 50 Euro/year =  438 </a:t>
                      </a:r>
                      <a:r>
                        <a:rPr lang="en-US" dirty="0" err="1" smtClean="0"/>
                        <a:t>Nok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year= 36.5/month</a:t>
                      </a:r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opex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month= 36.5*2245= 81924.5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81925 NOK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v-S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Femtocell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Business </a:t>
                      </a:r>
                      <a:r>
                        <a:rPr lang="sv-S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BeFEMTO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view by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Jean-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Baptiste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86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11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Details discussion of every factors </a:t>
            </a:r>
            <a:br>
              <a:rPr lang="en-US" sz="3200" dirty="0" smtClean="0"/>
            </a:br>
            <a:r>
              <a:rPr lang="en-US" sz="3200" dirty="0" smtClean="0"/>
              <a:t>CAPEX-deployment cost of </a:t>
            </a:r>
            <a:r>
              <a:rPr lang="en-US" sz="3200" dirty="0" err="1" smtClean="0"/>
              <a:t>Femtocell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335413"/>
              </p:ext>
            </p:extLst>
          </p:nvPr>
        </p:nvGraphicFramePr>
        <p:xfrm>
          <a:off x="457200" y="1411191"/>
          <a:ext cx="8229600" cy="48463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624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Facotr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Buying</a:t>
                      </a:r>
                      <a:r>
                        <a:rPr lang="en-US" baseline="0" dirty="0" smtClean="0"/>
                        <a:t> cost of </a:t>
                      </a:r>
                      <a:r>
                        <a:rPr lang="en-US" baseline="0" dirty="0" err="1" smtClean="0"/>
                        <a:t>femtocell</a:t>
                      </a:r>
                      <a:r>
                        <a:rPr lang="en-US" baseline="0" dirty="0" smtClean="0"/>
                        <a:t> BTS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 previous table</a:t>
                      </a:r>
                    </a:p>
                    <a:p>
                      <a:r>
                        <a:rPr lang="en-US" dirty="0" smtClean="0"/>
                        <a:t>2245 </a:t>
                      </a:r>
                      <a:r>
                        <a:rPr lang="en-US" dirty="0" err="1" smtClean="0"/>
                        <a:t>femotcells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CAPEX/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Femto</a:t>
                      </a:r>
                      <a:r>
                        <a:rPr lang="en-US" baseline="0" dirty="0" smtClean="0"/>
                        <a:t> cell= 150 Euro= 1312 NOK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(As here it is added with existing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Wi-fi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so assume costing is 1000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femtocell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deployment)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CAPEX for 2245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femtocells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1000*2245= 2,245,000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Nok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dirty="0" smtClean="0"/>
                        <a:t>FEMNO gateway= 1,000,000 NOK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sv-S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Femtocell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Business </a:t>
                      </a:r>
                      <a:r>
                        <a:rPr lang="sv-SE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sv-SE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BeFEMTO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view by</a:t>
                      </a:r>
                    </a:p>
                    <a:p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Jean-</a:t>
                      </a:r>
                      <a:r>
                        <a:rPr lang="it-IT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Baptiste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And 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26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40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Assumption of Revenue increase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373053"/>
              </p:ext>
            </p:extLst>
          </p:nvPr>
        </p:nvGraphicFramePr>
        <p:xfrm>
          <a:off x="457200" y="1183756"/>
          <a:ext cx="8229600" cy="27431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r>
                        <a:rPr lang="en-US" baseline="0" dirty="0" smtClean="0"/>
                        <a:t> Hypothesis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Year-5</a:t>
                      </a:r>
                      <a:endParaRPr lang="en-US" dirty="0"/>
                    </a:p>
                  </a:txBody>
                  <a:tcPr/>
                </a:tc>
              </a:tr>
              <a:tr h="644823">
                <a:tc>
                  <a:txBody>
                    <a:bodyPr/>
                    <a:lstStyle/>
                    <a:p>
                      <a:r>
                        <a:rPr lang="en-US" dirty="0" smtClean="0"/>
                        <a:t>Earning from MNO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 increase of 6100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5% increase of 6100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8% increase of 6100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12% increase of 6100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44823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</a:t>
                      </a:r>
                      <a:r>
                        <a:rPr lang="en-US" dirty="0" err="1" smtClean="0"/>
                        <a:t>Sim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of 55,000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30% of 55,000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40% of 55,000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50% of 55,000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60% of 55,000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607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1378</Words>
  <Application>Microsoft Macintosh PowerPoint</Application>
  <PresentationFormat>On-screen Show (4:3)</PresentationFormat>
  <Paragraphs>257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Financial analysis of an entity as Inverse MVNO Assume Case: University of Oslo</vt:lpstr>
      <vt:lpstr>Research Question</vt:lpstr>
      <vt:lpstr>Inverse MVNO</vt:lpstr>
      <vt:lpstr>Parameters of Analysis</vt:lpstr>
      <vt:lpstr>Details discussion of every factors  UiO’s Earning</vt:lpstr>
      <vt:lpstr>Details discussion of every factors  Direct variable cost</vt:lpstr>
      <vt:lpstr>Details discussion of every factors OPEX- Maintenance of Femtocell</vt:lpstr>
      <vt:lpstr>Details discussion of every factors  CAPEX-deployment cost of Femtocell</vt:lpstr>
      <vt:lpstr>Assumption of Revenue increase</vt:lpstr>
      <vt:lpstr>Result</vt:lpstr>
      <vt:lpstr>Cash flow and Cumulative Cash flow</vt:lpstr>
      <vt:lpstr>Percentage of turnover ( Earning of UiO)</vt:lpstr>
      <vt:lpstr>Percentage of CAPEX &amp; OPEX</vt:lpstr>
      <vt:lpstr>Assumption in different scenario for sensitivity analysis</vt:lpstr>
      <vt:lpstr>Graphical presentation of EBITD and Cash flow in different scenario </vt:lpstr>
      <vt:lpstr>Decision of analysis</vt:lpstr>
      <vt:lpstr>Research Gap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model of An entity as Inverse MVNO Assume Case: University of Oslo</dc:title>
  <dc:creator>K Afroz</dc:creator>
  <cp:lastModifiedBy>K Afroz</cp:lastModifiedBy>
  <cp:revision>72</cp:revision>
  <dcterms:created xsi:type="dcterms:W3CDTF">2014-12-04T09:18:06Z</dcterms:created>
  <dcterms:modified xsi:type="dcterms:W3CDTF">2014-12-05T08:26:38Z</dcterms:modified>
</cp:coreProperties>
</file>