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65" r:id="rId3"/>
    <p:sldId id="262" r:id="rId4"/>
    <p:sldId id="257" r:id="rId5"/>
    <p:sldId id="258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9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1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0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6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60C4-1E95-4D14-B4FB-E613D3E8FB15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/>
              <a:t>Sensor </a:t>
            </a:r>
            <a:r>
              <a:rPr lang="en-US" sz="4000" dirty="0" smtClean="0"/>
              <a:t>Energy Characteristics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voltage </a:t>
            </a:r>
            <a:r>
              <a:rPr lang="en-US" sz="2000" dirty="0"/>
              <a:t>range is 12V </a:t>
            </a:r>
            <a:r>
              <a:rPr lang="en-US" sz="2000" dirty="0" smtClean="0"/>
              <a:t>DC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Power </a:t>
            </a:r>
            <a:r>
              <a:rPr lang="en-US" sz="2000" dirty="0"/>
              <a:t>consumption </a:t>
            </a:r>
            <a:r>
              <a:rPr lang="en-US" sz="2000" dirty="0" smtClean="0"/>
              <a:t>10W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10/12</a:t>
            </a:r>
            <a:r>
              <a:rPr lang="en-US" sz="2000" dirty="0"/>
              <a:t>= 833 </a:t>
            </a:r>
            <a:r>
              <a:rPr lang="en-US" sz="2000" dirty="0" err="1" smtClean="0"/>
              <a:t>milliampere</a:t>
            </a:r>
            <a:r>
              <a:rPr lang="en-US" sz="2000" dirty="0" smtClean="0"/>
              <a:t> (~1 </a:t>
            </a:r>
            <a:r>
              <a:rPr lang="en-US" sz="2000" dirty="0"/>
              <a:t>Amp</a:t>
            </a:r>
            <a:r>
              <a:rPr lang="en-US" sz="2000" dirty="0" smtClean="0"/>
              <a:t>) to </a:t>
            </a:r>
            <a:r>
              <a:rPr lang="en-US" sz="2000" dirty="0"/>
              <a:t>run the Sensor</a:t>
            </a:r>
            <a:r>
              <a:rPr lang="en-US" sz="2000" dirty="0" smtClean="0"/>
              <a:t>.   </a:t>
            </a:r>
          </a:p>
          <a:p>
            <a:endParaRPr lang="en-US" sz="2000" dirty="0" smtClean="0"/>
          </a:p>
          <a:p>
            <a:r>
              <a:rPr lang="en-US" sz="2000" b="1" dirty="0" smtClean="0"/>
              <a:t>Option1</a:t>
            </a:r>
            <a:r>
              <a:rPr lang="en-US" sz="2000" dirty="0" smtClean="0"/>
              <a:t>: </a:t>
            </a:r>
            <a:r>
              <a:rPr lang="en-US" sz="2000" dirty="0" smtClean="0"/>
              <a:t>New </a:t>
            </a:r>
            <a:r>
              <a:rPr lang="en-US" sz="2000" dirty="0" smtClean="0"/>
              <a:t>battery:    </a:t>
            </a:r>
          </a:p>
          <a:p>
            <a:r>
              <a:rPr lang="en-US" sz="2000" dirty="0" smtClean="0"/>
              <a:t>Drawbacks of option 1 are: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Additional weight on the bicycle.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Separated </a:t>
            </a:r>
            <a:r>
              <a:rPr lang="en-US" sz="2000" dirty="0" smtClean="0"/>
              <a:t>key to turn the sensor on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Occupation of </a:t>
            </a:r>
            <a:r>
              <a:rPr lang="en-US" sz="2000" dirty="0" smtClean="0"/>
              <a:t>additional </a:t>
            </a:r>
            <a:r>
              <a:rPr lang="en-US" sz="2000" dirty="0" smtClean="0"/>
              <a:t>space in </a:t>
            </a:r>
            <a:r>
              <a:rPr lang="en-US" sz="2000" dirty="0" smtClean="0"/>
              <a:t>bicycle.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Battery Charging.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805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271" y="633099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</a:rPr>
              <a:t>Stability of sensor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4791" y="2118121"/>
            <a:ext cx="7033847" cy="78773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42938" indent="-642938" algn="l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1445668" y="2258073"/>
            <a:ext cx="6567055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 </a:t>
            </a:r>
            <a:r>
              <a:rPr lang="en-US" sz="2000" dirty="0" smtClean="0"/>
              <a:t>sending after approx.</a:t>
            </a:r>
            <a:r>
              <a:rPr lang="en-US" sz="2000" dirty="0" smtClean="0"/>
              <a:t> 4 hours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Sensor stable read (15 min)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135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350" dirty="0" smtClean="0"/>
          </a:p>
        </p:txBody>
      </p:sp>
    </p:spTree>
    <p:extLst>
      <p:ext uri="{BB962C8B-B14F-4D97-AF65-F5344CB8AC3E}">
        <p14:creationId xmlns:p14="http://schemas.microsoft.com/office/powerpoint/2010/main" val="37731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/>
              <a:t>Sensor </a:t>
            </a:r>
            <a:r>
              <a:rPr lang="en-US" sz="4000" dirty="0" smtClean="0"/>
              <a:t>Energy Characteristics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sz="1350" dirty="0" smtClean="0"/>
          </a:p>
          <a:p>
            <a:r>
              <a:rPr lang="en-US" sz="2000" b="1" dirty="0" smtClean="0"/>
              <a:t>Option2</a:t>
            </a:r>
            <a:r>
              <a:rPr lang="en-US" sz="2000" dirty="0" smtClean="0"/>
              <a:t>: Using bicycle battery:</a:t>
            </a:r>
          </a:p>
          <a:p>
            <a:r>
              <a:rPr lang="en-US" sz="2000" dirty="0" smtClean="0"/>
              <a:t>This </a:t>
            </a:r>
            <a:r>
              <a:rPr lang="en-US" sz="2000" dirty="0" smtClean="0"/>
              <a:t>eliminate </a:t>
            </a:r>
            <a:r>
              <a:rPr lang="en-US" sz="2000" dirty="0" smtClean="0"/>
              <a:t>the drawbacks of the </a:t>
            </a:r>
            <a:r>
              <a:rPr lang="en-US" sz="2000" dirty="0" smtClean="0"/>
              <a:t>option1.</a:t>
            </a:r>
          </a:p>
          <a:p>
            <a:endParaRPr lang="en-US" sz="2000" dirty="0"/>
          </a:p>
          <a:p>
            <a:r>
              <a:rPr lang="en-US" sz="2000" dirty="0" smtClean="0"/>
              <a:t>we </a:t>
            </a:r>
            <a:r>
              <a:rPr lang="en-US" sz="2000" dirty="0" smtClean="0"/>
              <a:t>have to </a:t>
            </a:r>
            <a:r>
              <a:rPr lang="en-US" sz="2000" dirty="0" smtClean="0"/>
              <a:t>address below </a:t>
            </a:r>
            <a:r>
              <a:rPr lang="en-US" sz="2000" dirty="0" smtClean="0"/>
              <a:t>questions: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Which cables could provide us with needed energy 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r>
              <a:rPr lang="en-US" sz="2000" dirty="0" smtClean="0"/>
              <a:t>1- Classify cables </a:t>
            </a:r>
            <a:r>
              <a:rPr lang="en-US" sz="2000" dirty="0" smtClean="0"/>
              <a:t>plugin </a:t>
            </a:r>
            <a:r>
              <a:rPr lang="en-US" sz="2000" dirty="0" smtClean="0"/>
              <a:t>(color and size). </a:t>
            </a:r>
            <a:endParaRPr lang="en-US" sz="2000" dirty="0"/>
          </a:p>
          <a:p>
            <a:r>
              <a:rPr lang="en-US" sz="2000" dirty="0"/>
              <a:t>white 2, Black 1, Black2, Black3 and </a:t>
            </a:r>
            <a:r>
              <a:rPr lang="en-US" sz="2000" dirty="0" smtClean="0"/>
              <a:t>Black4</a:t>
            </a:r>
          </a:p>
          <a:p>
            <a:endParaRPr lang="en-US" sz="2000" dirty="0" smtClean="0"/>
          </a:p>
          <a:p>
            <a:r>
              <a:rPr lang="en-US" sz="2000" dirty="0" smtClean="0"/>
              <a:t>Which one is white2? (biggest white plugin)</a:t>
            </a: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 smtClean="0"/>
          </a:p>
        </p:txBody>
      </p:sp>
    </p:spTree>
    <p:extLst>
      <p:ext uri="{BB962C8B-B14F-4D97-AF65-F5344CB8AC3E}">
        <p14:creationId xmlns:p14="http://schemas.microsoft.com/office/powerpoint/2010/main" val="37683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2080" y="513449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icycle </a:t>
            </a:r>
            <a:r>
              <a:rPr lang="en-US" sz="4000" dirty="0" smtClean="0"/>
              <a:t>Battery Cables Plugins</a:t>
            </a:r>
            <a:endParaRPr lang="en-US" sz="4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311130" y="1798320"/>
            <a:ext cx="6394938" cy="3767884"/>
            <a:chOff x="1942137" y="2551346"/>
            <a:chExt cx="8526584" cy="376420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2137" y="2551346"/>
              <a:ext cx="8526584" cy="3764206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/>
          </p:nvGrpSpPr>
          <p:grpSpPr>
            <a:xfrm>
              <a:off x="2579077" y="3494187"/>
              <a:ext cx="7653660" cy="1819266"/>
              <a:chOff x="2579073" y="3494186"/>
              <a:chExt cx="7653650" cy="1819263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579073" y="3681044"/>
                <a:ext cx="445477" cy="37371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344547" y="3598272"/>
                <a:ext cx="445477" cy="37371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7756625" y="3501645"/>
                <a:ext cx="445477" cy="37371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787246" y="3884600"/>
                <a:ext cx="445477" cy="37371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59943" y="3494186"/>
                <a:ext cx="445477" cy="37371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35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" name="Straight Arrow Connector 10"/>
              <p:cNvCxnSpPr>
                <a:stCxn id="5" idx="5"/>
              </p:cNvCxnSpPr>
              <p:nvPr/>
            </p:nvCxnSpPr>
            <p:spPr>
              <a:xfrm>
                <a:off x="2959311" y="4000031"/>
                <a:ext cx="1227737" cy="131341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4687353" y="3926191"/>
                <a:ext cx="623548" cy="102449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5982682" y="3884601"/>
                <a:ext cx="90651" cy="1097691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9476497" y="4071460"/>
                <a:ext cx="549746" cy="18685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7" idx="4"/>
              </p:cNvCxnSpPr>
              <p:nvPr/>
            </p:nvCxnSpPr>
            <p:spPr>
              <a:xfrm flipH="1">
                <a:off x="7712101" y="3875365"/>
                <a:ext cx="267273" cy="102843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268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2060" y="571262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Plugin White 2</a:t>
            </a:r>
            <a:endParaRPr lang="en-US" sz="4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12907"/>
              </p:ext>
            </p:extLst>
          </p:nvPr>
        </p:nvGraphicFramePr>
        <p:xfrm>
          <a:off x="2103119" y="2034193"/>
          <a:ext cx="4655821" cy="181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73"/>
                <a:gridCol w="1468924"/>
                <a:gridCol w="1468924"/>
              </a:tblGrid>
              <a:tr h="68405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Battery </a:t>
                      </a:r>
                      <a:r>
                        <a:rPr lang="en-US" sz="2000" dirty="0" smtClean="0"/>
                        <a:t>off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Black(-)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White(-)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766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Black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</a:tr>
              <a:tr h="3766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 (+)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40 V</a:t>
                      </a:r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40V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</a:tr>
              <a:tr h="3766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White (+)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Zero</a:t>
                      </a:r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167321"/>
              </p:ext>
            </p:extLst>
          </p:nvPr>
        </p:nvGraphicFramePr>
        <p:xfrm>
          <a:off x="2151611" y="4015740"/>
          <a:ext cx="45720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52623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Battery </a:t>
                      </a:r>
                      <a:r>
                        <a:rPr lang="en-US" sz="2000" dirty="0" smtClean="0"/>
                        <a:t>ON (Light off 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Black(-)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White(-)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Black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Zero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 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40 V</a:t>
                      </a:r>
                      <a:endParaRPr lang="en-US" sz="2000" b="1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 V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White 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V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2146934"/>
            <a:ext cx="1321884" cy="10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094" y="621139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Plugin White1, Black1, Black2</a:t>
            </a:r>
            <a:endParaRPr lang="en-US" sz="4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01438"/>
              </p:ext>
            </p:extLst>
          </p:nvPr>
        </p:nvGraphicFramePr>
        <p:xfrm>
          <a:off x="2299855" y="1553655"/>
          <a:ext cx="482830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436"/>
                <a:gridCol w="1609436"/>
                <a:gridCol w="1609436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(white</a:t>
                      </a:r>
                      <a:r>
                        <a:rPr lang="en-US" sz="2000" baseline="0" dirty="0" smtClean="0"/>
                        <a:t> 1</a:t>
                      </a:r>
                      <a:r>
                        <a:rPr lang="en-US" sz="2000" dirty="0" smtClean="0"/>
                        <a:t>)Battery ON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Black(-)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Yellow(-)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Black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 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40V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31V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Yellow 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9V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52475"/>
              </p:ext>
            </p:extLst>
          </p:nvPr>
        </p:nvGraphicFramePr>
        <p:xfrm>
          <a:off x="2327564" y="3473666"/>
          <a:ext cx="4828309" cy="37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8309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Black 1 no values were measured in all cases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192989"/>
              </p:ext>
            </p:extLst>
          </p:nvPr>
        </p:nvGraphicFramePr>
        <p:xfrm>
          <a:off x="2327564" y="4079801"/>
          <a:ext cx="4828308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077"/>
                <a:gridCol w="1207077"/>
                <a:gridCol w="1207077"/>
                <a:gridCol w="1207077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(black</a:t>
                      </a:r>
                      <a:r>
                        <a:rPr lang="en-US" sz="2000" baseline="0" dirty="0" smtClean="0"/>
                        <a:t> 2</a:t>
                      </a:r>
                      <a:r>
                        <a:rPr lang="en-US" sz="2000" dirty="0" smtClean="0"/>
                        <a:t>)Battery ON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Black(-)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Blue(-)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White(-)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White(+)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0,2V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  <a:tr h="3169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Blue(+)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12V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12V</a:t>
                      </a:r>
                      <a:endParaRPr lang="en-US" sz="2000" b="1" dirty="0"/>
                    </a:p>
                  </a:txBody>
                  <a:tcPr marL="68580" marR="68580" marT="34290" marB="34290">
                    <a:noFill/>
                  </a:tcPr>
                </a:tc>
              </a:tr>
              <a:tr h="2951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Yellow(+)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Zero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7V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noFill/>
                  </a:tcPr>
                </a:tc>
              </a:tr>
              <a:tr h="2951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Green(+)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Zero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12V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" y="1514475"/>
            <a:ext cx="1701660" cy="12973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96" y="3020377"/>
            <a:ext cx="1175384" cy="1155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995" y="4443412"/>
            <a:ext cx="857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0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073" y="373834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Plugin Black3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417063"/>
              </p:ext>
            </p:extLst>
          </p:nvPr>
        </p:nvGraphicFramePr>
        <p:xfrm>
          <a:off x="1958340" y="1352070"/>
          <a:ext cx="5568835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091"/>
                <a:gridCol w="1685091"/>
                <a:gridCol w="2198653"/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(Black</a:t>
                      </a:r>
                      <a:r>
                        <a:rPr lang="en-US" sz="2000" baseline="0" dirty="0" smtClean="0"/>
                        <a:t> 3</a:t>
                      </a:r>
                      <a:r>
                        <a:rPr lang="en-US" sz="2000" dirty="0" smtClean="0"/>
                        <a:t>)Battery ON (with/without light)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Black(-)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Brown(-)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Brown 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4V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Blue(+)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Zero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dirty="0" smtClean="0"/>
                        <a:t>4V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</a:tr>
              <a:tr h="685800">
                <a:tc gridSpan="3">
                  <a:txBody>
                    <a:bodyPr/>
                    <a:lstStyle/>
                    <a:p>
                      <a:r>
                        <a:rPr lang="en-US" sz="2000" dirty="0" smtClean="0"/>
                        <a:t>Note: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Black </a:t>
                      </a:r>
                      <a:r>
                        <a:rPr lang="en-US" sz="2000" dirty="0" smtClean="0"/>
                        <a:t>3 measure</a:t>
                      </a:r>
                      <a:r>
                        <a:rPr lang="en-US" sz="2000" baseline="0" dirty="0" smtClean="0"/>
                        <a:t> nothing when the battery is </a:t>
                      </a:r>
                      <a:r>
                        <a:rPr lang="en-US" sz="2000" baseline="0" dirty="0" smtClean="0"/>
                        <a:t>off.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Black </a:t>
                      </a:r>
                      <a:r>
                        <a:rPr lang="en-US" sz="2000" baseline="0" dirty="0" smtClean="0"/>
                        <a:t>3 is the display data cable</a:t>
                      </a:r>
                      <a:r>
                        <a:rPr lang="en-US" sz="2000" baseline="0" dirty="0" smtClean="0"/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Black 3 for</a:t>
                      </a:r>
                      <a:r>
                        <a:rPr lang="en-US" sz="2000" baseline="0" dirty="0" smtClean="0"/>
                        <a:t> sensor triggering.</a:t>
                      </a:r>
                      <a:endParaRPr lang="en-US" sz="20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1362075"/>
            <a:ext cx="1046538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3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845" y="572997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Checking Results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4791" y="2118121"/>
            <a:ext cx="7033847" cy="78773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42938" indent="-642938" algn="l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1478280" y="1946431"/>
            <a:ext cx="6464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Black2 could be the suitable one!</a:t>
            </a: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Unfortunately it </a:t>
            </a:r>
            <a:r>
              <a:rPr lang="en-US" sz="2000" dirty="0" smtClean="0"/>
              <a:t>give </a:t>
            </a:r>
            <a:r>
              <a:rPr lang="en-US" sz="2000" dirty="0" smtClean="0"/>
              <a:t>160 </a:t>
            </a:r>
            <a:r>
              <a:rPr lang="en-US" sz="2000" dirty="0" smtClean="0"/>
              <a:t>mA </a:t>
            </a:r>
            <a:r>
              <a:rPr lang="en-US" sz="2000" dirty="0" smtClean="0"/>
              <a:t>=&gt;not enough.</a:t>
            </a: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What about White 1?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Voltage </a:t>
            </a:r>
            <a:r>
              <a:rPr lang="en-US" sz="2000" dirty="0" smtClean="0"/>
              <a:t>is 40v =&gt; voltage converter is needed.</a:t>
            </a:r>
          </a:p>
          <a:p>
            <a:r>
              <a:rPr lang="en-US" sz="2000" dirty="0" smtClean="0"/>
              <a:t>    (</a:t>
            </a:r>
            <a:r>
              <a:rPr lang="en-US" sz="2000" b="1" dirty="0"/>
              <a:t>JTF1524S12</a:t>
            </a:r>
            <a:r>
              <a:rPr lang="en-US" sz="2000" dirty="0" smtClean="0"/>
              <a:t>) Delivery in 1 week.</a:t>
            </a:r>
            <a:endParaRPr lang="en-US" sz="2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212" y="3958319"/>
            <a:ext cx="6229003" cy="220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20" y="657847"/>
            <a:ext cx="7033847" cy="787736"/>
          </a:xfrm>
        </p:spPr>
        <p:txBody>
          <a:bodyPr>
            <a:normAutofit/>
          </a:bodyPr>
          <a:lstStyle/>
          <a:p>
            <a:r>
              <a:rPr lang="en-US" dirty="0" smtClean="0"/>
              <a:t>Checking Results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4791" y="2118121"/>
            <a:ext cx="7033847" cy="78773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42938" indent="-642938" algn="l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1512917" y="2004157"/>
            <a:ext cx="6567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Selection Factors</a:t>
            </a:r>
            <a:r>
              <a:rPr lang="en-US" sz="20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Suitable </a:t>
            </a:r>
            <a:r>
              <a:rPr lang="en-US" sz="2000" dirty="0" smtClean="0"/>
              <a:t>electricity. 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Size </a:t>
            </a:r>
            <a:r>
              <a:rPr lang="en-US" sz="2000" dirty="0" smtClean="0"/>
              <a:t>fit in </a:t>
            </a:r>
            <a:r>
              <a:rPr lang="en-US" sz="2000" dirty="0" smtClean="0"/>
              <a:t>cables </a:t>
            </a:r>
            <a:r>
              <a:rPr lang="en-US" sz="2000" dirty="0" smtClean="0"/>
              <a:t>box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236" y="3242651"/>
            <a:ext cx="3991072" cy="29933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98" y="3235270"/>
            <a:ext cx="3632786" cy="302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273" y="1158694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Access </a:t>
            </a:r>
            <a:r>
              <a:rPr lang="en-US" sz="4000" dirty="0" err="1" smtClean="0"/>
              <a:t>Dunavnet</a:t>
            </a:r>
            <a:r>
              <a:rPr lang="en-US" sz="4000" dirty="0" smtClean="0"/>
              <a:t> DB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4791" y="2118121"/>
            <a:ext cx="7033847" cy="78773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42938" indent="-642938" algn="l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1445668" y="2258073"/>
            <a:ext cx="6567055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 </a:t>
            </a:r>
            <a:r>
              <a:rPr lang="en-US" sz="2000" dirty="0" smtClean="0"/>
              <a:t>VPN connection to </a:t>
            </a:r>
            <a:r>
              <a:rPr lang="en-US" sz="2000" dirty="0" err="1" smtClean="0"/>
              <a:t>Dunavnet</a:t>
            </a:r>
            <a:r>
              <a:rPr lang="en-US" sz="2000" dirty="0" smtClean="0"/>
              <a:t> network </a:t>
            </a:r>
            <a:r>
              <a:rPr lang="en-US" sz="2000" dirty="0" smtClean="0"/>
              <a:t>(</a:t>
            </a:r>
            <a:r>
              <a:rPr lang="en-US" sz="2000" dirty="0" err="1" smtClean="0"/>
              <a:t>linux</a:t>
            </a:r>
            <a:r>
              <a:rPr lang="en-US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 smtClean="0"/>
              <a:t> Windows</a:t>
            </a:r>
            <a:r>
              <a:rPr lang="en-US" sz="2000" dirty="0"/>
              <a:t>)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Success, unfortunately DB machine not reachable.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Suggestion </a:t>
            </a:r>
            <a:r>
              <a:rPr lang="en-US" sz="2000" dirty="0" smtClean="0"/>
              <a:t>was sent to </a:t>
            </a:r>
            <a:r>
              <a:rPr lang="en-US" sz="2000" dirty="0" err="1" smtClean="0"/>
              <a:t>Dunavnet</a:t>
            </a:r>
            <a:r>
              <a:rPr lang="en-US" sz="2000" dirty="0" smtClean="0"/>
              <a:t> is to give us public access to the DB </a:t>
            </a:r>
            <a:r>
              <a:rPr lang="en-US" sz="2000" dirty="0" smtClean="0"/>
              <a:t>machine.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350" dirty="0" smtClean="0"/>
          </a:p>
        </p:txBody>
      </p:sp>
    </p:spTree>
    <p:extLst>
      <p:ext uri="{BB962C8B-B14F-4D97-AF65-F5344CB8AC3E}">
        <p14:creationId xmlns:p14="http://schemas.microsoft.com/office/powerpoint/2010/main" val="4922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388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Sensor Energy Characteristics</vt:lpstr>
      <vt:lpstr>Sensor Energy Characteristics</vt:lpstr>
      <vt:lpstr>Bicycle Battery Cables Plugins</vt:lpstr>
      <vt:lpstr>Plugin White 2</vt:lpstr>
      <vt:lpstr>Plugin White1, Black1, Black2</vt:lpstr>
      <vt:lpstr>Plugin Black3</vt:lpstr>
      <vt:lpstr>Checking Results</vt:lpstr>
      <vt:lpstr>Checking Results</vt:lpstr>
      <vt:lpstr>Access Dunavnet DB</vt:lpstr>
      <vt:lpstr>Stability of sensor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Seraj Fayyad</dc:creator>
  <cp:lastModifiedBy>Seraj Fayyad</cp:lastModifiedBy>
  <cp:revision>42</cp:revision>
  <dcterms:created xsi:type="dcterms:W3CDTF">2014-03-31T10:20:25Z</dcterms:created>
  <dcterms:modified xsi:type="dcterms:W3CDTF">2014-04-01T07:03:20Z</dcterms:modified>
</cp:coreProperties>
</file>