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02" r:id="rId2"/>
    <p:sldId id="394" r:id="rId3"/>
    <p:sldId id="395" r:id="rId4"/>
    <p:sldId id="403" r:id="rId5"/>
    <p:sldId id="404" r:id="rId6"/>
    <p:sldId id="377" r:id="rId7"/>
    <p:sldId id="381" r:id="rId8"/>
    <p:sldId id="375" r:id="rId9"/>
    <p:sldId id="389" r:id="rId10"/>
    <p:sldId id="388" r:id="rId11"/>
    <p:sldId id="405" r:id="rId12"/>
    <p:sldId id="406" r:id="rId13"/>
    <p:sldId id="387" r:id="rId14"/>
    <p:sldId id="396" r:id="rId15"/>
    <p:sldId id="390" r:id="rId16"/>
    <p:sldId id="391" r:id="rId17"/>
    <p:sldId id="382" r:id="rId18"/>
    <p:sldId id="392" r:id="rId19"/>
    <p:sldId id="4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9622" autoAdjust="0"/>
  </p:normalViewPr>
  <p:slideViewPr>
    <p:cSldViewPr>
      <p:cViewPr>
        <p:scale>
          <a:sx n="100" d="100"/>
          <a:sy n="100" d="100"/>
        </p:scale>
        <p:origin x="-136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431AA-FF98-4EDC-9952-44E048F0CD41}" type="datetimeFigureOut">
              <a:rPr lang="en-US" smtClean="0"/>
              <a:pPr/>
              <a:t>9/14/17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9275F-F7EF-4735-9937-7D4EE436B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0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79A33-3683-4DB3-85A7-242B4EB7F5C5}" type="datetimeFigureOut">
              <a:rPr lang="en-US" smtClean="0"/>
              <a:pPr/>
              <a:t>9/14/17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4E766-E4C6-4A34-BF89-DC10D39C9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5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involved in mHealth in Tanzania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E766-E4C6-4A34-BF89-DC10D39C9EB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mHealth projects in Tanzania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E766-E4C6-4A34-BF89-DC10D39C9EB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M-PESA money transfer women from the poorest communities receive the funds for transport costs to hospital.  Within an hour of referral, funds are sent via M-PESA to cover the families travel costs to hospital.  On arrival the patient presents their ticket value and if correct the hospital forwards a $3.3 incentive payment via M-PESA to the referring doctor.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this simple infrastructure the number of patients treated for obstetric fistula at CCBRT rose from 162 surgeries in 2009 to 268 surgeries in 2010, an increase of 65% in just one year.   However, thousands of women continue to suffer.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E766-E4C6-4A34-BF89-DC10D39C9EB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0" name="Picture 9" descr="logo-medium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962669" y="6400952"/>
            <a:ext cx="876531" cy="457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9" name="Picture 8" descr="logo-medium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962669" y="6400952"/>
            <a:ext cx="876531" cy="4570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00" y="228600"/>
            <a:ext cx="2286000" cy="228600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0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33400" y="228600"/>
            <a:ext cx="2286000" cy="228600"/>
          </a:xfrm>
          <a:solidFill>
            <a:schemeClr val="accent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0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2A85C7-A460-4D32-B7B6-4F3218256F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28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0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15437-46E6-6745-BAFB-B1A5D54E573A}" type="datetimeFigureOut">
              <a:rPr lang="en-US" smtClean="0"/>
              <a:t>9/14/17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46DBF-90B2-1A43-9972-96D37685F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pic>
        <p:nvPicPr>
          <p:cNvPr id="16" name="Picture 15" descr="logo-medium.png"/>
          <p:cNvPicPr>
            <a:picLocks noChangeAspect="1"/>
          </p:cNvPicPr>
          <p:nvPr userDrawn="1"/>
        </p:nvPicPr>
        <p:blipFill>
          <a:blip r:embed="rId10" cstate="screen"/>
          <a:stretch>
            <a:fillRect/>
          </a:stretch>
        </p:blipFill>
        <p:spPr>
          <a:xfrm>
            <a:off x="7962669" y="6400952"/>
            <a:ext cx="876531" cy="457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15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oups.google.com/group/tanzania-mhealth" TargetMode="Externa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1.gif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jpeg"/><Relationship Id="rId24" Type="http://schemas.openxmlformats.org/officeDocument/2006/relationships/image" Target="../media/image25.gif"/><Relationship Id="rId25" Type="http://schemas.openxmlformats.org/officeDocument/2006/relationships/image" Target="../media/image26.jpeg"/><Relationship Id="rId26" Type="http://schemas.openxmlformats.org/officeDocument/2006/relationships/image" Target="../media/image27.gif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30" Type="http://schemas.openxmlformats.org/officeDocument/2006/relationships/image" Target="../media/image4.jpeg"/><Relationship Id="rId31" Type="http://schemas.openxmlformats.org/officeDocument/2006/relationships/image" Target="../media/image31.png"/><Relationship Id="rId32" Type="http://schemas.openxmlformats.org/officeDocument/2006/relationships/hyperlink" Target="http://www.d-tree.org/" TargetMode="External"/><Relationship Id="rId9" Type="http://schemas.openxmlformats.org/officeDocument/2006/relationships/image" Target="../media/image10.jpeg"/><Relationship Id="rId6" Type="http://schemas.openxmlformats.org/officeDocument/2006/relationships/hyperlink" Target="http://www.jhpiego.org/en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33" Type="http://schemas.openxmlformats.org/officeDocument/2006/relationships/image" Target="../media/image32.gif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png"/><Relationship Id="rId17" Type="http://schemas.openxmlformats.org/officeDocument/2006/relationships/image" Target="../media/image18.jpeg"/><Relationship Id="rId18" Type="http://schemas.openxmlformats.org/officeDocument/2006/relationships/image" Target="../media/image19.gif"/><Relationship Id="rId1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610600" cy="4616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The history of </a:t>
            </a:r>
            <a:r>
              <a:rPr lang="en-US" sz="4400" dirty="0" smtClean="0"/>
              <a:t>digital Health </a:t>
            </a:r>
            <a:r>
              <a:rPr lang="en-US" sz="4400" dirty="0"/>
              <a:t>in Tanzania and  the improvement of </a:t>
            </a:r>
            <a:r>
              <a:rPr lang="en-US" sz="4400" i="1" dirty="0"/>
              <a:t>quality health care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pPr algn="ctr"/>
            <a:r>
              <a:rPr lang="en-US" i="1" dirty="0"/>
              <a:t>Bernard Ngowi </a:t>
            </a:r>
          </a:p>
          <a:p>
            <a:pPr algn="ctr"/>
            <a:r>
              <a:rPr lang="en-US" i="1" dirty="0"/>
              <a:t>NIMR </a:t>
            </a:r>
            <a:r>
              <a:rPr lang="en-US" i="1" dirty="0" smtClean="0"/>
              <a:t>Tanzania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2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90600"/>
          </a:xfrm>
        </p:spPr>
        <p:txBody>
          <a:bodyPr/>
          <a:lstStyle/>
          <a:p>
            <a:r>
              <a:rPr lang="en-US" dirty="0" smtClean="0"/>
              <a:t>Clinical Decision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228600"/>
            <a:ext cx="4800600" cy="227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219200"/>
            <a:ext cx="4000500" cy="2133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00200" y="2743200"/>
            <a:ext cx="4572000" cy="2590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3733800"/>
            <a:ext cx="4572000" cy="274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Integrated Disease Surveillance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Health facility workers report disease surveillance data by making a free call from the field using any mobile phone</a:t>
            </a:r>
          </a:p>
          <a:p>
            <a:pPr>
              <a:spcAft>
                <a:spcPts val="600"/>
              </a:spcAft>
            </a:pPr>
            <a:r>
              <a:rPr lang="en-US" dirty="0"/>
              <a:t>Diseases reported follow WHO standards: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Diseases of Public Health Importance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Epidemic-prone Diseases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Diseases Targeted for Eradication / Elimination</a:t>
            </a:r>
          </a:p>
          <a:p>
            <a:pPr>
              <a:spcAft>
                <a:spcPts val="600"/>
              </a:spcAft>
            </a:pPr>
            <a:r>
              <a:rPr lang="en-GB" dirty="0"/>
              <a:t>Real-time SMS &amp; email alerts are generated by the system for follow-up and 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9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Other reporting System uses by MOHCDGEC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Integrated </a:t>
            </a:r>
            <a:r>
              <a:rPr lang="en-US" sz="3600" smtClean="0"/>
              <a:t>logistics system (ILS)</a:t>
            </a:r>
            <a:endParaRPr lang="en-US" sz="3600" dirty="0" smtClean="0"/>
          </a:p>
          <a:p>
            <a:r>
              <a:rPr lang="en-US" sz="3000" dirty="0" smtClean="0"/>
              <a:t>District health Information System (DHIS2)</a:t>
            </a:r>
          </a:p>
          <a:p>
            <a:r>
              <a:rPr lang="en-US" sz="3000" dirty="0" smtClean="0"/>
              <a:t>Care and treatment Clinic Database (CTC2)</a:t>
            </a:r>
          </a:p>
          <a:p>
            <a:r>
              <a:rPr lang="en-US" sz="3000" dirty="0" smtClean="0"/>
              <a:t>Electronic Tuberculosis and Leprosy Reporting System (ETBLR) System (underdevelopment)</a:t>
            </a:r>
          </a:p>
          <a:p>
            <a:r>
              <a:rPr lang="en-US" sz="3000" dirty="0" smtClean="0"/>
              <a:t>Electronic Medical record (EMR) (underdevelopment through funds from Bill and </a:t>
            </a:r>
            <a:r>
              <a:rPr lang="en-US" sz="3000" dirty="0" err="1" smtClean="0"/>
              <a:t>Mellinda</a:t>
            </a:r>
            <a:r>
              <a:rPr lang="en-US" sz="3000" dirty="0" smtClean="0"/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2147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8100"/>
            <a:ext cx="5105400" cy="689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762000"/>
            <a:ext cx="40980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ongoing Inspirational </a:t>
            </a:r>
            <a:r>
              <a:rPr lang="en-US" dirty="0" err="1" smtClean="0"/>
              <a:t>digitalHealth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Since 2009, UNFPA in Tanzania has been partnering with Comprehensive Community-Based Rehabilitation in Tanzania (CCBRT) Disability Hospital on the </a:t>
            </a:r>
            <a:r>
              <a:rPr lang="en-US" dirty="0" err="1"/>
              <a:t>Mpesa</a:t>
            </a:r>
            <a:r>
              <a:rPr lang="en-US" dirty="0"/>
              <a:t> Fistula Ambassador </a:t>
            </a:r>
            <a:r>
              <a:rPr lang="en-US" dirty="0" err="1"/>
              <a:t>Programme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project has been tremendously successful in increasing access by women suffering from fistula to life changing surgery at CCBRT. Using Vodacom’s M-PESA mobile-to-mobile banking technology, money is sent to women with fistula to cover the cost of their transport to CCBRT Disability Hospital in Dar </a:t>
            </a:r>
            <a:r>
              <a:rPr lang="en-US" dirty="0" err="1"/>
              <a:t>es</a:t>
            </a:r>
            <a:r>
              <a:rPr lang="en-US" dirty="0"/>
              <a:t> Salaam</a:t>
            </a:r>
          </a:p>
        </p:txBody>
      </p:sp>
    </p:spTree>
    <p:extLst>
      <p:ext uri="{BB962C8B-B14F-4D97-AF65-F5344CB8AC3E}">
        <p14:creationId xmlns:p14="http://schemas.microsoft.com/office/powerpoint/2010/main" val="146030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money to facilitate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0" y="3657600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143000"/>
            <a:ext cx="3124200" cy="275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http://t3.gstatic.com/images?q=tbn:ANd9GcT0MRMACIbtgN9A4PYNY5DiMntIzyP5lH6N9yQcmnd4DwZ6a3-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1171435" cy="11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vodafone.com/content/dam/vodafone/about/foundation/mobilesforgood_her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10200" y="2514600"/>
            <a:ext cx="2117725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Health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4038600" cy="4910328"/>
          </a:xfrm>
        </p:spPr>
        <p:txBody>
          <a:bodyPr>
            <a:normAutofit/>
          </a:bodyPr>
          <a:lstStyle/>
          <a:p>
            <a:r>
              <a:rPr lang="en-US" dirty="0" smtClean="0"/>
              <a:t>Over 250 HBCPs in Dar using mobile phones to provide care</a:t>
            </a:r>
          </a:p>
          <a:p>
            <a:r>
              <a:rPr lang="en-US" dirty="0" smtClean="0"/>
              <a:t>Reminder option for pending referrals and visits to clients</a:t>
            </a:r>
          </a:p>
          <a:p>
            <a:r>
              <a:rPr lang="en-US" dirty="0" smtClean="0"/>
              <a:t>Supervisors Update and reminders for overdue visits (SMS)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133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0" descr="http://upload.wikimedia.org/wikipedia/en/thumb/e/e9/Pathfinder_International_logo.JPG/200px-Pathfinder_International_log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272142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2743200"/>
            <a:ext cx="3250238" cy="3459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 bwMode="gray"/>
        <p:txBody>
          <a:bodyPr/>
          <a:lstStyle/>
          <a:p>
            <a:pPr>
              <a:tabLst>
                <a:tab pos="7429500" algn="l"/>
              </a:tabLst>
            </a:pPr>
            <a:r>
              <a:rPr lang="en-US" dirty="0"/>
              <a:t>mHealth in Tanzania, driven by the general public, will improve healthcare outcomes throughout the </a:t>
            </a:r>
            <a:r>
              <a:rPr lang="en-US" dirty="0" smtClean="0"/>
              <a:t>nation. Specifically, mHealth will be: 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Impactful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Sustainable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Scalable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Secure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42363" name="Rectangle 27"/>
          <p:cNvSpPr>
            <a:spLocks noGrp="1"/>
          </p:cNvSpPr>
          <p:nvPr>
            <p:ph type="title"/>
          </p:nvPr>
        </p:nvSpPr>
        <p:spPr bwMode="gray">
          <a:xfrm>
            <a:off x="414338" y="414372"/>
            <a:ext cx="8330184" cy="369332"/>
          </a:xfrm>
        </p:spPr>
        <p:txBody>
          <a:bodyPr/>
          <a:lstStyle/>
          <a:p>
            <a:r>
              <a:rPr lang="en-US" dirty="0" smtClean="0"/>
              <a:t>Tanzania National  digital Health Vision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4686300" y="2305050"/>
            <a:ext cx="3756660" cy="340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L="401638" marR="0" indent="-2317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569913" marR="0" indent="-1682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L="796925" marR="0" indent="-2270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L="666750" marR="0" indent="-1666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Transparent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Coordinated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Innovative</a:t>
            </a:r>
          </a:p>
        </p:txBody>
      </p:sp>
    </p:spTree>
    <p:extLst>
      <p:ext uri="{BB962C8B-B14F-4D97-AF65-F5344CB8AC3E}">
        <p14:creationId xmlns:p14="http://schemas.microsoft.com/office/powerpoint/2010/main" val="396846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 bwMode="gray">
          <a:xfrm>
            <a:off x="411479" y="1430220"/>
            <a:ext cx="4274821" cy="488289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Scale up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Lack of Data Standards/Interoperability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Trust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Knowledge Gap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Privacy and Security</a:t>
            </a:r>
          </a:p>
        </p:txBody>
      </p:sp>
      <p:sp>
        <p:nvSpPr>
          <p:cNvPr id="142363" name="Rectangle 27"/>
          <p:cNvSpPr>
            <a:spLocks noGrp="1"/>
          </p:cNvSpPr>
          <p:nvPr>
            <p:ph type="title"/>
          </p:nvPr>
        </p:nvSpPr>
        <p:spPr bwMode="gray">
          <a:xfrm>
            <a:off x="414338" y="404336"/>
            <a:ext cx="8330184" cy="738664"/>
          </a:xfrm>
        </p:spPr>
        <p:txBody>
          <a:bodyPr/>
          <a:lstStyle/>
          <a:p>
            <a:pPr algn="ctr"/>
            <a:r>
              <a:rPr lang="en-US" dirty="0" smtClean="0"/>
              <a:t>Challenges Identified from other digital health interventions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4686300" y="1430220"/>
            <a:ext cx="4000500" cy="34035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tabLst/>
              <a:defRPr kumimoji="0" lang="en-US" sz="20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L="401638" marR="0" indent="-2317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L="569913" marR="0" indent="-168275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L="796925" marR="0" indent="-227013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L="666750" marR="0" indent="-166688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–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  <a:lvl7pPr marL="1079500" indent="-18415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252538" indent="-173038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35100" indent="-182563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Lack of private sector incentives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Infrastructure: power and network coverage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Funding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MoHSW Procurement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Human Resources Gap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Managing Collaboration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Phone Adoption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105835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 smtClean="0"/>
              <a:t>Tusen </a:t>
            </a:r>
            <a:r>
              <a:rPr lang="en-US" sz="5400" dirty="0" err="1" smtClean="0"/>
              <a:t>Takk</a:t>
            </a:r>
            <a:r>
              <a:rPr lang="en-US" sz="5400" dirty="0" smtClean="0"/>
              <a:t> </a:t>
            </a:r>
          </a:p>
          <a:p>
            <a:pPr algn="ctr"/>
            <a:r>
              <a:rPr lang="en-US" sz="5400" dirty="0" err="1" smtClean="0"/>
              <a:t>Ahsanteni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2357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90 </a:t>
            </a:r>
            <a:r>
              <a:rPr lang="en-US" sz="3200" dirty="0"/>
              <a:t>per cent of the world’s population has access to mobile phone networks. </a:t>
            </a:r>
            <a:endParaRPr lang="en-US" sz="3200" dirty="0" smtClean="0"/>
          </a:p>
          <a:p>
            <a:r>
              <a:rPr lang="en-US" sz="3200" dirty="0" smtClean="0"/>
              <a:t>Of </a:t>
            </a:r>
            <a:r>
              <a:rPr lang="en-US" sz="3200" dirty="0"/>
              <a:t>the </a:t>
            </a:r>
            <a:r>
              <a:rPr lang="en-US" sz="3200" dirty="0" smtClean="0"/>
              <a:t>world regions</a:t>
            </a:r>
            <a:r>
              <a:rPr lang="en-US" sz="3200" dirty="0"/>
              <a:t>, the African mobile phone market has the highest growth rate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The exponential increase in mobile phone use on the continent has inspired a new industry of health-related electronic applications and </a:t>
            </a:r>
            <a:r>
              <a:rPr lang="en-US" sz="3200" dirty="0" err="1"/>
              <a:t>programmes</a:t>
            </a:r>
            <a:r>
              <a:rPr lang="en-US" sz="3200" dirty="0"/>
              <a:t> for mobile phones, ranging from tools for data collection, public health education and communication, to specialized diagnostic tools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166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Digital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9144000" cy="5715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Digital </a:t>
            </a:r>
            <a:r>
              <a:rPr lang="en-US" sz="3000" dirty="0"/>
              <a:t>health, </a:t>
            </a:r>
            <a:r>
              <a:rPr lang="en-US" sz="3000" dirty="0" smtClean="0"/>
              <a:t>also known </a:t>
            </a:r>
            <a:r>
              <a:rPr lang="en-US" sz="3000" dirty="0"/>
              <a:t>as </a:t>
            </a:r>
            <a:r>
              <a:rPr lang="en-US" sz="3000" dirty="0" err="1" smtClean="0"/>
              <a:t>mHealth</a:t>
            </a:r>
            <a:r>
              <a:rPr lang="en-US" sz="3000" dirty="0" smtClean="0"/>
              <a:t>/</a:t>
            </a:r>
            <a:r>
              <a:rPr lang="en-US" sz="3000" dirty="0" err="1" smtClean="0"/>
              <a:t>eHealth</a:t>
            </a:r>
            <a:r>
              <a:rPr lang="en-US" sz="3000" dirty="0" smtClean="0"/>
              <a:t>, </a:t>
            </a:r>
            <a:r>
              <a:rPr lang="en-US" sz="3000" dirty="0"/>
              <a:t>is the </a:t>
            </a:r>
            <a:r>
              <a:rPr lang="en-US" sz="3000" dirty="0" smtClean="0"/>
              <a:t>use of ICTs to improve human health, health systems, health services and wellness for the individuals and across populations. </a:t>
            </a:r>
          </a:p>
          <a:p>
            <a:r>
              <a:rPr lang="en-US" sz="3000" dirty="0" smtClean="0"/>
              <a:t>Tanzania </a:t>
            </a:r>
            <a:r>
              <a:rPr lang="en-US" sz="3000" dirty="0"/>
              <a:t>is setting the stage worldwide for integrating </a:t>
            </a:r>
            <a:r>
              <a:rPr lang="en-US" sz="3000" dirty="0" err="1" smtClean="0"/>
              <a:t>eHealth</a:t>
            </a:r>
            <a:r>
              <a:rPr lang="en-US" sz="3000" dirty="0" smtClean="0"/>
              <a:t> </a:t>
            </a:r>
            <a:r>
              <a:rPr lang="en-US" sz="3000" dirty="0"/>
              <a:t>as a component of the national health system. </a:t>
            </a:r>
            <a:endParaRPr lang="en-US" sz="3000" dirty="0" smtClean="0"/>
          </a:p>
          <a:p>
            <a:r>
              <a:rPr lang="en-US" sz="3000" dirty="0" smtClean="0"/>
              <a:t>In </a:t>
            </a:r>
            <a:r>
              <a:rPr lang="en-US" sz="3000" dirty="0"/>
              <a:t>2009 the </a:t>
            </a:r>
            <a:r>
              <a:rPr lang="en-US" sz="3000" dirty="0" err="1" smtClean="0"/>
              <a:t>eHealth</a:t>
            </a:r>
            <a:r>
              <a:rPr lang="en-US" sz="3000" dirty="0" smtClean="0"/>
              <a:t> </a:t>
            </a:r>
            <a:r>
              <a:rPr lang="en-US" sz="3000" dirty="0"/>
              <a:t>Community of Practice Group (</a:t>
            </a:r>
            <a:r>
              <a:rPr lang="en-US" sz="3000" dirty="0" err="1"/>
              <a:t>CoP</a:t>
            </a:r>
            <a:r>
              <a:rPr lang="en-US" sz="3000" dirty="0"/>
              <a:t>) was established as an official working group </a:t>
            </a:r>
            <a:endParaRPr lang="en-US" sz="3000" dirty="0" smtClean="0"/>
          </a:p>
          <a:p>
            <a:r>
              <a:rPr lang="en-US" sz="3000" dirty="0" smtClean="0"/>
              <a:t>In 2011</a:t>
            </a:r>
            <a:r>
              <a:rPr lang="en-US" sz="3000" dirty="0"/>
              <a:t>, Tanzania began developing a global first </a:t>
            </a:r>
            <a:r>
              <a:rPr lang="en-US" sz="3000" dirty="0" smtClean="0"/>
              <a:t>–National </a:t>
            </a:r>
            <a:r>
              <a:rPr lang="en-US" sz="3000" dirty="0" err="1"/>
              <a:t>mHealth</a:t>
            </a:r>
            <a:r>
              <a:rPr lang="en-US" sz="3000" dirty="0"/>
              <a:t> Strategy.</a:t>
            </a:r>
          </a:p>
        </p:txBody>
      </p:sp>
    </p:spTree>
    <p:extLst>
      <p:ext uri="{BB962C8B-B14F-4D97-AF65-F5344CB8AC3E}">
        <p14:creationId xmlns:p14="http://schemas.microsoft.com/office/powerpoint/2010/main" val="3677551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Digital Health </a:t>
            </a:r>
            <a:r>
              <a:rPr lang="en-US" dirty="0">
                <a:solidFill>
                  <a:schemeClr val="tx1"/>
                </a:solidFill>
              </a:rPr>
              <a:t>Tanzania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Innovative public-private-partnership, working closely with the Ministry of Health </a:t>
            </a:r>
            <a:r>
              <a:rPr lang="en-US" sz="2800" dirty="0" smtClean="0"/>
              <a:t>Community Development Gender Elderly and Children Tanzania</a:t>
            </a:r>
            <a:r>
              <a:rPr lang="en-US" sz="2800" dirty="0"/>
              <a:t>, USG CDC, and numerous Tanzanian and international public and private sector partners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Convenes multiple sectors, combining expertise and resources to implement sustainable and scalable public health programs that leverage the booming mobile phone infrastructure in Tanzania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8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partnership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Scale nationally, mobile-centric information solutions that leverage mobile phones primarily, as well as PCs, smart phones, the web, and fixed line phone 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Work </a:t>
            </a:r>
            <a:r>
              <a:rPr lang="en-US" dirty="0"/>
              <a:t>in concert with initiatives underway in the </a:t>
            </a:r>
            <a:r>
              <a:rPr lang="en-US" dirty="0" smtClean="0"/>
              <a:t>MOHCDGEC </a:t>
            </a:r>
            <a:r>
              <a:rPr lang="en-US" dirty="0"/>
              <a:t>and COSTECH, including integration with the national enterprise architecture</a:t>
            </a:r>
          </a:p>
          <a:p>
            <a:pPr>
              <a:spcBef>
                <a:spcPts val="1800"/>
              </a:spcBef>
            </a:pPr>
            <a:r>
              <a:rPr lang="en-US" dirty="0"/>
              <a:t>Leverage expanding private sector interest in </a:t>
            </a:r>
            <a:r>
              <a:rPr lang="en-US" dirty="0" smtClean="0"/>
              <a:t>‘</a:t>
            </a:r>
            <a:r>
              <a:rPr lang="en-US" dirty="0" err="1" smtClean="0"/>
              <a:t>digitalHealth</a:t>
            </a:r>
            <a:r>
              <a:rPr lang="en-US" dirty="0" smtClean="0"/>
              <a:t>’’ </a:t>
            </a:r>
            <a:r>
              <a:rPr lang="en-US" dirty="0"/>
              <a:t>to develop long-term sustainable PPPs</a:t>
            </a:r>
          </a:p>
          <a:p>
            <a:pPr>
              <a:spcBef>
                <a:spcPts val="1800"/>
              </a:spcBef>
            </a:pPr>
            <a:r>
              <a:rPr lang="en-US" dirty="0"/>
              <a:t>Collaborate with other governmental and non-governmental implementing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rtl="0" eaLnBrk="1" latinLnBrk="0" hangingPunct="1"/>
            <a:r>
              <a:rPr kumimoji="0"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Tanzania mHealth Community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 90 members from over 30 organizations across government, industry and non governmental sector</a:t>
            </a:r>
          </a:p>
          <a:p>
            <a:r>
              <a:rPr lang="en-US" dirty="0" smtClean="0"/>
              <a:t>Co-chaired by Ministry of Health Community Development Gender Elderly and children and D-tree International</a:t>
            </a:r>
          </a:p>
          <a:p>
            <a:r>
              <a:rPr lang="en-US" dirty="0" smtClean="0"/>
              <a:t>Quarterly meetings and 4 technical working groups</a:t>
            </a:r>
          </a:p>
          <a:p>
            <a:r>
              <a:rPr lang="en-US" dirty="0" smtClean="0"/>
              <a:t>Share experiences and challenges and identify potential collaborations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http://groups.google.com/group/tanzania-mhealth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400800" y="152400"/>
            <a:ext cx="2286000" cy="228600"/>
          </a:xfrm>
        </p:spPr>
        <p:txBody>
          <a:bodyPr>
            <a:normAutofit fontScale="47500" lnSpcReduction="20000"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68406" y="3590656"/>
            <a:ext cx="1484593" cy="197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://www.oneclimate.net/imagelib/users/20081218/EngenderHealth_Logo_color_RGB_300x26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64" y="2667340"/>
            <a:ext cx="2151522" cy="18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hAKIDASIAAhEBAxEB/8QAHAAAAQQDAQAAAAAAAAAAAAAABgAEBQcBAgMI/8QARxAAAgEDAgQCCAIHBgMHBQAAAQIDBAURACEGEjFBE1EHFCIyYXGBkSOhFUJSYoKxwSRykqLR8BaywiUzNENjc6NTVZTh4v/EABoBAAIDAQEAAAAAAAAAAAAAAAMEAAECBQb/xAAsEQACAgEDAwQBAwUBAAAAAAABAgADEQQSIQUxQRMiUWEyFHHRgZGhwfDh/9oADAMBAAIRAxEAPwC8dLS0tSSLS0j01D8ScR23hugNbdZvDjzyoijmeRv2VXuf9nUkkxpaqx/TXaYagpV2quiiHfxImcDPUoGz3B2J21YdjvVvv1vir7VUpUU0nR17HuCOxHkdSSSGtWYL7xwPPWScaH7tVNWlokTxKYSeEsWcetzfsf8AtrglvPBHQEGjJNkvFRXXOGntkMbUww81TJnBj39wDzIwCdjgkAgZLe6XKa4VEtutkrRQxHkq6yPqp7xxn9rzb9Xp73TjXSyxFrPQVDesyfi19agw0YYdvJ2Awo/VUZ7LlldKmG0WgRUKojDMMEanZT3+3U5/rrhdV6maiNPR+Z/xD01bjzO1JDLw/h7RG70X/nUAYnPm0RJ2b4Zw3wJyZWpvjJFRV1FEtXbajZpY3IdCThdjtucgg4IOB1ONCHDV5YxU1s8OSecSMpdjgIg8+5IGpqSRLXNNVFVktlTkV8JGQmdjMB5dnHce12OVum9Rsps/Tao5z2P8/wCpu6nHIhZSVUNXAs1O/PG3Q4xjzBHYg7EHcHTjQxEk1srHEPNKwXnKg5NVEMDmHnKmwP7QxnqMEVPOlREksLB45FDK6nIIPQ69OIrOulrB1wqK2npQPWJo4s9OdgM6okDvLAz2jjS1xhqI50DwukiH9ZDkflrqNTIMqZ0tLS1ckWlpaWpJFpaWsE41JIj015v9LPEtzrOPq6go3IjgjWiiTyOUcsPJucDfyUavHi3iqg4ZofFqT4lRIMQUyH2pD/QeZ/mdtUFdKoVt6qLjNBF63Vu0srIvQ46DOhPaFha6i/7QUj4frJKwQovPEFDvKoIULnBO4+B+fy1bnoQtVRQcQ17Udwdrd4IMsLrkOxOFOc7EYbfHTbQZJdpI25MM4kYcgAJLE4AA+u2ru9G9mqLLw6z3KNYaioczOCfaRcDAY+Y3+WdDrex257QtqVouB3hBdJnZoqKmcrPUZy6neOMe83z3AHxI8tBlVxdRUN3hobXS+uVZHq1HDE2I4Rj3mPxIBONwig995HiG4yUliqa6PmFXcmEVNkYMcRzg47YUs395saGPR3QeIKi6Oi8viPFTty7kbB2z36co/i89LdQ1o0tRfz4/eYqq3DJhTBELbQSO5aeQc088mAGlfqzfD4DsAB20J1fLNWyVcRbwHqDzKwI97A5seYOB8j8Bo4dVdSrbhgQR56F4JAjyxUxWVEcohCF2223Gyg9f1s98DOvHaCx7Xew8sY4pCSIqKWWmHNTs0Y5WD8pIJB369evXRhZZ6aot0cVMyyLCixtgHGeUZ3Ox0KVdbDVSyUjl0Ygj/wAOcb7dVdj/AJSdEvC6otoRYyrAO+WQ5UnPY9wNh2OQQQMaY6lWy0BmHOZpmVo3mvNPYjDaK5nhEZ8W2VTKWjRRsY3PUBc8vT3GXuM6JbZVJHLE8W1HXEsg/wDozblkPzwf4g3mNDvGFmN5sskUSg1UJ8WnJ/bA93+IZH1+GoT0YXT12GrsNRIwWRPWKV87xsMZA8sHlYfI69B0fqB1VI3n3DgxO2oAZEs6vqHp6GeeJQ7RRs4UnGcDOq3t97jvbyTBpPHO48UDLeWMduu3bViUM/r9AROoEm8VQg/VcbMB8PI9wQdUnUURsN7qKeVJYnViYldtymTynPxA0x1Kn1UHMLoWAY5h1SzTU5SppGZHGzEdD8x3H+9tGlprVr6NJh7Le66ZzysOo/32xqqbPxXS07SQXTnIbdZEHN9xozsNfFDLHPBIHo6oAcw6A9j98g//AK1y9BqLdLcKrc7T2MNqqw65HcQx0tYB31nXp5y4tLS0tSSLQ9xnxLDw1bBMyiWqmbw6eHPvt5n90d/oO+iA9NUj6Uq81XEswYkpQBUQeRwC33Jx9BrL5CnErcARmQt4SouUz3G4zGaqk3ZycYHYAdgPLUHAka1cU0oaWm2LANhmXuAfiNObpdnFKIYlYu6nlbso89NaNXSlVH6KMD/T+Q1z0Dd2nUsKgYXwJe3Ch4Vuyx1NqtlLFUU2PYaBRLF5H4/PU5eSZIoqJDg1cnhsR2TBL/5QR82GqP4cudRbLyHoagRVHhkBWHsuCdwfPpq1eErvPxDUzVlTTrB6mopwFbKlmwzNv02CD6nTu9c7fM5qK7Viw+YN+ky8LHPPTw4LU8IRVH7bY/8A5/wnUFbLndrbQQUVNXBYoUCqPVkPz3x551BXCvN24j8UkkVFZJUHPZQSVH2C6ltc3UhbDhhkfc5vVdXZQyV1NjjJkj+n75/9xX/8ZP8ATTZbldRLJJ6+OaR+dv7MmM4AOPLOPvrhjTiSk9XpfWa+aKjhbZHnbBc9gq9TpMJTX+Kjn6nPp1WuubajExiTVvUGqFcOfOCRAmNTMFdeLdbY5Ky8QUFDEoVZqmFAWA8hjLHQjxDxVNwxVT0dDRQNUtIStTNl/DHTCr0ztnJ89V9crlcb1WeNXVM1XUOcAsST8gO3yGm/0bagDeAF+xmduunUVsfVtJ+hLEvvpWrYJPCsVY9Rg71FRTRop/uqBn6k/TTLhDiN4r5SXVuUSLN4sqoMDcnnAHYEE/LUVbOA6owpVcQVCWmlbdRKOaaQfuxjf741IVUVnpTTw2SmnjiRisks78zz57kDZcY7eemqdNTWp9BO3cgR0Md2HPeeioW8C7+y2Ya6PnH/ALiYGfqpH+D4648QcNWu/CM18TeLHsksZ5WA7jPl89Q9guBreB7bcnP4lDymRh/6ZKP905vvqG9IHG8DUzWyx1IlaQYnqIjsF/ZU9ye5HQfPZksu33TCIxbAgjxzbrTbr0Fsc8UkDwjnRJTJ4bg4OTk9dvz054W4khtttkpq+GVqbnJWRMNjPvAjOcZH89Dng4pw/cdh5axT1iNb1hxiRDhtcrUVJeuGHGZ0lXaMEy9eDeIqPiG2mWiqhOYW8NyVIPwJB33H9dEGqH9DVf6jdLqwf+zho+cduUlhn6bH5DV7g66dDgjZnkTm2LtOfmbaWsaWjwcR6aobj+FoeKrmsmDzyh/oVBH5HV8npqhOPK1K7im4SxbxiTwgfPkUKfzB0O04QyKoaxR9wXnXnlVFOMKSMdiSAPtvrr6r4TZhdkXPsgt7PyGcj741pRwStK00hUhmzldwMDAH5nU3ZbZPd7lDQ0oxJMcMwGyr3LeYA/320KkAiTWu+8AdpOWr0bS3zh+C5xV5grnZiodQY2UHCnK+70z30ZcN0k9k4DuDVTI1UBVPIyHILLlBg/wDRhQUsVDRQUsChY4UCKAANhtqAJI4G8TvJS+K2fN/aP5sdFKjOZasQoXxKUtFJLHWRzSxSKCrqjFSB7IQHGep9rpolngioqb1u71UVBSncPMfaf4KvU6fenHiCv4duFqmt6xB5qeeNZZE5zGeZCSoO2em+qKra2tutY09ZPNVVD9XclidJ2aR7H74H+Ypdo677vVsOfqHd39IdNSc0PDVHlxt67WKGb+FOg+ufloLluVfdLnHV1s81XUlwRzEsxwegH9BogtHAzPTpW32uioKVxzLFHiWaUfBVyB9T9NT1PX0tnQwcL231RiOVquYeJUP26nZfoNGo06jIoXJ8k/z/EbCrUAOw+Jrf+HYLzeJrhcLlDQ0KsVxjnlkY+1hU+RG51mnuFvsq+HwzbxTtjBrqkCSob5Hon002vEcgudQpVuYcobHmBg/yOmbAqCWBUDckg7a6uk6fU1Ye05+uw/9mL72DkLxN555aiVpp5ZJZWOWd2LE/U64tG0gCRrliwwBrd1kjlEbwTKzIHXniZcg9CM9QfPUjw3GW4itaOhKtWwKQR1BlXI+2ddKw1tQyrjGIsm4OCZaHojkSu4VraSQ88YqWQj9140JH5nQPYuAr9eFZ5VNJQxcy+IRl5eUkewud8kbE4GrY4cs1BYa64UVrg8CBkhmK85b2jzgnc+SD7akLEAtFNGP/Lqp1/8AlYj8iNecFYPBj/qkEkSkrdaaqtTkETU9KY1IlkZXbALbDB3O4BzjfsdKpsdJSkCIOZCwGXbJIwScjp5dtW9euFqSrE1TRf2Suc8/iLko7fvp0Oe5GD3znVPXOpmprg9PUoUnhkKSpnPKwyDv3+HwxrLVqiHEGLb2uXJyIPcPVzWe7VM0JcRRyfiIrbOoJyCO+2vSHDVR6zZaaTm5hgqG81BIB+wGvMUG9RW5zkv8fM+WvQfoxrWrOF6YyYBVV2HY8oz+efvrKJiwMPI5mi5LOnwYX6WlpaamIP8AG17FjsM08bYqZfwoP7xHX6DJ1RZ3GDv331Y3pilb1i2Q59jkkfHxyo1XOqPxEr3O/A8TSmpxA5amYxuTlgfaRvmP9MamLbe6uyTpXRJJRSEFPFZOaGUZ3HNjHXGxwdR9OvM+NWT6PLhTCmktFeEZXfnh8QDDZxld/kCNLtQM5HBjmn17H2OMibWn0o0UihLrSyQuB/30H4iH446j89StFcaK48DsKSoSXwKRUlUHdCqDII7dNRnFno7pqtHqbCiUtQNzTjAjk+X7J/L5ddVaKq5WSslSNpaaRg0MkZ/WG6lT5751C7qcNG9iOMrwZYfpqpY5XstTKiOgaaLDqCMkK3f4IdBlr4UkrCsj0aU8B/WaIBm+QO+PidtWJ6QAbr6PqO5AY8I09Ucb+ywCt9AHJ+mhGy8WihpFprhC0scYwkqe8B5Ed8eel9abByk6+gZv0Z2KCQefmZv1st1LavxqNMRDkhCgc3N2GT18znQjD4XMrLGglQ82OXuN+n9NT/El7jvFTE1GGFLEvsc22WPU/wBPv56GqyRDzJCMzDuOgPx8/wCnw0CgOF9xj9VPpUeoQOfH/eY8ukiGoNTVsGeREckqN2ZQ22B5k6fcIeoGv8appFWdCGpQ4BXbqcftfljp31GVkaCtR5VJ/s8IUkbZ8Nf9/wCvXXX3gCjYYnKsD0PY/fWgS1W3MlVH6mnbwMePP9Yc8d0sFyskFyKK0tNIFYkZ5lc4x98H7+ehjhKljk4qs6xxoG9cjbKjB9n2j/y6d3C+rVWCGjiIaSbkkn5TtHy74+fMOnYD5Ze+jKkNTxdTycvs0sMkxPkcBB/z/wA9Xow64UmLrWKtBYWH7S1qRg16uLfspCn5O3/VqJg4ms1qNyjrq6JJUrJD4Q3ft2GgjjTi+7W++3aho5I6aJ5QDIo9vARRs3b6ffULwjwhNxfO7VE0sNDG/wCPMp9qQ/sDzPcnt9dOmw7sLPPiobdzHiTHFfpTFRzUlpWZebbER9tvhzDZfkMnVf3CO7vUmKujahYqHMZUhyG3Ge+/XV/Udj4a4MoHqoKWnpI4gOaocc0hPQDmO5J6ADr21VV5db1fa65pFJGlTNzIr+9yhQoz8fZ6ds60KuctzF9RqvTTCcQWpqMUw9gMSfeY9W0Z+jHiI2i/LRTSEUdc4jcE7JKfcb6+6fmPLUNUwiJTtqFiEktweKnyJWMax4OPbYkL+fLooAnLSx/U3E5M9Rg7DS1qQc9NLVzqyvPTBSFqW3VoB/DdomP94ZH/ACn76rLV7cbW4XLhmugxl1jMseBvzL7Q/lj66oj5DGd9UYjqFw2Z1gbkkB0RUKCVBoZz5amLRVYwGOpF5ZHDF+kV0t9yclWwsM7Nv8FY/wAj9PLUxQ0lNLPVJUU8MstLVu0bOgYoHxJkE9PeOgqFY6mnI2zj76nOF7rI12alqzmSWEIsrHd2QnAP73Kx+fLqm5EdouzwZKw0CV9huFnm9zM1Lg/qqclPsrL9tUKZhC7Q1BZaiJzHKvKdnU4b8wdehI8U99dSMJVxBx/fTY/UqV/w6C/SBcrpYHloLXHIReH5o5UJ5o5MBZFUDu3skfEt8NT0RcQucTr6PqFmiyVGcypp6kSlFSYKjLksucn4f7+41vG9NAnKjf5T/pohn4c4k4TFPejF4XhMGLxS83hnPRwOx6HqN+uibiH0jrcrMtHY46qOvqgEfI3jz1CkdSegI+fw0Z+mjg1nIhl67YWLMgz/AN2gDWzQCVUkbJ8GElcE7eGvw0zapSHLxyFl75ByPrj8+vz0R26uufDdwpL1FHL6k6RQyANhJcRrzIfjvkZ+mpriri2s4weCzcO09UYn9qQH2XlI3wd8BR8T5aBp+nb61YHgjv8AEjdadfaFGR275gQtVTYwjgj91Dj+WrU9ENEsdur7xJskzCKNiMewmSx/xFh/DoW4arL/AMHX1bbPSSl678OKmL5V5D7jAgkbH3v3c56atOooxQ2KC1xOzSTladpD7zljmR/mRzt89bfSrQ/BzManq1urq9NgAJpS0dE1mSuuNHBPIInqX8WJWK85MhAyPjjWfX6DhbhamlrmWGOGFF5EA5pHI91R3JOf97604yudJabBLJVlkp2ZUZUXJ5M5YAf3QR9RqpbleK3iu6+vVx5Y1yKenRspCp8vMnbLd/gMDWFxyZyrrfTWSNyutdxRXrUVgKQRk+r0ynKxZ7/vNjqfoNuvc0ghi32205tkMNNCZpmCIg5mLdANC3EF9a4SNFTcyU2ceRf5+Q+GtTmO5JyY2u9ajM6xsOVc8z9hrt6Mrc1z4uoXdTyeKapgR0SMez/m5PvoeqvxpEph0Yc0n93y+p/LOrT9C1AHnudyI91Upozjz9tv+j7auFoXLCWqPppaWlqTpRMOYEHodec62AU1bUU4z+FK0e/kpIH8tejdee+ISDf7mR09bl/5jqGK6nsIw1vFIYm5hrnrOsxOE9suGyjOibhaqguFLcq+lj5qi2VKFX7uoTLqPmC4+eDqrqmomp6WZoWKkL73lnVm+gyErwxWznrLWHB/uoo/11W4E4junpO31GhrdstRR11Med6YiojA/XXHtD6oWHzxrW90jXK3xTUJR6qnZamjdj7JcDYZ8mBKn4MdZtf9kkmtrDAhPPAP/SY+yP4SCvyC+etbZIlvNRQSsscdODLCWOAIDk/QKcr8AF89WvHEZgfw7xzT8RVk1jvVvWlafniVCxIY7gxtncN1Hz8tN4eG7VwH6xfrhWPV+GCtJFyAMGOcDr7TYzvsAATqH9IdmkaduKrVC8FPIytIQSHz+rPj9UHb47BiBk6Z2uG88fVjNd6qaWjoYi0jIgHb3VA252x1Pl9+ioU1l1bC+RAk+7BHMJOD5bXfrJV8M1uUmeJJh8jGmGU+akf731v/ANj+jOjGBJcLnV9OiMUB+vKufmSflsIVFsraC3QcTWueRGp2jjcgbx/hpytnyOcHPw7HWOH7ZVcW3h7lfnqJrdHJisqMZ5sD3BjouPeIHsg9icgGkVBplbd7cdvubsJ3kY5locMTnieSl4hqKRqeniRloonIJLNs8uR2IAVfhk9xqYGKu9s+3hUScgPnI4BP2UAfxnXeeqp6K2ePCqmJIwIkixh84CKuPPIA+Y02iP6JtDSz/iygF5eXrLKx6D5sQB9BpZz8TYkNxhGa+kr3UZjt8S8vxkJVm+yAf4z5apWySmh4oqaMMRTyO3KmdlOOYY+mdehY7af0HNSTEPNURuZmH60jg830ycD4Aa82XdpI62qniYxzxxRyIw6hgcf66A3ssBhdgtpZPMJuJLi0nLRRMRGuGf8AePYfTUAWCqWbZRuTrlR1bV1OlRKwaV/f7bjXC7ORTCJSeadxEMdgev5A6YnB2EvtM6UOXR6g7NOebHkvQD7fz1ePofgMfCZlYY8asmYfIEJ/0apYAAYUYGNh5avL0UMG4LpQDus1QD8/Gc/1GpGdKc2EwvxpaWlqR+ayOEQsxACjJJ15yqpvWaqafBHiyNJ/iOf66v7iFHksNwSGQRyNTSBXPY8p15cobvX1tRDSU9LHLUVDLHEiZyWOwAGd9UTA3Vs/4wh0RcKcI1t/kErK0FAN2qCPe+CDufj0H5aHV4T4rqK71S4wNbKcY8WqnwkMakgbuOpyQMA9+2rj9HN0in4bipGaNWt8nqQbOBLyABSAT1I7ayGGcQNdI3DdKQ4tRaC+XS2QqyQw1bqoY52B2377avX0Y0Bt3BNsjdeV5ozO4+LksPyI1TnpRWD/AI+uHI4eKRo+coQcEooYdeux0W3D0n1ojSnsdDBSQRqFV6j8RgBsNgQB+eg70rJLR7UXpVWu4yyOImSiphdeZEahy5Z25QyHZkJ+Ixj94LppfFpa610tzhcTRxvHLHyk4nRiPY+OfZIB/WVc6AzxLb7hVUySU9ff69mAjSrKxwo529mMeyPmQT8dHVLQUtPHHUzUlHBPGvO5iXCRnuV6AdTvgHrraWBzkQNdy2ZxH8iI6skqq6uCGDgEEd856/XQJxbBduH+GZqKxRE24tzeLT5E1ImckbbsucYbqBsc+9otqbtT09oNzVi8HhiSPAwZM7KBnzOMfPTLiLiei4eSJatJXnlBKwxYyAOpJPQZ0X1VTlu0t7FUZJgTwBVXe8NVQ0aJT2toEgmqObnCEAZ8MH2S5HnsByk5OxsqjpYLdRR01FAI4YU5Y407d+vmT38znQDF6SII54oobQsNFzHxMOOYZO5AAAzkknz1vxxQ1r8vEFiq6lqWaNWmFPMwAAGzgA9MbHyxoHr1hMVDgeIFtWrKWTkwh4Qu0fEdQxhpmpqagcO0DkE+M2d8D9UDPzYny0QKP0jdcbmloW38nmx/0g/dvNdefqarqaSUzUtTPDKwwZIpSrEZ7kHfRLw1x5dbFEKZglbSKSVjmYh1ycnD7k7k9c/PQa9Wp/KAp6ghGH7y8sYBxrzNxzT+pcTXelxyhS4UHy58j8iNWpT+li3Ny+s2yujz1KMjgfmCftqsPShcKG5cUyV9rmEsFTAjH2SCG2BBB3B2/PRmZXA2nM6emvRidpzCK3cF0r+iuO+RfhXFI5qpmxlZ15jhWHyXY9snqNV+lNXTzwS1jRBY25/DAwQceevRPB9HTN6O7VSVio1NNb0EqucAq65I/wA2qvruD6lLgtHTxVMM86hqWnn5ZBJ+2PEXpjzI6dd9HHaKahTnKjmDOrg9DNQH4frKcn2oa1j9GVT/ADzqobtFPZqgU92pKmllO4EsTDONjg4wR8RnVi+g2rWee8pEeaLlgcsAcc3tjH2xq8wGmR1fkS2dLSyPPS1J0MRvcIvHoqiEwrN4kbL4btyh8jGCcHAPnryvMkVLMjuojlWflZlBUqyEg79Nj5atTjf0rwAS2zh+FZjIpR6uduRACMHlAIJ+e3wzqn6oTNKkpVMtzM7K3MJD3bf59dL24YjBiz4sYAGWRxfx3T1FRRBXNYgtxgq4QWRXkkHtEEjfDKpBHcar79ITeC00ahURxggke1+7j+mt7ZQS17xQIqGZ92eQ4AGMb/ft/TXNwbZVSw1KhTGMLydM7dNhjQWIJ+5i2rAJPcRqtSrjmcpG2fdGwGnRrTUjkJjdxsHHvH5+ems9K9wrF9XkeVZMBcqS3yx3+mjfhngCsnliinaGgMjFR6ycyEheYgRjcHG/tcu2rIz+IyYb9QxQKqZPxIa3menVJPEZJFOVZWwVPmDotuPFN1v9rhtVHTztGsapO0AaV5SBjcgbDvjUnDY7TblVoqF7jMGnjzWZb8aLqnhLsAQCwJLbDUg165KWkVJEWWnq8skI8OGWmbI5wdkxyMp6+8pA321K9MwzlsftA19PtwWZsZ8CMJr1dblV2K23G2SUUIqoec8pxKynb4DpnH+mof0iVnrXFVUoOVp1WFfhgZP5sdFd0rKOuhZKKsp5qiNllhEUy5LoQy4wc9Rj6nXC4cFU16X9I0VRPHJUgTczgurc2+fMdfPU1NDBcKcwGppcptU5lajbRvwLfqqzVotNdBUmCX21URszxE98DflO2fL763qvR1UwwwvT1Bll5wJQy8qhe5X5fHrqWqpqeO41k7zw0/hR+qxSSuFAIyWO/X2iB/CdC01DB8niB0mmdXyeIGcWUii8VdTQ0dRHb5GDxyersse4Gd8YAznUFnmT2SD5HOrLskzKtDyhPV7bQOOWmqFlMsmFUYVDnGFYjI79NMq+hoaikhNzo0WRJp1qa4KUkdIy5LKFxzbBRkggkgYJzjdmjBO5THLelbiWraVaKv1Kodq6JpV6qFbA0yuVz9dcGKFIUAICjfrqwq3giqrZ5KWjhnE3g+OlLWqkcrx5xlWVijEHAIJUjI21X15sVdaapoammmgkHWKVCrfn1HxG2tVptOWHMNVZZUNjqBDjhb0mXmCgjtdZSUldRwRrGquORgqgBRlevQdtEdD6QKO53imqSzJURB0NMsw5SjcuQCAOY5Gd8dttt6otyUsgjjBmeV2HNHFJyt98EAaKb6K71G3UczxUy0hV6blSM4I90O4RWHlk5Gevnoz2Ae0nmQOSeTCj0lVtk4ks1DUW+sSeelmyUHMrBJBjGCMn2lHTpn6609CNxpKG436N5ljpxTxzF3bCqFLAn/MNBVzgqaGuqUho3nM5bkCOVEcRPQd8nfPw+ent0peHaCwW2ptz1Ausvs1tO/MfC23BB93DYA89bDZOZokqCxP9J6Pp6iKogjnhcNHIgdGz1BGQdLVY2jhPh2qtVFUG7V5MtPG5Kuyg5UHYdvlpa3mVvf4kTx56IqmWd63huSN1YljSStylM9kbpj4Hp5nVX3Lhy+21sXG21cHLtzSRnlHyYbfnr11jWCo3269dZ2DxN7B4nlPheSemrUMuCmcc2c4Pl/PRNJw4LtxlSLWUtSLfPOYppFHLyvyFgCd8Z2+Y6avG5cNWS5g+u2uklc9JDCocHzDDcH4jUNDwvV0lWJ4TQ1UibJPMrJIB8eUEE7ncY6nGMnQ1oG/eTKWv3bmOTBqjt1rpaGjpbTTJR17zSUddBTlpJ0OCBJnd+VWCN5FXOQda3W50dHKs9dXinuDrFUS09Oqyyw1SbZCr7IUqSp5mBIxonvfCNdd4mD8QVFMXUCRKaBURwOxwecj4FyNCs/olrUUilu1M47CSnZPzDH+Wo+8fiMy7brFGKljKkqbze/Fa2Uq00U84qHrKvDsZAoXmRccqnAAwob599db3wdILO1THLNcLhC4mbxva51APMqr0B3z8SMd9Tps3GtKirCtmmAAGzup/MDWgl47pj7fD9JOF7xTrv8sv/TQsOfyBipawnNmf9QVgoW4nihhooVnnYAsTgJGOzM3bp2ydthqXvNN/wjFHRpRw3GmprY0lRUNEHljlZmCygHOVDYBBzgH4axRyXq1VdVOnDF3pVq5fFlio+R1D4AJX2GIBxnHmT56eHi+mWUiutnEyy4w3MSpx8hjb4alKpUMAmHosrr7jP944oXpJuK4KIW2IW94DAJEh5AapVDthx+7zDA7g6Ha7h5uHrtUNWhpIndngqXJbxASWALHPtDJyD16jU8eMbUSBFT8TK3YKXO/1J0xvN1lvFG9Mtq4oqIZMcytTgZAIOzCMkdOutWhXXbmS6ytxgTnwdQvcBW1lTBH+j5GCwIyDdwfadfIdBt1Py1JXymq46GQU6iui8NkemqSWcoRgiOX31PzzpqLvxS8axWzhGWnhjUKiNEwCqOgGSuNbxf8AHUoB/wCH4VPm8iLj/wCTWQSq7VzFw7r+AMaWLiilaYVM1ykjunherq91A8KND+y8ahc82CeYAtgDI1O1bCatstiqLelRZpnaET1KpL60VidiynJ5dwDnGTv0xuKL6OeJqmZnljooTIxZi1R3JydlU6nbD6P+I7TIJKa/09GAeYpFG0qE/FWwueu+M63W1p4dYenUXscWpIW/8IWey8QCotlM0UUdM00yyTZUe1gBeY57Hbft5jQvd3m8ec1MZSV8xIkoGUDD2mI+AP1ONXRW2S51TxmcWyokj3WdkZCD5hfawfkw1rS8C2ZpPWrpTrX1jY55JchMDoAmeUAfHPx1LNMrNv8AM09QPK9552jFfc71JKtG9S7gJHDGnOyqMADAyemjzhX0X3uvSP8ATEaUNGz/AIiFx4xU5OABkD6nO+rvpKGloohFR00NPGBjkiQKPsNOAAOmjKpHeV6WeWjSlt9NS0sNPBCqRRIqIoHRQMAaWnelreBDYEzrB0tLUkmp906XcaWlq5fmJfeOkeulpayZR7TPca17H56WlqDvLE1bqddR00tLVzMzrST3dLS1BIe05R/ra6nppaWqbtJ4mF662PbS0tZTtLmPP56yNLS1oyou+snS0tWJJnS0tLUkn//Z"/>
          <p:cNvSpPr>
            <a:spLocks noChangeAspect="1" noChangeArrowheads="1"/>
          </p:cNvSpPr>
          <p:nvPr/>
        </p:nvSpPr>
        <p:spPr bwMode="auto">
          <a:xfrm>
            <a:off x="63500" y="-722313"/>
            <a:ext cx="1495425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hAKIDASIAAhEBAxEB/8QAHAAAAQQDAQAAAAAAAAAAAAAABgAEBQcBAgMI/8QARxAAAgEDAgQCCAIHBgMHBQAAAQIDBAURACEGEjFBE1EHFCIyYXGBkSOhFUJSYoKxwSRykqLR8BaywiUzNENjc6NTVZTh4v/EABoBAAIDAQEAAAAAAAAAAAAAAAMEAAECBQb/xAAsEQACAgEDAwQBAwUBAAAAAAABAgADEQQSIQUxQRMiUWEyFHHRgZGhwfDh/9oADAMBAAIRAxEAPwC8dLS0tSSLS0j01D8ScR23hugNbdZvDjzyoijmeRv2VXuf9nUkkxpaqx/TXaYagpV2quiiHfxImcDPUoGz3B2J21YdjvVvv1vir7VUpUU0nR17HuCOxHkdSSSGtWYL7xwPPWScaH7tVNWlokTxKYSeEsWcetzfsf8AtrglvPBHQEGjJNkvFRXXOGntkMbUww81TJnBj39wDzIwCdjgkAgZLe6XKa4VEtutkrRQxHkq6yPqp7xxn9rzb9Xp73TjXSyxFrPQVDesyfi19agw0YYdvJ2Awo/VUZ7LlldKmG0WgRUKojDMMEanZT3+3U5/rrhdV6maiNPR+Z/xD01bjzO1JDLw/h7RG70X/nUAYnPm0RJ2b4Zw3wJyZWpvjJFRV1FEtXbajZpY3IdCThdjtucgg4IOB1ONCHDV5YxU1s8OSecSMpdjgIg8+5IGpqSRLXNNVFVktlTkV8JGQmdjMB5dnHce12OVum9Rsps/Tao5z2P8/wCpu6nHIhZSVUNXAs1O/PG3Q4xjzBHYg7EHcHTjQxEk1srHEPNKwXnKg5NVEMDmHnKmwP7QxnqMEVPOlREksLB45FDK6nIIPQ69OIrOulrB1wqK2npQPWJo4s9OdgM6okDvLAz2jjS1xhqI50DwukiH9ZDkflrqNTIMqZ0tLS1ckWlpaWpJFpaWsE41JIj015v9LPEtzrOPq6go3IjgjWiiTyOUcsPJucDfyUavHi3iqg4ZofFqT4lRIMQUyH2pD/QeZ/mdtUFdKoVt6qLjNBF63Vu0srIvQ46DOhPaFha6i/7QUj4frJKwQovPEFDvKoIULnBO4+B+fy1bnoQtVRQcQ17Udwdrd4IMsLrkOxOFOc7EYbfHTbQZJdpI25MM4kYcgAJLE4AA+u2ru9G9mqLLw6z3KNYaioczOCfaRcDAY+Y3+WdDrex257QtqVouB3hBdJnZoqKmcrPUZy6neOMe83z3AHxI8tBlVxdRUN3hobXS+uVZHq1HDE2I4Rj3mPxIBONwig995HiG4yUliqa6PmFXcmEVNkYMcRzg47YUs395saGPR3QeIKi6Oi8viPFTty7kbB2z36co/i89LdQ1o0tRfz4/eYqq3DJhTBELbQSO5aeQc088mAGlfqzfD4DsAB20J1fLNWyVcRbwHqDzKwI97A5seYOB8j8Bo4dVdSrbhgQR56F4JAjyxUxWVEcohCF2223Gyg9f1s98DOvHaCx7Xew8sY4pCSIqKWWmHNTs0Y5WD8pIJB369evXRhZZ6aot0cVMyyLCixtgHGeUZ3Ox0KVdbDVSyUjl0Ygj/wAOcb7dVdj/AJSdEvC6otoRYyrAO+WQ5UnPY9wNh2OQQQMaY6lWy0BmHOZpmVo3mvNPYjDaK5nhEZ8W2VTKWjRRsY3PUBc8vT3GXuM6JbZVJHLE8W1HXEsg/wDozblkPzwf4g3mNDvGFmN5sskUSg1UJ8WnJ/bA93+IZH1+GoT0YXT12GrsNRIwWRPWKV87xsMZA8sHlYfI69B0fqB1VI3n3DgxO2oAZEs6vqHp6GeeJQ7RRs4UnGcDOq3t97jvbyTBpPHO48UDLeWMduu3bViUM/r9AROoEm8VQg/VcbMB8PI9wQdUnUURsN7qKeVJYnViYldtymTynPxA0x1Kn1UHMLoWAY5h1SzTU5SppGZHGzEdD8x3H+9tGlprVr6NJh7Le66ZzysOo/32xqqbPxXS07SQXTnIbdZEHN9xozsNfFDLHPBIHo6oAcw6A9j98g//AK1y9BqLdLcKrc7T2MNqqw65HcQx0tYB31nXp5y4tLS0tSSLQ9xnxLDw1bBMyiWqmbw6eHPvt5n90d/oO+iA9NUj6Uq81XEswYkpQBUQeRwC33Jx9BrL5CnErcARmQt4SouUz3G4zGaqk3ZycYHYAdgPLUHAka1cU0oaWm2LANhmXuAfiNObpdnFKIYlYu6nlbso89NaNXSlVH6KMD/T+Q1z0Dd2nUsKgYXwJe3Ch4Vuyx1NqtlLFUU2PYaBRLF5H4/PU5eSZIoqJDg1cnhsR2TBL/5QR82GqP4cudRbLyHoagRVHhkBWHsuCdwfPpq1eErvPxDUzVlTTrB6mopwFbKlmwzNv02CD6nTu9c7fM5qK7Viw+YN+ky8LHPPTw4LU8IRVH7bY/8A5/wnUFbLndrbQQUVNXBYoUCqPVkPz3x551BXCvN24j8UkkVFZJUHPZQSVH2C6ltc3UhbDhhkfc5vVdXZQyV1NjjJkj+n75/9xX/8ZP8ATTZbldRLJJ6+OaR+dv7MmM4AOPLOPvrhjTiSk9XpfWa+aKjhbZHnbBc9gq9TpMJTX+Kjn6nPp1WuubajExiTVvUGqFcOfOCRAmNTMFdeLdbY5Ky8QUFDEoVZqmFAWA8hjLHQjxDxVNwxVT0dDRQNUtIStTNl/DHTCr0ztnJ89V9crlcb1WeNXVM1XUOcAsST8gO3yGm/0bagDeAF+xmduunUVsfVtJ+hLEvvpWrYJPCsVY9Rg71FRTRop/uqBn6k/TTLhDiN4r5SXVuUSLN4sqoMDcnnAHYEE/LUVbOA6owpVcQVCWmlbdRKOaaQfuxjf741IVUVnpTTw2SmnjiRisks78zz57kDZcY7eemqdNTWp9BO3cgR0Md2HPeeioW8C7+y2Ya6PnH/ALiYGfqpH+D4648QcNWu/CM18TeLHsksZ5WA7jPl89Q9guBreB7bcnP4lDymRh/6ZKP905vvqG9IHG8DUzWyx1IlaQYnqIjsF/ZU9ye5HQfPZksu33TCIxbAgjxzbrTbr0Fsc8UkDwjnRJTJ4bg4OTk9dvz054W4khtttkpq+GVqbnJWRMNjPvAjOcZH89Dng4pw/cdh5axT1iNb1hxiRDhtcrUVJeuGHGZ0lXaMEy9eDeIqPiG2mWiqhOYW8NyVIPwJB33H9dEGqH9DVf6jdLqwf+zho+cduUlhn6bH5DV7g66dDgjZnkTm2LtOfmbaWsaWjwcR6aobj+FoeKrmsmDzyh/oVBH5HV8npqhOPK1K7im4SxbxiTwgfPkUKfzB0O04QyKoaxR9wXnXnlVFOMKSMdiSAPtvrr6r4TZhdkXPsgt7PyGcj741pRwStK00hUhmzldwMDAH5nU3ZbZPd7lDQ0oxJMcMwGyr3LeYA/320KkAiTWu+8AdpOWr0bS3zh+C5xV5grnZiodQY2UHCnK+70z30ZcN0k9k4DuDVTI1UBVPIyHILLlBg/wDRhQUsVDRQUsChY4UCKAANhtqAJI4G8TvJS+K2fN/aP5sdFKjOZasQoXxKUtFJLHWRzSxSKCrqjFSB7IQHGep9rpolngioqb1u71UVBSncPMfaf4KvU6fenHiCv4duFqmt6xB5qeeNZZE5zGeZCSoO2em+qKra2tutY09ZPNVVD9XclidJ2aR7H74H+Ypdo677vVsOfqHd39IdNSc0PDVHlxt67WKGb+FOg+ufloLluVfdLnHV1s81XUlwRzEsxwegH9BogtHAzPTpW32uioKVxzLFHiWaUfBVyB9T9NT1PX0tnQwcL231RiOVquYeJUP26nZfoNGo06jIoXJ8k/z/EbCrUAOw+Jrf+HYLzeJrhcLlDQ0KsVxjnlkY+1hU+RG51mnuFvsq+HwzbxTtjBrqkCSob5Hon002vEcgudQpVuYcobHmBg/yOmbAqCWBUDckg7a6uk6fU1Ye05+uw/9mL72DkLxN555aiVpp5ZJZWOWd2LE/U64tG0gCRrliwwBrd1kjlEbwTKzIHXniZcg9CM9QfPUjw3GW4itaOhKtWwKQR1BlXI+2ddKw1tQyrjGIsm4OCZaHojkSu4VraSQ88YqWQj9140JH5nQPYuAr9eFZ5VNJQxcy+IRl5eUkewud8kbE4GrY4cs1BYa64UVrg8CBkhmK85b2jzgnc+SD7akLEAtFNGP/Lqp1/8AlYj8iNecFYPBj/qkEkSkrdaaqtTkETU9KY1IlkZXbALbDB3O4BzjfsdKpsdJSkCIOZCwGXbJIwScjp5dtW9euFqSrE1TRf2Suc8/iLko7fvp0Oe5GD3znVPXOpmprg9PUoUnhkKSpnPKwyDv3+HwxrLVqiHEGLb2uXJyIPcPVzWe7VM0JcRRyfiIrbOoJyCO+2vSHDVR6zZaaTm5hgqG81BIB+wGvMUG9RW5zkv8fM+WvQfoxrWrOF6YyYBVV2HY8oz+efvrKJiwMPI5mi5LOnwYX6WlpaamIP8AG17FjsM08bYqZfwoP7xHX6DJ1RZ3GDv331Y3pilb1i2Q59jkkfHxyo1XOqPxEr3O/A8TSmpxA5amYxuTlgfaRvmP9MamLbe6uyTpXRJJRSEFPFZOaGUZ3HNjHXGxwdR9OvM+NWT6PLhTCmktFeEZXfnh8QDDZxld/kCNLtQM5HBjmn17H2OMibWn0o0UihLrSyQuB/30H4iH446j89StFcaK48DsKSoSXwKRUlUHdCqDII7dNRnFno7pqtHqbCiUtQNzTjAjk+X7J/L5ddVaKq5WSslSNpaaRg0MkZ/WG6lT5751C7qcNG9iOMrwZYfpqpY5XstTKiOgaaLDqCMkK3f4IdBlr4UkrCsj0aU8B/WaIBm+QO+PidtWJ6QAbr6PqO5AY8I09Ucb+ywCt9AHJ+mhGy8WihpFprhC0scYwkqe8B5Ed8eel9abByk6+gZv0Z2KCQefmZv1st1LavxqNMRDkhCgc3N2GT18znQjD4XMrLGglQ82OXuN+n9NT/El7jvFTE1GGFLEvsc22WPU/wBPv56GqyRDzJCMzDuOgPx8/wCnw0CgOF9xj9VPpUeoQOfH/eY8ukiGoNTVsGeREckqN2ZQ22B5k6fcIeoGv8appFWdCGpQ4BXbqcftfljp31GVkaCtR5VJ/s8IUkbZ8Nf9/wCvXXX3gCjYYnKsD0PY/fWgS1W3MlVH6mnbwMePP9Yc8d0sFyskFyKK0tNIFYkZ5lc4x98H7+ehjhKljk4qs6xxoG9cjbKjB9n2j/y6d3C+rVWCGjiIaSbkkn5TtHy74+fMOnYD5Ze+jKkNTxdTycvs0sMkxPkcBB/z/wA9Xow64UmLrWKtBYWH7S1qRg16uLfspCn5O3/VqJg4ms1qNyjrq6JJUrJD4Q3ft2GgjjTi+7W++3aho5I6aJ5QDIo9vARRs3b6ffULwjwhNxfO7VE0sNDG/wCPMp9qQ/sDzPcnt9dOmw7sLPPiobdzHiTHFfpTFRzUlpWZebbER9tvhzDZfkMnVf3CO7vUmKujahYqHMZUhyG3Ge+/XV/Udj4a4MoHqoKWnpI4gOaocc0hPQDmO5J6ADr21VV5db1fa65pFJGlTNzIr+9yhQoz8fZ6ds60KuctzF9RqvTTCcQWpqMUw9gMSfeY9W0Z+jHiI2i/LRTSEUdc4jcE7JKfcb6+6fmPLUNUwiJTtqFiEktweKnyJWMax4OPbYkL+fLooAnLSx/U3E5M9Rg7DS1qQc9NLVzqyvPTBSFqW3VoB/DdomP94ZH/ACn76rLV7cbW4XLhmugxl1jMseBvzL7Q/lj66oj5DGd9UYjqFw2Z1gbkkB0RUKCVBoZz5amLRVYwGOpF5ZHDF+kV0t9yclWwsM7Nv8FY/wAj9PLUxQ0lNLPVJUU8MstLVu0bOgYoHxJkE9PeOgqFY6mnI2zj76nOF7rI12alqzmSWEIsrHd2QnAP73Kx+fLqm5EdouzwZKw0CV9huFnm9zM1Lg/qqclPsrL9tUKZhC7Q1BZaiJzHKvKdnU4b8wdehI8U99dSMJVxBx/fTY/UqV/w6C/SBcrpYHloLXHIReH5o5UJ5o5MBZFUDu3skfEt8NT0RcQucTr6PqFmiyVGcypp6kSlFSYKjLksucn4f7+41vG9NAnKjf5T/pohn4c4k4TFPejF4XhMGLxS83hnPRwOx6HqN+uibiH0jrcrMtHY46qOvqgEfI3jz1CkdSegI+fw0Z+mjg1nIhl67YWLMgz/AN2gDWzQCVUkbJ8GElcE7eGvw0zapSHLxyFl75ByPrj8+vz0R26uufDdwpL1FHL6k6RQyANhJcRrzIfjvkZ+mpriri2s4weCzcO09UYn9qQH2XlI3wd8BR8T5aBp+nb61YHgjv8AEjdadfaFGR275gQtVTYwjgj91Dj+WrU9ENEsdur7xJskzCKNiMewmSx/xFh/DoW4arL/AMHX1bbPSSl678OKmL5V5D7jAgkbH3v3c56atOooxQ2KC1xOzSTladpD7zljmR/mRzt89bfSrQ/BzManq1urq9NgAJpS0dE1mSuuNHBPIInqX8WJWK85MhAyPjjWfX6DhbhamlrmWGOGFF5EA5pHI91R3JOf97604yudJabBLJVlkp2ZUZUXJ5M5YAf3QR9RqpbleK3iu6+vVx5Y1yKenRspCp8vMnbLd/gMDWFxyZyrrfTWSNyutdxRXrUVgKQRk+r0ynKxZ7/vNjqfoNuvc0ghi32205tkMNNCZpmCIg5mLdANC3EF9a4SNFTcyU2ceRf5+Q+GtTmO5JyY2u9ajM6xsOVc8z9hrt6Mrc1z4uoXdTyeKapgR0SMez/m5PvoeqvxpEph0Yc0n93y+p/LOrT9C1AHnudyI91Upozjz9tv+j7auFoXLCWqPppaWlqTpRMOYEHodec62AU1bUU4z+FK0e/kpIH8tejdee+ISDf7mR09bl/5jqGK6nsIw1vFIYm5hrnrOsxOE9suGyjOibhaqguFLcq+lj5qi2VKFX7uoTLqPmC4+eDqrqmomp6WZoWKkL73lnVm+gyErwxWznrLWHB/uoo/11W4E4junpO31GhrdstRR11Med6YiojA/XXHtD6oWHzxrW90jXK3xTUJR6qnZamjdj7JcDYZ8mBKn4MdZtf9kkmtrDAhPPAP/SY+yP4SCvyC+etbZIlvNRQSsscdODLCWOAIDk/QKcr8AF89WvHEZgfw7xzT8RVk1jvVvWlafniVCxIY7gxtncN1Hz8tN4eG7VwH6xfrhWPV+GCtJFyAMGOcDr7TYzvsAATqH9IdmkaduKrVC8FPIytIQSHz+rPj9UHb47BiBk6Z2uG88fVjNd6qaWjoYi0jIgHb3VA252x1Pl9+ioU1l1bC+RAk+7BHMJOD5bXfrJV8M1uUmeJJh8jGmGU+akf731v/ANj+jOjGBJcLnV9OiMUB+vKufmSflsIVFsraC3QcTWueRGp2jjcgbx/hpytnyOcHPw7HWOH7ZVcW3h7lfnqJrdHJisqMZ5sD3BjouPeIHsg9icgGkVBplbd7cdvubsJ3kY5locMTnieSl4hqKRqeniRloonIJLNs8uR2IAVfhk9xqYGKu9s+3hUScgPnI4BP2UAfxnXeeqp6K2ePCqmJIwIkixh84CKuPPIA+Y02iP6JtDSz/iygF5eXrLKx6D5sQB9BpZz8TYkNxhGa+kr3UZjt8S8vxkJVm+yAf4z5apWySmh4oqaMMRTyO3KmdlOOYY+mdehY7af0HNSTEPNURuZmH60jg830ycD4Aa82XdpI62qniYxzxxRyIw6hgcf66A3ssBhdgtpZPMJuJLi0nLRRMRGuGf8AePYfTUAWCqWbZRuTrlR1bV1OlRKwaV/f7bjXC7ORTCJSeadxEMdgev5A6YnB2EvtM6UOXR6g7NOebHkvQD7fz1ePofgMfCZlYY8asmYfIEJ/0apYAAYUYGNh5avL0UMG4LpQDus1QD8/Gc/1GpGdKc2EwvxpaWlqR+ayOEQsxACjJJ15yqpvWaqafBHiyNJ/iOf66v7iFHksNwSGQRyNTSBXPY8p15cobvX1tRDSU9LHLUVDLHEiZyWOwAGd9UTA3Vs/4wh0RcKcI1t/kErK0FAN2qCPe+CDufj0H5aHV4T4rqK71S4wNbKcY8WqnwkMakgbuOpyQMA9+2rj9HN0in4bipGaNWt8nqQbOBLyABSAT1I7ayGGcQNdI3DdKQ4tRaC+XS2QqyQw1bqoY52B2377avX0Y0Bt3BNsjdeV5ozO4+LksPyI1TnpRWD/AI+uHI4eKRo+coQcEooYdeux0W3D0n1ojSnsdDBSQRqFV6j8RgBsNgQB+eg70rJLR7UXpVWu4yyOImSiphdeZEahy5Z25QyHZkJ+Ixj94LppfFpa610tzhcTRxvHLHyk4nRiPY+OfZIB/WVc6AzxLb7hVUySU9ff69mAjSrKxwo529mMeyPmQT8dHVLQUtPHHUzUlHBPGvO5iXCRnuV6AdTvgHrraWBzkQNdy2ZxH8iI6skqq6uCGDgEEd856/XQJxbBduH+GZqKxRE24tzeLT5E1ImckbbsucYbqBsc+9otqbtT09oNzVi8HhiSPAwZM7KBnzOMfPTLiLiei4eSJatJXnlBKwxYyAOpJPQZ0X1VTlu0t7FUZJgTwBVXe8NVQ0aJT2toEgmqObnCEAZ8MH2S5HnsByk5OxsqjpYLdRR01FAI4YU5Y407d+vmT38znQDF6SII54oobQsNFzHxMOOYZO5AAAzkknz1vxxQ1r8vEFiq6lqWaNWmFPMwAAGzgA9MbHyxoHr1hMVDgeIFtWrKWTkwh4Qu0fEdQxhpmpqagcO0DkE+M2d8D9UDPzYny0QKP0jdcbmloW38nmx/0g/dvNdefqarqaSUzUtTPDKwwZIpSrEZ7kHfRLw1x5dbFEKZglbSKSVjmYh1ycnD7k7k9c/PQa9Wp/KAp6ghGH7y8sYBxrzNxzT+pcTXelxyhS4UHy58j8iNWpT+li3Ny+s2yujz1KMjgfmCftqsPShcKG5cUyV9rmEsFTAjH2SCG2BBB3B2/PRmZXA2nM6emvRidpzCK3cF0r+iuO+RfhXFI5qpmxlZ15jhWHyXY9snqNV+lNXTzwS1jRBY25/DAwQceevRPB9HTN6O7VSVio1NNb0EqucAq65I/wA2qvruD6lLgtHTxVMM86hqWnn5ZBJ+2PEXpjzI6dd9HHaKahTnKjmDOrg9DNQH4frKcn2oa1j9GVT/ADzqobtFPZqgU92pKmllO4EsTDONjg4wR8RnVi+g2rWee8pEeaLlgcsAcc3tjH2xq8wGmR1fkS2dLSyPPS1J0MRvcIvHoqiEwrN4kbL4btyh8jGCcHAPnryvMkVLMjuojlWflZlBUqyEg79Nj5atTjf0rwAS2zh+FZjIpR6uduRACMHlAIJ+e3wzqn6oTNKkpVMtzM7K3MJD3bf59dL24YjBiz4sYAGWRxfx3T1FRRBXNYgtxgq4QWRXkkHtEEjfDKpBHcar79ITeC00ahURxggke1+7j+mt7ZQS17xQIqGZ92eQ4AGMb/ft/TXNwbZVSw1KhTGMLydM7dNhjQWIJ+5i2rAJPcRqtSrjmcpG2fdGwGnRrTUjkJjdxsHHvH5+ems9K9wrF9XkeVZMBcqS3yx3+mjfhngCsnliinaGgMjFR6ycyEheYgRjcHG/tcu2rIz+IyYb9QxQKqZPxIa3menVJPEZJFOVZWwVPmDotuPFN1v9rhtVHTztGsapO0AaV5SBjcgbDvjUnDY7TblVoqF7jMGnjzWZb8aLqnhLsAQCwJLbDUg165KWkVJEWWnq8skI8OGWmbI5wdkxyMp6+8pA321K9MwzlsftA19PtwWZsZ8CMJr1dblV2K23G2SUUIqoec8pxKynb4DpnH+mof0iVnrXFVUoOVp1WFfhgZP5sdFd0rKOuhZKKsp5qiNllhEUy5LoQy4wc9Rj6nXC4cFU16X9I0VRPHJUgTczgurc2+fMdfPU1NDBcKcwGppcptU5lajbRvwLfqqzVotNdBUmCX21URszxE98DflO2fL763qvR1UwwwvT1Bll5wJQy8qhe5X5fHrqWqpqeO41k7zw0/hR+qxSSuFAIyWO/X2iB/CdC01DB8niB0mmdXyeIGcWUii8VdTQ0dRHb5GDxyersse4Gd8YAznUFnmT2SD5HOrLskzKtDyhPV7bQOOWmqFlMsmFUYVDnGFYjI79NMq+hoaikhNzo0WRJp1qa4KUkdIy5LKFxzbBRkggkgYJzjdmjBO5THLelbiWraVaKv1Kodq6JpV6qFbA0yuVz9dcGKFIUAICjfrqwq3giqrZ5KWjhnE3g+OlLWqkcrx5xlWVijEHAIJUjI21X15sVdaapoammmgkHWKVCrfn1HxG2tVptOWHMNVZZUNjqBDjhb0mXmCgjtdZSUldRwRrGquORgqgBRlevQdtEdD6QKO53imqSzJURB0NMsw5SjcuQCAOY5Gd8dttt6otyUsgjjBmeV2HNHFJyt98EAaKb6K71G3UczxUy0hV6blSM4I90O4RWHlk5Gevnoz2Ae0nmQOSeTCj0lVtk4ks1DUW+sSeelmyUHMrBJBjGCMn2lHTpn6609CNxpKG436N5ljpxTxzF3bCqFLAn/MNBVzgqaGuqUho3nM5bkCOVEcRPQd8nfPw+ent0peHaCwW2ptz1Ausvs1tO/MfC23BB93DYA89bDZOZokqCxP9J6Pp6iKogjnhcNHIgdGz1BGQdLVY2jhPh2qtVFUG7V5MtPG5Kuyg5UHYdvlpa3mVvf4kTx56IqmWd63huSN1YljSStylM9kbpj4Hp5nVX3Lhy+21sXG21cHLtzSRnlHyYbfnr11jWCo3269dZ2DxN7B4nlPheSemrUMuCmcc2c4Pl/PRNJw4LtxlSLWUtSLfPOYppFHLyvyFgCd8Z2+Y6avG5cNWS5g+u2uklc9JDCocHzDDcH4jUNDwvV0lWJ4TQ1UibJPMrJIB8eUEE7ncY6nGMnQ1oG/eTKWv3bmOTBqjt1rpaGjpbTTJR17zSUddBTlpJ0OCBJnd+VWCN5FXOQda3W50dHKs9dXinuDrFUS09Oqyyw1SbZCr7IUqSp5mBIxonvfCNdd4mD8QVFMXUCRKaBURwOxwecj4FyNCs/olrUUilu1M47CSnZPzDH+Wo+8fiMy7brFGKljKkqbze/Fa2Uq00U84qHrKvDsZAoXmRccqnAAwob599db3wdILO1THLNcLhC4mbxva51APMqr0B3z8SMd9Tps3GtKirCtmmAAGzup/MDWgl47pj7fD9JOF7xTrv8sv/TQsOfyBipawnNmf9QVgoW4nihhooVnnYAsTgJGOzM3bp2ydthqXvNN/wjFHRpRw3GmprY0lRUNEHljlZmCygHOVDYBBzgH4axRyXq1VdVOnDF3pVq5fFlio+R1D4AJX2GIBxnHmT56eHi+mWUiutnEyy4w3MSpx8hjb4alKpUMAmHosrr7jP944oXpJuK4KIW2IW94DAJEh5AapVDthx+7zDA7g6Ha7h5uHrtUNWhpIndngqXJbxASWALHPtDJyD16jU8eMbUSBFT8TK3YKXO/1J0xvN1lvFG9Mtq4oqIZMcytTgZAIOzCMkdOutWhXXbmS6ytxgTnwdQvcBW1lTBH+j5GCwIyDdwfadfIdBt1Py1JXymq46GQU6iui8NkemqSWcoRgiOX31PzzpqLvxS8axWzhGWnhjUKiNEwCqOgGSuNbxf8AHUoB/wCH4VPm8iLj/wCTWQSq7VzFw7r+AMaWLiilaYVM1ykjunherq91A8KND+y8ahc82CeYAtgDI1O1bCatstiqLelRZpnaET1KpL60VidiynJ5dwDnGTv0xuKL6OeJqmZnljooTIxZi1R3JydlU6nbD6P+I7TIJKa/09GAeYpFG0qE/FWwueu+M63W1p4dYenUXscWpIW/8IWey8QCotlM0UUdM00yyTZUe1gBeY57Hbft5jQvd3m8ec1MZSV8xIkoGUDD2mI+AP1ONXRW2S51TxmcWyokj3WdkZCD5hfawfkw1rS8C2ZpPWrpTrX1jY55JchMDoAmeUAfHPx1LNMrNv8AM09QPK9552jFfc71JKtG9S7gJHDGnOyqMADAyemjzhX0X3uvSP8ATEaUNGz/AIiFx4xU5OABkD6nO+rvpKGloohFR00NPGBjkiQKPsNOAAOmjKpHeV6WeWjSlt9NS0sNPBCqRRIqIoHRQMAaWnelreBDYEzrB0tLUkmp906XcaWlq5fmJfeOkeulpayZR7TPca17H56WlqDvLE1bqddR00tLVzMzrST3dLS1BIe05R/ra6nppaWqbtJ4mF662PbS0tZTtLmPP56yNLS1oyou+snS0tWJJnS0tLUkn//Z"/>
          <p:cNvSpPr>
            <a:spLocks noChangeAspect="1" noChangeArrowheads="1"/>
          </p:cNvSpPr>
          <p:nvPr/>
        </p:nvSpPr>
        <p:spPr bwMode="auto">
          <a:xfrm>
            <a:off x="215900" y="-569913"/>
            <a:ext cx="1495425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4" name="Picture 6" descr="http://www.commonwealth-of-nations.org/photos/1674_ri_ima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977538"/>
            <a:ext cx="161076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vbdn.eventbrite.com/s3-s3/eventlogos/8894643/1089379363-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4191000"/>
            <a:ext cx="10287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jhpiego.org/themes/garland/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105525"/>
            <a:ext cx="33528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potfireblog.tibco.com/wp-content/uploads/Data-Visualization-and-Deloitte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43" y="3503942"/>
            <a:ext cx="1464594" cy="8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etblackberryunlockcode.com/images/vodacom_blackberry_imei_network_mep_sim_unlock_code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019278"/>
            <a:ext cx="2672026" cy="146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upload.wikimedia.org/wikipedia/en/4/47/Tigo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025" y="836613"/>
            <a:ext cx="1459045" cy="145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idisc.net/images/Thumbnail.Large.39088.aspx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" y="94526"/>
            <a:ext cx="1177925" cy="11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arpe.umd.edu/usaid_logo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619749"/>
            <a:ext cx="303847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elev8.com/files/2011/04/cdc_logo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21655"/>
            <a:ext cx="1364015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t3.gstatic.com/images?q=tbn:ANd9GcT0MRMACIbtgN9A4PYNY5DiMntIzyP5lH6N9yQcmnd4DwZ6a3-1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325"/>
            <a:ext cx="1171435" cy="116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8" descr="data:image/jpg;base64,/9j/4AAQSkZJRgABAQAAAQABAAD/2wCEAAkGBggGBRUIBxQVFAkKDRYODQwMGCITFBscHyQeIB0iJB4cJzIjHxwkHh8jKzssJTMtLSwsHSo9QTAtNic3LzUBCQoKDQwOGg8PFzAkHCQsLikpMikxNSosKjUqLCksMCwpKSosLDQtLCk1NSwsKSwpKSwpKjU0NTMqKSwsLDUpKf/AABEIAE0ATwMBIgACEQEDEQH/xAAbAAABBQEBAAAAAAAAAAAAAAAGAAEEBQcDAv/EADUQAAIBAwMDAwIEBAYDAAAAAAECAwQFEQASIQYTMRQiQTJRB0JhgSNScZEVM4KhsfAkQ1P/xAAXAQEBAQEAAAAAAAAAAAAAAAABAgAD/8QAHREBAQACAwADAAAAAAAAAAAAAAECERIhMQNBYf/aAAwDAQACEQMRAD8A24+NP8aY+NLcBoBHUaStgiqxTO38donmWPksVUqGIHzgsB/qH31Q9QdU08Uvo6ORFkVnEs7FisbqMxqVQZbe4xjIBCuM7sA0kcktDf1r7zI0dQ0iz01tjLVdRyCkg2gbgjBgD+XdGrDHjVTFhHS9ZWuotsVZI3bSsbbEr4ZsZVQW7ZYIMsv1H27hnB11h6qtM4Jjk5BAAdWjJyZFGN4GeY3/AEwpPjnQ7DQVslZ6ykoZfUNN3/U19SlKxPAxthDHaQBkMvPGfGlPbJ0hC1dtbbHTvTq1uqllIRjlhiTYSfPwThmA8kGuMIypauOqgEkf5kVipIJGRkZwTg/95111n9HCklWILTO0csMks1TAIfT1hBYMhZGwZtv8RcjA94ODjBvqDqWSC2Rf4sjm4VKPKaakgfcqA4yVySF+xbBOR7QcgRYBFpteKeeOqplnhOYpUDofHB8cHn+/OveudLsfGqK/SvPWQ0dBUxQ1wk7wp5jlpFwwPsVgzAHn+UleeNXVRPHTU5mmIEcalmY+ABoC9YlX1PLc60I1upIDUSmJu/GBDv25DKyCVWyRsZHB/Kw92uuMD1bqS4QVIpKLC3moWSWd5AGipYXkZshMn+LIRkIWZVbdg7FweFyqazo6wVNdbTEZqerWOokmjad2DFPfJJ3AzYRsngBfAAUDUulusnS81K11AFT1DLLNXybSWWTYpjjG34XiMZznaP5s6taG4vbEFKySPV1jvULTR4URBuQrOxADHlvknDYBC6udXdb8Btg/EW93GaaWpkpBS2+kernEcZMpUDPtUS5IxkkjIHH30e27qGGthjedTH6tFkgZ/wDLcMMrtb+Yj8rYbzwcaE+p+jI1tj1M3dRJ1kWSgtszxw4IkkbIyFZ2OVyQFyw9uOCugumYh0nDdaBY5JKyg2SJVtJICpOQmGcqFBAH0/l/qNV8nHLuTQxlk1aNLvZKO90vZrF9yHdFKh2Sxt8Mjj3Iw+4/3GhqdblHdDRtIRe/TFKSrTaq1MQYFsqwKCojBJHhctuxtJUWlsrhbaYPNu/w2oYNBIxLdnhQY3zyAHDEMTgZwduBmV1LbJbjZz6Q7a+mPqaOTJ4lQe3OOSrDKkfKuw+dcfFIXSd8asg9FVlzVRh3SSUcOgbHD4AkZMqGZRtywwT50Qaz+suNLT3qm6lgVe3XxLNtaTZMScK4+lnkVA2dnsjUjJ58aBoyjPFwlWOibewXcpRWLdv3N7VAb4JYgA/fGs8iKVHSdSX94mkoqeQtUR1T7WkVSrtGB79pyclshhz5A0askhhpGkqSFhRCzux24A8nPxj76zyklrKzoupiUyvNHClXTJUK5Y9ohgNzRRhydo5UNyc55GrxCd+K8PatlNcIxj0NyidpuSqKSMkqvJG4L4wRx99TpLnST1guNC4ammMNZHIvggHsy/uEZMg8gnREr0t4tgddslJWRBh+ZGRhkefIIOgKz0FR05TyWm4RsKKiqpRTVUjduOSCYHKmQHCurgH3Y+lfnVyy46+4Ndju61lHS0pWtKlJgYxC+CZM8bQD9RYkDH66D/w1q6Cz9Gx0wl7kUK9syQKzISpYO2QCMF8gHjIAOPdq5orPUVC91u2FlC5llPqpXA5HvyAqg8gJwDz5OdDn4Z0tUbfLbY5ZhS0VdVRAxlR9MhC8kE+4FuM8bc/m1GulLurrYGhqKGidZIqyFqhEiIdgCQJ12+ec7hkZy7fbGrLplGWzCqfeHrWNW0UpDbC/OwYAG1fAOORz867JZCtUkzyyMYWLLuEYOcEclUBIwdRemGkpel0lrGUqIt/tUptUDlWySS6kHJPk54Gi+dMF54Zm6TWhQM6rdKylWJUeVHAeTarKksY24H/sOwY5xo3tzSSW9ZJ87pB3Nrp22UHkKVBOCoOPPkaAJ2jXpGmFQm6WqM1zlSbIXZK/O8K6lk/iqCuHyPIzgHQKCBqahWBgB2l7ahSWG1eF5bknaBnPznWz8ZNkTehXJG4EZXg/3+DqhorDXrcYqi5TrKtvVlpikeyQ7htJkcsdx2/yhQTyRwMX58aWONGwGrFIbDc2sM2RTsWmtkh8GPy0Q/WIngf/ADxj6Toj1FutrprtR+nqgcZDo6Ha6MOQysOVcHwR/wAaphdLtYT2rvG9RSrwtwo03vjn/MhXkMAPMeVP2XxrelC67p36f6Wku9iJhqaSSOoZIPasgDjcpX6fdnPABJ/rqdTUs8UDC01EAgk3TwqqjneWJYkHn6gc/oNea29dL9SW5rdVVEJinIV4Wm7MmQQQMZV1OQOOM64eq6KtdAtHvpO1TqI44t6ySfbGAS7E/vnOrl61YHevqaylRkkrYUnAYxpKuMBt2wkZBJHB+xx41VTSyXytfp2hz6GqPqKuRwVZInJMi4+O82Qu7DBWdsYCkzoKmoriabpiAU8OSz3Cqj2YJHlIjh3fGMb9q4I8j26urNZqax0Xp6XcWZjJNNMd0sjny7t+Zj+wAwAAABotKpuHT9ZXdURVJ7XoKV0ZVJLHCg4HadSm7J4dGRgOOcDRH/XT+dNrlazsfGn+NI+NL41QMfOsy6/tclV1ktTeKWqqrMlvMdLFbQzlZy3LEKcq23wx48fbWmnXnaD50y6Zjl6u09t6jW11NU08EBpKM0sixtU7iFyXhlT/AMgPke6N8rn9yqa7VydSPaKSoXfWVFXR0621osRN7xGWg7ayxiPH1gkHGckYzsDQRvKJGA3r4Yjkfv50whRZjKAO43BbAyf386rmzP8A8PaCpoayNUtxpXWk7N1ranhpJFxt2HcS4Y5Ytjnjk41oOnwBptRvbENNpxptRfS//9k="/>
          <p:cNvSpPr>
            <a:spLocks noChangeAspect="1" noChangeArrowheads="1"/>
          </p:cNvSpPr>
          <p:nvPr/>
        </p:nvSpPr>
        <p:spPr bwMode="auto">
          <a:xfrm>
            <a:off x="63500" y="-363538"/>
            <a:ext cx="7524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80" name="Picture 32" descr="http://www.akvo.org/rsr/media/db/org/310/Organisation_310_logo_2010-12-21_10.26.12_gif_120x90_sharpen_upscale_q85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00" y="5572065"/>
            <a:ext cx="1259900" cy="1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4" descr="data:image/jpg;base64,/9j/4AAQSkZJRgABAQAAAQABAAD/2wCEAAkGBhQSEBMUEhQWFBUUGR0aGRgXFxUUFhYbIiAZHhYXHhocHCYeHhokGhsbHy8sIygqMCwsISo1NTAsPiYsLTUBCQoKDgwOGg8PGjUgHyU1KiksKiwqNS01LjA1LDU1KiksNTUsKikpLCwyLTU0LDA1NTQtNCwpMDQuLTQqNSwqLP/AABEIADQAtgMBIgACEQEDEQH/xAAcAAACAwEBAQEAAAAAAAAAAAAABwUGCAQBAwL/xABFEAACAQIDBAcDBwgKAwAAAAABAgMAEQQGEgUHITETQVFhcYGRFDKhIjVSVHOSsjM0QnKxs8HhCCM2YmN0grTR8BUXJP/EABoBAQADAQEBAAAAAAAAAAAAAAABAgMFBAb/xAApEQACAgIBAwMCBwAAAAAAAAAAAQIRAwQhBRIxE0FxMlEUIjRhgZHh/9oADAMBAAIRAxEAPwCzb0t6LYJvZsLYzkXdyLiIH3QByLnnx4Adt6TOMzZjJW1SYqdj9rIo8gpAHkKM2Yxpcfi3bm08noGKqPJQBU3u63ff+UeYGXolhC3IXWSzatItccPkkmhJG7Iz5jsM4aPEym36MjtKh7irk/C1aHyLm5do4RZgNLg6JEvfS4te3cQQR3GsxbSwJhmlibiYnZCRyJUlbjuNr1dt323Hw+zdrlCQREhUg20sxaO47/lD0oCx7wN87rI8GzyAEJVpyAxJ5EIDwsPpG9+rtPDuezJisRtMrPiJZVMTnS7sVvdbHTy+FKunduq3fvhVXaEkg1PCxEQXkrAFSWvzsOQHXzoBs0UjB/SBxP1aH70lXeDeJI2w22j0SdIpI0XbRwl6Pnz5caEF8opGH+kDifq0P3pKc2C2kGwyTyFUBjWRiTZVBUM3E9Q76A7aKUOZd/QRymCiWQDh0suoK3ggs1vEjwqDw2/vGhvlw4d17AJEPk2s29DQD6qLzFt9MJCZH4k8FUcCx7O4dpqHyRvGw+0gVQGOZRdomIJt9JT+kvxHWKru9TEE4iJOpY9XmzMD+EVWbpHj3s7wYXOPn2IXaec8VMxJlZB1LGSgHmOJ8zXBFtqdSCs0oI/xH/5r3YuzfaMRHFfTra1+dhxJ+ArtzZsJMJMI45OkBW5va6njwNuHfXm5fJ8k3nnB5m3V1dl8yRnL2odFLYTKLgjgJB1m3Uw66ttI/LE5TGYcrz6RR5E6SPQkUy8052jwh0AdJKRfTewUdRY/w/ZW0J8cn0GjvJ4HLM/p4v7/AOllopZ4HeViXmjUpEFdlX3XuASBz186vW3MwRYSPXKefuqOLMe4fxq6kme3Du4csXNPhebJKilljN6cxP8AVRRqv97U5+BA+FdGy96bagMREuk/pR3BHfpJN/Wq+pEwXVNZy7b/AJoYtFfHCYtJUV42DKwuCORr2tDpJpq0ZM29+d4n7aX8bVbN1GdDgsQYRF0ntckEd9WnR8plvaxv+Uv1cqqe3vzvE/bS/japzd1lefFYuKSFQy4aaB5CWVdK69VwCePBG5dlC5GZx+ccZ9vL+Nqlcq/Nu1/sof3oqKzj844z7eX8bVK5V+bdr/ZQ/vRQFTpt7o81YrESzwzTM8UeFOhSFAW2lV5C/LhSjJp87tt3DYRTiemEntGGsE0adOsKw46jfsoQIZeQ8BTewX9jpP1m/wBxShA4CrdDn0rsZtndF7zk9Jq4BS+sjTbnq7+VAVB+Rpwb18wNHs3Z+FQ2E0KPJbrVVQKvgWN/9NJ9+Rpob39nt7Nsua3yPZxGT2NpRl9Rq9KAW+DwbyyJHGpd3IVVHMk8hU5mbIGMwCJJiIwEc21KwcBvom3I/Dvriytt44LGQ4kKH6JrlTw1Agqwv1HSxt30zc57w4dp7LxSxRyL0XRMTJp5mQCwsT60Arcv7YfC4qGeM2aNwfEcmU9xW4PjTh3myBsVEw5GBSPAtJakbTqz5+Vw3+Vj/a9Z5PByur/p38o4sm/n0HifwtUM3OpvJQ/+/D/rH8LUzYsl4NTcQIfHUw9CSKyjFyRxNbSntYV2tKm/PwihZAy+0s6zsD0UJ1X+kw90DwPE+HfVb2hizLLJIxuXYn1NPdowqEKAAAbACwHlSBbnUzj2pIv1DWWtjhjTu7b+eCdyxlyeZ0ljS6JItzdRyIJtc8bDjXxzZtZsRi5WJuqsVQdig2Hrz86YW7b8wX9d/wBtLLbWDMWImRuaufS9wfMEGoaqKKbGH0dWDi/q5f8AXB07ByxNiy3RAWXmzGy37ORua5NqbLkw8rRyizDzBHUQesVYcmZzXBq8ciMyMdQK2uDax4G1xwHXUVmjb/tmIMmnSAAqjmbC5499yailX7nnnDXWupRl+f3RPbuNvdE8kTn+rK6xfqYEA+oPwoqPyJshp53twCpxPeSth8D6V7WkG6O10/Jn9BdqtclD2zkLaDYmdlwc5VpZCCF4EF2IPPrFMfcfl7E4X2z2iGSHX0WnWLardNqt4XHrTStXtbHeM25oyLj5MdinTCTMrTSMrBeBBYkEceRFSOXMmY1MBtNHwsqvLHEEUrxciQEgeA41oG1FqCzLB3e7R+pT/c/nWl8vQsmEw6uCrLDGCDzBCKCD3g132r2hAid4G6DEJiJJsEnSxSEtoUjXGTxYWPNb8rcuVuF6pO08nYvDQ9NiITChYKNZUMzHqC3ueAJJ5U3d72dMVgJsL7NIFDpJqVlV1JBSx4i9xc8jSezFmvE45w+JkLlfdFgqLfnZRwF/WhJEMOFakky1HjNlxYaccDDHxHvIwVbMD2g/940g93uT32hjEXSehQhpm6gvPTf6TWsPM9VaeAoGZtzJunx2Fc6YjiI+p4hquO9PeU+o7Ca/eXcr4tsFtBBhptbrDpUxspa0lza4F7DjWkKKCzLP/r3aP1Kf7n86bGctgYiSTDmOF2C4eNTYXswL3HjxFM21e1WUe5UebZ11sY+yToVGUsuYmPGwO8EiqrG5IsB8lqa9FFIx7Smpqx1ouMXfufmUfJPgaShyni/q8n3adtFRKHcU29KO1Xc6qyu5CwLxYMJKhRtTGzCx58K+OccmDFgSRkLMotx91x1A9h7DVooqe1VRr+Fg8Kwy5XgR+Lyxio2s0EnkpYHzW4rp2XkvFTsAIii9bSDQB5HifIU56Kp6SOaui4lK3J19iLy9sCPCQiNOJPFmPNj2+HUBRUpRWqVHZhCMIqMVSQUUUULBRRRQBRRRQFH3n5MhxkSSyNIrQhgugqAQbEghlPYOVqoWUd2GFxEpErzFRbgGRb8+ZCX9CKKKEjn2PsWHCxCLDxrGg6l6z1knmT3mu6iihAUUUUAUUUUAUUUUAUUUUAUUUUAUUUUAUUUUB//Z"/>
          <p:cNvSpPr>
            <a:spLocks noChangeAspect="1" noChangeArrowheads="1"/>
          </p:cNvSpPr>
          <p:nvPr/>
        </p:nvSpPr>
        <p:spPr bwMode="auto">
          <a:xfrm>
            <a:off x="63500" y="-249238"/>
            <a:ext cx="17335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84" name="Picture 36" descr="http://www.afyapro.org/images/afyapro_logo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22" y="207962"/>
            <a:ext cx="21717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epdc.org/images/logo/fhi360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60556"/>
            <a:ext cx="1825625" cy="7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www.stradcomtanzania.org/images/logo_femina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34" y="4893038"/>
            <a:ext cx="1128327" cy="11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://www.dw-world.de/image/0,,15182205_1,00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61" y="1226380"/>
            <a:ext cx="1304925" cy="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uv-net.uio.no/wpmu/wp-content/blogs.dir/9/old-media/appollon_liten.gif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98" y="2414101"/>
            <a:ext cx="1140821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://www.ihidata.org/report/phprptimages/logo_bar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16" y="1244181"/>
            <a:ext cx="2910034" cy="5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6" name="Picture 48" descr="http://www.meda.org/web/images/stories/MEDA-Logo.png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356" y="4263637"/>
            <a:ext cx="9715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ttp://upload.wikimedia.org/wikipedia/en/thumb/e/e9/Pathfinder_International_logo.JPG/200px-Pathfinder_International_logo.JPG"/>
          <p:cNvPicPr>
            <a:picLocks noChangeAspect="1" noChangeArrowheads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344194"/>
            <a:ext cx="1571625" cy="4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0" name="Picture 52" descr="http://wwww.gbcimpact.org/files/memberlogos/PSI.gif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43" y="2289078"/>
            <a:ext cx="9048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54" descr="http://www.crpg.cnrs-nancy.fr/NEWS/Gems-Dar-Es-Salaam/LOGOS/univdaressalaam.jp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3" y="1442010"/>
            <a:ext cx="985568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4" name="Picture 56" descr="http://directoryofnewcastleupontyne.com/blog/wp-content/uploads/2010/03/UNFPA-logo.gif"/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64" y="6070600"/>
            <a:ext cx="1379282" cy="6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990246"/>
            <a:ext cx="3503876" cy="7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dimagi.com/wp/wp-content/uploads/2010/02/itido-logo.png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26" y="3726063"/>
            <a:ext cx="858435" cy="8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53" y="4242233"/>
            <a:ext cx="23145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2209800" y="3124200"/>
            <a:ext cx="1295400" cy="172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5105400" y="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www.d-tree.org/wp-content/themes/d-tree/images/logo.gif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24" y="1226380"/>
            <a:ext cx="1809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1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 eaLnBrk="1" latinLnBrk="0" hangingPunct="1"/>
            <a:r>
              <a:rPr kumimoji="0"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553200" y="381000"/>
            <a:ext cx="22860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Disease surveillance</a:t>
            </a:r>
          </a:p>
          <a:p>
            <a:r>
              <a:rPr lang="en-US" dirty="0" smtClean="0"/>
              <a:t>Logistics</a:t>
            </a:r>
          </a:p>
          <a:p>
            <a:r>
              <a:rPr lang="en-US" dirty="0" smtClean="0"/>
              <a:t>Telemedicine</a:t>
            </a:r>
          </a:p>
          <a:p>
            <a:r>
              <a:rPr lang="en-US" dirty="0" smtClean="0"/>
              <a:t>Clinical decision support</a:t>
            </a:r>
          </a:p>
          <a:p>
            <a:r>
              <a:rPr lang="en-US" dirty="0" smtClean="0"/>
              <a:t>Health messaging</a:t>
            </a:r>
          </a:p>
          <a:p>
            <a:r>
              <a:rPr lang="en-US" dirty="0" smtClean="0"/>
              <a:t>Community Health workers</a:t>
            </a:r>
          </a:p>
          <a:p>
            <a:r>
              <a:rPr lang="en-US" dirty="0" smtClean="0"/>
              <a:t>Mobile money</a:t>
            </a:r>
          </a:p>
          <a:p>
            <a:r>
              <a:rPr lang="en-US" dirty="0" smtClean="0"/>
              <a:t>More!</a:t>
            </a:r>
          </a:p>
          <a:p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191655"/>
            <a:ext cx="6324600" cy="6132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to client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19200"/>
            <a:ext cx="266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1953567"/>
            <a:ext cx="6217024" cy="3484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gi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7208</TotalTime>
  <Words>709</Words>
  <Application>Microsoft Macintosh PowerPoint</Application>
  <PresentationFormat>On-screen Show (4:3)</PresentationFormat>
  <Paragraphs>101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PowerPoint Presentation</vt:lpstr>
      <vt:lpstr>Introduction</vt:lpstr>
      <vt:lpstr>Digital health</vt:lpstr>
      <vt:lpstr>Digital Health Tanzania Partnership</vt:lpstr>
      <vt:lpstr>The partnership</vt:lpstr>
      <vt:lpstr>Tanzania mHealth Community of Practice</vt:lpstr>
      <vt:lpstr>PowerPoint Presentation</vt:lpstr>
      <vt:lpstr>Map</vt:lpstr>
      <vt:lpstr>Direct to client communications</vt:lpstr>
      <vt:lpstr>Clinical Decision Support</vt:lpstr>
      <vt:lpstr>Integrated Disease Surveillance and response</vt:lpstr>
      <vt:lpstr>Other reporting System uses by MOHCDGEC</vt:lpstr>
      <vt:lpstr>PowerPoint Presentation</vt:lpstr>
      <vt:lpstr>Example of ongoing Inspirational digitalHealth project</vt:lpstr>
      <vt:lpstr>Mobile money to facilitate care</vt:lpstr>
      <vt:lpstr>Community Health Workers</vt:lpstr>
      <vt:lpstr>Tanzania National  digital Health Vision</vt:lpstr>
      <vt:lpstr>Challenges Identified from other digital health interventions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Tanzania mHealth</dc:title>
  <dc:creator>Steve Ollis</dc:creator>
  <cp:lastModifiedBy>Bernard Ngowi</cp:lastModifiedBy>
  <cp:revision>196</cp:revision>
  <dcterms:created xsi:type="dcterms:W3CDTF">2011-08-26T12:48:51Z</dcterms:created>
  <dcterms:modified xsi:type="dcterms:W3CDTF">2017-09-14T09:26:19Z</dcterms:modified>
</cp:coreProperties>
</file>