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 id="2147483718" r:id="rId2"/>
    <p:sldMasterId id="2147483684" r:id="rId3"/>
    <p:sldMasterId id="2147483724" r:id="rId4"/>
  </p:sldMasterIdLst>
  <p:notesMasterIdLst>
    <p:notesMasterId r:id="rId28"/>
  </p:notesMasterIdLst>
  <p:handoutMasterIdLst>
    <p:handoutMasterId r:id="rId29"/>
  </p:handoutMasterIdLst>
  <p:sldIdLst>
    <p:sldId id="256" r:id="rId5"/>
    <p:sldId id="277" r:id="rId6"/>
    <p:sldId id="278" r:id="rId7"/>
    <p:sldId id="279" r:id="rId8"/>
    <p:sldId id="280" r:id="rId9"/>
    <p:sldId id="285" r:id="rId10"/>
    <p:sldId id="281" r:id="rId11"/>
    <p:sldId id="282" r:id="rId12"/>
    <p:sldId id="283" r:id="rId13"/>
    <p:sldId id="284" r:id="rId14"/>
    <p:sldId id="263" r:id="rId15"/>
    <p:sldId id="268" r:id="rId16"/>
    <p:sldId id="273" r:id="rId17"/>
    <p:sldId id="271" r:id="rId18"/>
    <p:sldId id="272" r:id="rId19"/>
    <p:sldId id="275" r:id="rId20"/>
    <p:sldId id="264" r:id="rId21"/>
    <p:sldId id="286" r:id="rId22"/>
    <p:sldId id="291" r:id="rId23"/>
    <p:sldId id="289" r:id="rId24"/>
    <p:sldId id="292" r:id="rId25"/>
    <p:sldId id="288" r:id="rId26"/>
    <p:sldId id="290" r:id="rId27"/>
  </p:sldIdLst>
  <p:sldSz cx="9144000" cy="6858000" type="screen4x3"/>
  <p:notesSz cx="9931400" cy="67945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141" userDrawn="1">
          <p15:clr>
            <a:srgbClr val="A4A3A4"/>
          </p15:clr>
        </p15:guide>
        <p15:guide id="2" pos="31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EA"/>
    <a:srgbClr val="999999"/>
    <a:srgbClr val="98C6EA"/>
    <a:srgbClr val="0052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Designformatvorlage 2 - Akz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25" autoAdjust="0"/>
    <p:restoredTop sz="66934" autoAdjust="0"/>
  </p:normalViewPr>
  <p:slideViewPr>
    <p:cSldViewPr snapToGrid="0">
      <p:cViewPr varScale="1">
        <p:scale>
          <a:sx n="77" d="100"/>
          <a:sy n="77" d="100"/>
        </p:scale>
        <p:origin x="-2778" y="-9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120" d="100"/>
          <a:sy n="120" d="100"/>
        </p:scale>
        <p:origin x="1968" y="96"/>
      </p:cViewPr>
      <p:guideLst>
        <p:guide orient="horz" pos="2141"/>
        <p:guide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3607" cy="339725"/>
          </a:xfrm>
          <a:prstGeom prst="rect">
            <a:avLst/>
          </a:prstGeom>
        </p:spPr>
        <p:txBody>
          <a:bodyPr vert="horz" lIns="91443" tIns="45721" rIns="91443" bIns="45721" rtlCol="0"/>
          <a:lstStyle>
            <a:lvl1pPr algn="l" fontAlgn="auto">
              <a:spcBef>
                <a:spcPts val="0"/>
              </a:spcBef>
              <a:spcAft>
                <a:spcPts val="0"/>
              </a:spcAft>
              <a:defRPr sz="1200">
                <a:latin typeface="Arial" pitchFamily="34" charset="0"/>
                <a:cs typeface="Arial" pitchFamily="34" charset="0"/>
              </a:defRPr>
            </a:lvl1pPr>
          </a:lstStyle>
          <a:p>
            <a:pPr>
              <a:defRPr/>
            </a:pPr>
            <a:endParaRPr lang="en-GB" dirty="0"/>
          </a:p>
        </p:txBody>
      </p:sp>
      <p:sp>
        <p:nvSpPr>
          <p:cNvPr id="3" name="Datumsplatzhalter 2"/>
          <p:cNvSpPr>
            <a:spLocks noGrp="1"/>
          </p:cNvSpPr>
          <p:nvPr>
            <p:ph type="dt" sz="quarter" idx="1"/>
          </p:nvPr>
        </p:nvSpPr>
        <p:spPr>
          <a:xfrm>
            <a:off x="5625498" y="0"/>
            <a:ext cx="4303607" cy="339725"/>
          </a:xfrm>
          <a:prstGeom prst="rect">
            <a:avLst/>
          </a:prstGeom>
        </p:spPr>
        <p:txBody>
          <a:bodyPr vert="horz" lIns="91443" tIns="45721" rIns="91443" bIns="45721" rtlCol="0"/>
          <a:lstStyle>
            <a:lvl1pPr algn="r" fontAlgn="auto">
              <a:spcBef>
                <a:spcPts val="0"/>
              </a:spcBef>
              <a:spcAft>
                <a:spcPts val="0"/>
              </a:spcAft>
              <a:defRPr sz="1200">
                <a:latin typeface="Arial" pitchFamily="34" charset="0"/>
                <a:cs typeface="Arial" pitchFamily="34" charset="0"/>
              </a:defRPr>
            </a:lvl1pPr>
          </a:lstStyle>
          <a:p>
            <a:pPr>
              <a:defRPr/>
            </a:pPr>
            <a:fld id="{20751376-2EB8-4403-B858-305A8AAA6B01}" type="datetimeFigureOut">
              <a:rPr lang="en-GB"/>
              <a:pPr>
                <a:defRPr/>
              </a:pPr>
              <a:t>14/09/2017</a:t>
            </a:fld>
            <a:endParaRPr lang="en-GB" dirty="0"/>
          </a:p>
        </p:txBody>
      </p:sp>
      <p:sp>
        <p:nvSpPr>
          <p:cNvPr id="4" name="Fußzeilenplatzhalter 3"/>
          <p:cNvSpPr>
            <a:spLocks noGrp="1"/>
          </p:cNvSpPr>
          <p:nvPr>
            <p:ph type="ftr" sz="quarter" idx="2"/>
          </p:nvPr>
        </p:nvSpPr>
        <p:spPr>
          <a:xfrm>
            <a:off x="2" y="6453596"/>
            <a:ext cx="4303607" cy="339725"/>
          </a:xfrm>
          <a:prstGeom prst="rect">
            <a:avLst/>
          </a:prstGeom>
        </p:spPr>
        <p:txBody>
          <a:bodyPr vert="horz" lIns="91443" tIns="45721" rIns="91443" bIns="45721"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5" name="Foliennummernplatzhalter 4"/>
          <p:cNvSpPr>
            <a:spLocks noGrp="1"/>
          </p:cNvSpPr>
          <p:nvPr>
            <p:ph type="sldNum" sz="quarter" idx="3"/>
          </p:nvPr>
        </p:nvSpPr>
        <p:spPr>
          <a:xfrm>
            <a:off x="5625498" y="6453596"/>
            <a:ext cx="4303607" cy="339725"/>
          </a:xfrm>
          <a:prstGeom prst="rect">
            <a:avLst/>
          </a:prstGeom>
        </p:spPr>
        <p:txBody>
          <a:bodyPr vert="horz" lIns="91443" tIns="45721" rIns="91443" bIns="45721" rtlCol="0" anchor="b"/>
          <a:lstStyle>
            <a:lvl1pPr algn="r" fontAlgn="auto">
              <a:spcBef>
                <a:spcPts val="0"/>
              </a:spcBef>
              <a:spcAft>
                <a:spcPts val="0"/>
              </a:spcAft>
              <a:defRPr sz="1200">
                <a:latin typeface="Arial" pitchFamily="34" charset="0"/>
                <a:cs typeface="Arial" pitchFamily="34" charset="0"/>
              </a:defRPr>
            </a:lvl1pPr>
          </a:lstStyle>
          <a:p>
            <a:pPr>
              <a:defRPr/>
            </a:pPr>
            <a:fld id="{62C15F7A-46C6-4AD2-BFEC-842DCCCC19C4}" type="slidenum">
              <a:rPr lang="en-GB"/>
              <a:pPr>
                <a:defRPr/>
              </a:pPr>
              <a:t>‹Nr.›</a:t>
            </a:fld>
            <a:endParaRPr lang="en-GB"/>
          </a:p>
        </p:txBody>
      </p:sp>
    </p:spTree>
    <p:extLst>
      <p:ext uri="{BB962C8B-B14F-4D97-AF65-F5344CB8AC3E}">
        <p14:creationId xmlns:p14="http://schemas.microsoft.com/office/powerpoint/2010/main" val="28290957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3607" cy="339725"/>
          </a:xfrm>
          <a:prstGeom prst="rect">
            <a:avLst/>
          </a:prstGeom>
        </p:spPr>
        <p:txBody>
          <a:bodyPr vert="horz" lIns="91443" tIns="45721" rIns="91443" bIns="45721" rtlCol="0"/>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3" name="Datumsplatzhalter 2"/>
          <p:cNvSpPr>
            <a:spLocks noGrp="1"/>
          </p:cNvSpPr>
          <p:nvPr>
            <p:ph type="dt" idx="1"/>
          </p:nvPr>
        </p:nvSpPr>
        <p:spPr>
          <a:xfrm>
            <a:off x="5625498" y="0"/>
            <a:ext cx="4303607" cy="339725"/>
          </a:xfrm>
          <a:prstGeom prst="rect">
            <a:avLst/>
          </a:prstGeom>
        </p:spPr>
        <p:txBody>
          <a:bodyPr vert="horz" lIns="91443" tIns="45721" rIns="91443" bIns="45721" rtlCol="0"/>
          <a:lstStyle>
            <a:lvl1pPr algn="r" fontAlgn="auto">
              <a:spcBef>
                <a:spcPts val="0"/>
              </a:spcBef>
              <a:spcAft>
                <a:spcPts val="0"/>
              </a:spcAft>
              <a:defRPr sz="1200">
                <a:latin typeface="+mn-lt"/>
                <a:cs typeface="+mn-cs"/>
              </a:defRPr>
            </a:lvl1pPr>
          </a:lstStyle>
          <a:p>
            <a:pPr>
              <a:defRPr/>
            </a:pPr>
            <a:fld id="{89C46BC9-2C9E-4670-A85A-6A588BA2D405}" type="datetimeFigureOut">
              <a:rPr lang="en-GB"/>
              <a:pPr>
                <a:defRPr/>
              </a:pPr>
              <a:t>14/09/2017</a:t>
            </a:fld>
            <a:endParaRPr lang="en-GB"/>
          </a:p>
        </p:txBody>
      </p:sp>
      <p:sp>
        <p:nvSpPr>
          <p:cNvPr id="4" name="Folienbildplatzhalter 3"/>
          <p:cNvSpPr>
            <a:spLocks noGrp="1" noRot="1" noChangeAspect="1"/>
          </p:cNvSpPr>
          <p:nvPr>
            <p:ph type="sldImg" idx="2"/>
          </p:nvPr>
        </p:nvSpPr>
        <p:spPr>
          <a:xfrm>
            <a:off x="3267075" y="509588"/>
            <a:ext cx="3397250" cy="2547937"/>
          </a:xfrm>
          <a:prstGeom prst="rect">
            <a:avLst/>
          </a:prstGeom>
          <a:noFill/>
          <a:ln w="12700">
            <a:solidFill>
              <a:prstClr val="black"/>
            </a:solidFill>
          </a:ln>
        </p:spPr>
        <p:txBody>
          <a:bodyPr vert="horz" lIns="91443" tIns="45721" rIns="91443" bIns="45721" rtlCol="0" anchor="ctr"/>
          <a:lstStyle/>
          <a:p>
            <a:pPr lvl="0"/>
            <a:endParaRPr lang="en-GB" noProof="0" smtClean="0"/>
          </a:p>
        </p:txBody>
      </p:sp>
      <p:sp>
        <p:nvSpPr>
          <p:cNvPr id="5" name="Notizenplatzhalter 4"/>
          <p:cNvSpPr>
            <a:spLocks noGrp="1"/>
          </p:cNvSpPr>
          <p:nvPr>
            <p:ph type="body" sz="quarter" idx="3"/>
          </p:nvPr>
        </p:nvSpPr>
        <p:spPr>
          <a:xfrm>
            <a:off x="993141" y="3227388"/>
            <a:ext cx="7945120" cy="3057525"/>
          </a:xfrm>
          <a:prstGeom prst="rect">
            <a:avLst/>
          </a:prstGeom>
        </p:spPr>
        <p:txBody>
          <a:bodyPr vert="horz" wrap="square" lIns="91443" tIns="45721" rIns="91443" bIns="45721" numCol="1" anchor="t" anchorCtr="0" compatLnSpc="1">
            <a:prstTxWarp prst="textNoShape">
              <a:avLst/>
            </a:prstTxWarp>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smtClean="0"/>
          </a:p>
        </p:txBody>
      </p:sp>
      <p:sp>
        <p:nvSpPr>
          <p:cNvPr id="6" name="Fußzeilenplatzhalter 5"/>
          <p:cNvSpPr>
            <a:spLocks noGrp="1"/>
          </p:cNvSpPr>
          <p:nvPr>
            <p:ph type="ftr" sz="quarter" idx="4"/>
          </p:nvPr>
        </p:nvSpPr>
        <p:spPr>
          <a:xfrm>
            <a:off x="2" y="6453596"/>
            <a:ext cx="4303607" cy="339725"/>
          </a:xfrm>
          <a:prstGeom prst="rect">
            <a:avLst/>
          </a:prstGeom>
        </p:spPr>
        <p:txBody>
          <a:bodyPr vert="horz" lIns="91443" tIns="45721" rIns="91443" bIns="45721"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7" name="Foliennummernplatzhalter 6"/>
          <p:cNvSpPr>
            <a:spLocks noGrp="1"/>
          </p:cNvSpPr>
          <p:nvPr>
            <p:ph type="sldNum" sz="quarter" idx="5"/>
          </p:nvPr>
        </p:nvSpPr>
        <p:spPr>
          <a:xfrm>
            <a:off x="5625498" y="6453596"/>
            <a:ext cx="4303607" cy="339725"/>
          </a:xfrm>
          <a:prstGeom prst="rect">
            <a:avLst/>
          </a:prstGeom>
        </p:spPr>
        <p:txBody>
          <a:bodyPr vert="horz" lIns="91443" tIns="45721" rIns="91443" bIns="45721" rtlCol="0" anchor="b"/>
          <a:lstStyle>
            <a:lvl1pPr algn="r" fontAlgn="auto">
              <a:spcBef>
                <a:spcPts val="0"/>
              </a:spcBef>
              <a:spcAft>
                <a:spcPts val="0"/>
              </a:spcAft>
              <a:defRPr sz="1200">
                <a:latin typeface="+mn-lt"/>
                <a:cs typeface="+mn-cs"/>
              </a:defRPr>
            </a:lvl1pPr>
          </a:lstStyle>
          <a:p>
            <a:pPr>
              <a:defRPr/>
            </a:pPr>
            <a:fld id="{00AFC6D0-44D5-4EB7-828F-6F464F83D79A}" type="slidenum">
              <a:rPr lang="en-GB"/>
              <a:pPr>
                <a:defRPr/>
              </a:pPr>
              <a:t>‹Nr.›</a:t>
            </a:fld>
            <a:endParaRPr lang="en-GB"/>
          </a:p>
        </p:txBody>
      </p:sp>
    </p:spTree>
    <p:extLst>
      <p:ext uri="{BB962C8B-B14F-4D97-AF65-F5344CB8AC3E}">
        <p14:creationId xmlns:p14="http://schemas.microsoft.com/office/powerpoint/2010/main" val="229799730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182563" indent="-182563" algn="l" rtl="0" fontAlgn="base">
      <a:spcBef>
        <a:spcPct val="30000"/>
      </a:spcBef>
      <a:spcAft>
        <a:spcPct val="0"/>
      </a:spcAft>
      <a:buFont typeface="Arial" charset="0"/>
      <a:buChar char="•"/>
      <a:defRPr sz="1200" kern="1200">
        <a:solidFill>
          <a:schemeClr val="tx1"/>
        </a:solidFill>
        <a:latin typeface="+mn-lt"/>
        <a:ea typeface="+mn-ea"/>
        <a:cs typeface="Arial" charset="0"/>
      </a:defRPr>
    </a:lvl2pPr>
    <a:lvl3pPr marL="355600" indent="-173038" algn="l" rtl="0" fontAlgn="base">
      <a:spcBef>
        <a:spcPct val="30000"/>
      </a:spcBef>
      <a:spcAft>
        <a:spcPct val="0"/>
      </a:spcAft>
      <a:buFont typeface="Symbol" pitchFamily="18" charset="2"/>
      <a:buChar char="-"/>
      <a:defRPr sz="1200" kern="1200">
        <a:solidFill>
          <a:schemeClr val="tx1"/>
        </a:solidFill>
        <a:latin typeface="+mn-lt"/>
        <a:ea typeface="+mn-ea"/>
        <a:cs typeface="Arial" charset="0"/>
      </a:defRPr>
    </a:lvl3pPr>
    <a:lvl4pPr marL="538163" indent="-182563" algn="l" rtl="0" fontAlgn="base">
      <a:spcBef>
        <a:spcPct val="30000"/>
      </a:spcBef>
      <a:spcAft>
        <a:spcPct val="0"/>
      </a:spcAft>
      <a:buFont typeface="Courier New" pitchFamily="49" charset="0"/>
      <a:buChar char="o"/>
      <a:defRPr sz="1200" kern="1200">
        <a:solidFill>
          <a:schemeClr val="tx1"/>
        </a:solidFill>
        <a:latin typeface="+mn-lt"/>
        <a:ea typeface="+mn-ea"/>
        <a:cs typeface="Arial" charset="0"/>
      </a:defRPr>
    </a:lvl4pPr>
    <a:lvl5pPr marL="720725" indent="-182563" algn="l" rtl="0" fontAlgn="base">
      <a:spcBef>
        <a:spcPct val="30000"/>
      </a:spcBef>
      <a:spcAft>
        <a:spcPct val="0"/>
      </a:spcAft>
      <a:buFont typeface="Wingdings" pitchFamily="2" charset="2"/>
      <a:buChar char="§"/>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dfg.de/en/research_funding/programmes/excellence_initiative/index.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tum.de/en/about-tum/working-at-tum/tum-faculty-tenure-track/" TargetMode="External"/><Relationship Id="rId5" Type="http://schemas.openxmlformats.org/officeDocument/2006/relationships/hyperlink" Target="http://www.wissenschaftsrat.de/en/home.html" TargetMode="External"/><Relationship Id="rId4" Type="http://schemas.openxmlformats.org/officeDocument/2006/relationships/hyperlink" Target="http://www.dfg.de/en/index.jsp"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dtu.dk/english" TargetMode="External"/><Relationship Id="rId7" Type="http://schemas.openxmlformats.org/officeDocument/2006/relationships/hyperlink" Target="https://www.international.tum.de/en/brussels/"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tum.de/" TargetMode="External"/><Relationship Id="rId5" Type="http://schemas.openxmlformats.org/officeDocument/2006/relationships/hyperlink" Target="http://www.epfl.ch/" TargetMode="External"/><Relationship Id="rId4" Type="http://schemas.openxmlformats.org/officeDocument/2006/relationships/hyperlink" Target="https://www.tue.nl/e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pitchFamily="34" charset="0"/>
                <a:ea typeface="+mn-ea"/>
                <a:cs typeface="Arial" pitchFamily="34" charset="0"/>
              </a:rPr>
              <a:t>The University of Oslo was founded in 1811 as the first university in Norway. UiO is the highest ranked institution of education and research in Norway and one of the World's Top 100 universities, according to the Shanghai World Ranking1. Today it is Norway’s largest public institution of research and higher learning with 8 faculties, 2 museums, 28 000 students, 7000 employees and an operating annual budget of NOK 6.6 billion. With five Nobel Prize winners, UiO has a strong track record of pioneering research and scientific discovery. As a classical university with a broad range of academic disciplines, UiO has top research communities in most areas. Moreover, UiO currently has eight National Centres of Excellence and a strategic focus on interdisciplinary research in the field of energy and life sciences in particular. As a broadly based, non-profit research university, UiO has access to good public funding schemes. Lab and office facilities, libraries and technical support are at the high end. UiO also has an extensive EU research project portfolio.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Arial" pitchFamily="34" charset="0"/>
              <a:ea typeface="+mn-ea"/>
              <a:cs typeface="Arial"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pitchFamily="34" charset="0"/>
                <a:ea typeface="+mn-ea"/>
                <a:cs typeface="Arial" pitchFamily="34" charset="0"/>
              </a:rPr>
              <a:t>Since 2007 UiO has been awarded approx. 200 research projects funded by EU Framework Programmes. In Horizon 2020 UiO has been awarded 25 projects. The overall number of ERC grant-holders is 32. UiO offers more than 800 courses in English at all levels, around 40 Master’s degree programmes taught entirely in English and several PhD programmes. UiO focuses on research-based education and attracts highly qualified researchers and students nationally and internationally.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Arial" pitchFamily="34" charset="0"/>
              <a:ea typeface="+mn-ea"/>
              <a:cs typeface="Arial" pitchFamily="34" charset="0"/>
            </a:endParaRPr>
          </a:p>
          <a:p>
            <a:pPr>
              <a:buClr>
                <a:srgbClr val="0070C0"/>
              </a:buClr>
              <a:buSzPct val="140000"/>
            </a:pPr>
            <a:r>
              <a:rPr lang="en-GB" altLang="nb-NO" sz="1200" dirty="0" smtClean="0">
                <a:cs typeface="Arial" pitchFamily="34" charset="0"/>
              </a:rPr>
              <a:t>2016 Ranking</a:t>
            </a:r>
            <a:r>
              <a:rPr lang="en-GB" altLang="nb-NO" sz="1200" baseline="30000" dirty="0" smtClean="0">
                <a:cs typeface="Arial" pitchFamily="34" charset="0"/>
              </a:rPr>
              <a:t>1</a:t>
            </a:r>
            <a:r>
              <a:rPr lang="en-GB" altLang="nb-NO" sz="1200" dirty="0" smtClean="0">
                <a:cs typeface="Arial" pitchFamily="34" charset="0"/>
              </a:rPr>
              <a:t>:</a:t>
            </a:r>
          </a:p>
          <a:p>
            <a:pPr>
              <a:buClr>
                <a:srgbClr val="0070C0"/>
              </a:buClr>
              <a:buSzPct val="140000"/>
            </a:pPr>
            <a:r>
              <a:rPr lang="en-GB" altLang="nb-NO" sz="1200" dirty="0" smtClean="0">
                <a:cs typeface="Arial" pitchFamily="34" charset="0"/>
              </a:rPr>
              <a:t>67</a:t>
            </a:r>
            <a:r>
              <a:rPr lang="en-GB" altLang="nb-NO" sz="1200" baseline="30000" dirty="0" smtClean="0">
                <a:cs typeface="Arial" pitchFamily="34" charset="0"/>
              </a:rPr>
              <a:t>th</a:t>
            </a:r>
            <a:r>
              <a:rPr lang="en-GB" altLang="nb-NO" sz="1200" dirty="0" smtClean="0">
                <a:cs typeface="Arial" pitchFamily="34" charset="0"/>
              </a:rPr>
              <a:t>: World</a:t>
            </a:r>
          </a:p>
          <a:p>
            <a:pPr>
              <a:buClr>
                <a:srgbClr val="0070C0"/>
              </a:buClr>
              <a:buSzPct val="140000"/>
            </a:pPr>
            <a:r>
              <a:rPr lang="en-GB" altLang="nb-NO" sz="1200" dirty="0" smtClean="0">
                <a:cs typeface="Arial" pitchFamily="34" charset="0"/>
              </a:rPr>
              <a:t>22</a:t>
            </a:r>
            <a:r>
              <a:rPr lang="en-GB" altLang="nb-NO" sz="1200" baseline="30000" dirty="0" smtClean="0">
                <a:cs typeface="Arial" pitchFamily="34" charset="0"/>
              </a:rPr>
              <a:t>nd</a:t>
            </a:r>
            <a:r>
              <a:rPr lang="en-GB" altLang="nb-NO" sz="1200" dirty="0" smtClean="0">
                <a:cs typeface="Arial" pitchFamily="34" charset="0"/>
              </a:rPr>
              <a:t>: Europe</a:t>
            </a:r>
          </a:p>
          <a:p>
            <a:pPr marL="0" marR="0" lvl="0" indent="0" algn="l" defTabSz="914400" rtl="0" eaLnBrk="1" fontAlgn="base" latinLnBrk="0" hangingPunct="1">
              <a:lnSpc>
                <a:spcPct val="100000"/>
              </a:lnSpc>
              <a:spcBef>
                <a:spcPct val="30000"/>
              </a:spcBef>
              <a:spcAft>
                <a:spcPct val="0"/>
              </a:spcAft>
              <a:buClr>
                <a:srgbClr val="0070C0"/>
              </a:buClr>
              <a:buSzPct val="140000"/>
              <a:buFontTx/>
              <a:buNone/>
              <a:tabLst/>
              <a:defRPr/>
            </a:pPr>
            <a:r>
              <a:rPr lang="en-GB" altLang="nb-NO" sz="1200" baseline="30000" dirty="0" smtClean="0">
                <a:cs typeface="Arial" pitchFamily="34" charset="0"/>
              </a:rPr>
              <a:t>1</a:t>
            </a:r>
            <a:r>
              <a:rPr lang="en-GB" altLang="nb-NO" sz="1200" dirty="0" smtClean="0">
                <a:cs typeface="Arial" pitchFamily="34" charset="0"/>
              </a:rPr>
              <a:t>Shanghai World Ranking</a:t>
            </a:r>
            <a:endParaRPr lang="en-GB" altLang="nb-NO" sz="1200" baseline="30000" dirty="0" smtClean="0">
              <a:cs typeface="Arial" pitchFamily="34" charset="0"/>
            </a:endParaRPr>
          </a:p>
          <a:p>
            <a:pPr>
              <a:buClr>
                <a:srgbClr val="0070C0"/>
              </a:buClr>
              <a:buSzPct val="140000"/>
            </a:pPr>
            <a:endParaRPr lang="en-GB" altLang="nb-NO" sz="1200" dirty="0" smtClean="0">
              <a:cs typeface="Arial"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nb-NO" sz="1200" kern="1200" dirty="0" smtClean="0">
              <a:solidFill>
                <a:schemeClr val="tx1"/>
              </a:solidFill>
              <a:effectLst/>
              <a:latin typeface="Arial" pitchFamily="34" charset="0"/>
              <a:ea typeface="+mn-ea"/>
              <a:cs typeface="Arial" pitchFamily="34" charset="0"/>
            </a:endParaRPr>
          </a:p>
          <a:p>
            <a:endParaRPr lang="nb-NO" dirty="0"/>
          </a:p>
        </p:txBody>
      </p:sp>
      <p:sp>
        <p:nvSpPr>
          <p:cNvPr id="4" name="Slide Number Placeholder 3"/>
          <p:cNvSpPr>
            <a:spLocks noGrp="1"/>
          </p:cNvSpPr>
          <p:nvPr>
            <p:ph type="sldNum" sz="quarter" idx="10"/>
          </p:nvPr>
        </p:nvSpPr>
        <p:spPr/>
        <p:txBody>
          <a:bodyPr/>
          <a:lstStyle/>
          <a:p>
            <a:pPr>
              <a:defRPr/>
            </a:pPr>
            <a:fld id="{00AFC6D0-44D5-4EB7-828F-6F464F83D79A}" type="slidenum">
              <a:rPr lang="en-GB" smtClean="0"/>
              <a:pPr>
                <a:defRPr/>
              </a:pPr>
              <a:t>2</a:t>
            </a:fld>
            <a:endParaRPr lang="en-GB"/>
          </a:p>
        </p:txBody>
      </p:sp>
    </p:spTree>
    <p:extLst>
      <p:ext uri="{BB962C8B-B14F-4D97-AF65-F5344CB8AC3E}">
        <p14:creationId xmlns:p14="http://schemas.microsoft.com/office/powerpoint/2010/main" val="2785656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altLang="nb-NO" sz="1600" dirty="0" smtClean="0"/>
              <a:t>The Institute of Basic</a:t>
            </a:r>
            <a:r>
              <a:rPr lang="en-US" altLang="nb-NO" sz="1600" baseline="0" dirty="0" smtClean="0"/>
              <a:t> Medical Sciences </a:t>
            </a:r>
            <a:r>
              <a:rPr lang="en-US" altLang="nb-NO" sz="1600" dirty="0" smtClean="0"/>
              <a:t>has seven prioritized areas of research:</a:t>
            </a:r>
          </a:p>
          <a:p>
            <a:pPr marL="285750" indent="-285750">
              <a:buFont typeface="Arial" panose="020B0604020202020204" pitchFamily="34" charset="0"/>
              <a:buChar char="•"/>
            </a:pPr>
            <a:r>
              <a:rPr lang="en-US" altLang="nb-NO" sz="1200" dirty="0" smtClean="0"/>
              <a:t>Biostatistics, epidemiology and modelling of biological systems</a:t>
            </a:r>
          </a:p>
          <a:p>
            <a:pPr marL="285750" indent="-285750">
              <a:buFont typeface="Arial" panose="020B0604020202020204" pitchFamily="34" charset="0"/>
              <a:buChar char="•"/>
            </a:pPr>
            <a:r>
              <a:rPr lang="en-US" altLang="nb-NO" sz="1200" dirty="0" smtClean="0"/>
              <a:t>Cellular and molecular biology</a:t>
            </a:r>
          </a:p>
          <a:p>
            <a:pPr marL="285750" indent="-285750">
              <a:buFont typeface="Arial" panose="020B0604020202020204" pitchFamily="34" charset="0"/>
              <a:buChar char="•"/>
            </a:pPr>
            <a:r>
              <a:rPr lang="nb-NO" altLang="nb-NO" sz="1200" dirty="0" err="1" smtClean="0"/>
              <a:t>Behavioural</a:t>
            </a:r>
            <a:r>
              <a:rPr lang="nb-NO" altLang="nb-NO" sz="1200" dirty="0" smtClean="0"/>
              <a:t> </a:t>
            </a:r>
            <a:r>
              <a:rPr lang="nb-NO" altLang="nb-NO" sz="1200" dirty="0" err="1" smtClean="0"/>
              <a:t>sciences</a:t>
            </a:r>
            <a:endParaRPr lang="nb-NO" altLang="nb-NO" sz="1200" dirty="0" smtClean="0"/>
          </a:p>
          <a:p>
            <a:pPr marL="285750" indent="-285750">
              <a:buFont typeface="Arial" panose="020B0604020202020204" pitchFamily="34" charset="0"/>
              <a:buChar char="•"/>
            </a:pPr>
            <a:r>
              <a:rPr lang="nb-NO" altLang="nb-NO" sz="1200" dirty="0" smtClean="0"/>
              <a:t>Organ </a:t>
            </a:r>
            <a:r>
              <a:rPr lang="nb-NO" altLang="nb-NO" sz="1200" dirty="0" err="1" smtClean="0"/>
              <a:t>physiology</a:t>
            </a:r>
            <a:endParaRPr lang="nb-NO" altLang="nb-NO" sz="1200" dirty="0" smtClean="0"/>
          </a:p>
          <a:p>
            <a:pPr marL="285750" indent="-285750">
              <a:buFont typeface="Arial" panose="020B0604020202020204" pitchFamily="34" charset="0"/>
              <a:buChar char="•"/>
            </a:pPr>
            <a:r>
              <a:rPr lang="nb-NO" altLang="nb-NO" sz="1200" dirty="0" err="1" smtClean="0"/>
              <a:t>Neuroscience</a:t>
            </a:r>
            <a:endParaRPr lang="nb-NO" altLang="nb-NO" sz="1200" dirty="0" smtClean="0"/>
          </a:p>
          <a:p>
            <a:pPr marL="285750" indent="-285750">
              <a:buFont typeface="Arial" panose="020B0604020202020204" pitchFamily="34" charset="0"/>
              <a:buChar char="•"/>
            </a:pPr>
            <a:r>
              <a:rPr lang="nb-NO" altLang="nb-NO" sz="1200" dirty="0" err="1" smtClean="0"/>
              <a:t>Nutrition</a:t>
            </a:r>
            <a:r>
              <a:rPr lang="nb-NO" altLang="nb-NO" sz="1200" dirty="0" smtClean="0"/>
              <a:t> science</a:t>
            </a:r>
          </a:p>
          <a:p>
            <a:pPr marL="285750" indent="-285750">
              <a:buFont typeface="Arial" panose="020B0604020202020204" pitchFamily="34" charset="0"/>
              <a:buChar char="•"/>
            </a:pPr>
            <a:r>
              <a:rPr lang="nb-NO" altLang="nb-NO" sz="1200" dirty="0" err="1" smtClean="0"/>
              <a:t>Immunobiology</a:t>
            </a:r>
            <a:endParaRPr lang="nb-NO" altLang="nb-NO" sz="1200" dirty="0" smtClean="0"/>
          </a:p>
          <a:p>
            <a:r>
              <a:rPr lang="nb-NO" dirty="0" smtClean="0"/>
              <a:t>The Institute of </a:t>
            </a:r>
            <a:r>
              <a:rPr lang="nb-NO" dirty="0" err="1" smtClean="0"/>
              <a:t>Clinical</a:t>
            </a:r>
            <a:r>
              <a:rPr lang="nb-NO" dirty="0" smtClean="0"/>
              <a:t> </a:t>
            </a:r>
            <a:r>
              <a:rPr lang="nb-NO" dirty="0" err="1" smtClean="0"/>
              <a:t>Medicine</a:t>
            </a:r>
            <a:endParaRPr lang="nb-NO" dirty="0" smtClean="0"/>
          </a:p>
          <a:p>
            <a:pPr marL="342900" indent="-342900">
              <a:buFontTx/>
              <a:buChar char="•"/>
              <a:defRPr/>
            </a:pPr>
            <a:r>
              <a:rPr lang="en-US" kern="0" dirty="0" smtClean="0">
                <a:cs typeface="Arial" pitchFamily="34" charset="0"/>
              </a:rPr>
              <a:t>Closely integrated with Oslo University Hospitals (8 divisions) &amp; </a:t>
            </a:r>
            <a:r>
              <a:rPr lang="en-US" kern="0" dirty="0" err="1" smtClean="0">
                <a:cs typeface="Arial" pitchFamily="34" charset="0"/>
              </a:rPr>
              <a:t>Akershus</a:t>
            </a:r>
            <a:r>
              <a:rPr lang="en-US" kern="0" dirty="0" smtClean="0">
                <a:cs typeface="Arial" pitchFamily="34" charset="0"/>
              </a:rPr>
              <a:t> University Hospital (3 divisions)</a:t>
            </a:r>
          </a:p>
          <a:p>
            <a:pPr marL="342900" indent="-342900">
              <a:buFontTx/>
              <a:buChar char="•"/>
              <a:defRPr/>
            </a:pPr>
            <a:r>
              <a:rPr lang="en-US" kern="0" dirty="0" smtClean="0">
                <a:cs typeface="Arial" pitchFamily="34" charset="0"/>
              </a:rPr>
              <a:t>Together responsible for 60% of health and medical sciences research publications in Norway</a:t>
            </a:r>
          </a:p>
          <a:p>
            <a:r>
              <a:rPr lang="nb-NO" dirty="0" smtClean="0"/>
              <a:t>The Institute of Health and </a:t>
            </a:r>
            <a:r>
              <a:rPr lang="nb-NO" dirty="0" err="1" smtClean="0"/>
              <a:t>Society</a:t>
            </a:r>
            <a:endParaRPr lang="nb-NO" dirty="0" smtClean="0"/>
          </a:p>
          <a:p>
            <a:pPr algn="l">
              <a:buClr>
                <a:srgbClr val="0070C0"/>
              </a:buClr>
              <a:buSzPct val="140000"/>
            </a:pPr>
            <a:r>
              <a:rPr lang="en-US" altLang="nb-NO" sz="2000" dirty="0" smtClean="0">
                <a:solidFill>
                  <a:schemeClr val="tx1"/>
                </a:solidFill>
              </a:rPr>
              <a:t>Research based masters program (</a:t>
            </a:r>
            <a:r>
              <a:rPr lang="en-US" altLang="nb-NO" sz="2000" dirty="0" err="1" smtClean="0">
                <a:solidFill>
                  <a:schemeClr val="tx1"/>
                </a:solidFill>
              </a:rPr>
              <a:t>Mphil</a:t>
            </a:r>
            <a:r>
              <a:rPr lang="en-US" altLang="nb-NO" sz="2000" dirty="0" smtClean="0">
                <a:solidFill>
                  <a:schemeClr val="tx1"/>
                </a:solidFill>
              </a:rPr>
              <a:t>)</a:t>
            </a:r>
          </a:p>
          <a:p>
            <a:pPr marL="800100" lvl="1" indent="-342900" algn="l">
              <a:buClr>
                <a:srgbClr val="0070C0"/>
              </a:buClr>
              <a:buSzPct val="140000"/>
              <a:buFont typeface="Arial" panose="020B0604020202020204" pitchFamily="34" charset="0"/>
              <a:buChar char="•"/>
            </a:pPr>
            <a:r>
              <a:rPr lang="en-US" altLang="nb-NO" sz="2000" dirty="0" smtClean="0">
                <a:solidFill>
                  <a:schemeClr val="tx1"/>
                </a:solidFill>
              </a:rPr>
              <a:t>Joint degree European Master in Health Economics &amp;Management</a:t>
            </a:r>
          </a:p>
          <a:p>
            <a:pPr marL="800100" lvl="1" indent="-342900" algn="l">
              <a:buClr>
                <a:srgbClr val="0070C0"/>
              </a:buClr>
              <a:buSzPct val="140000"/>
              <a:buFont typeface="Arial" panose="020B0604020202020204" pitchFamily="34" charset="0"/>
              <a:buChar char="•"/>
            </a:pPr>
            <a:r>
              <a:rPr lang="en-US" altLang="nb-NO" sz="2000" dirty="0" smtClean="0">
                <a:solidFill>
                  <a:schemeClr val="tx1"/>
                </a:solidFill>
              </a:rPr>
              <a:t>Health Economics, Policy, &amp;Management</a:t>
            </a:r>
          </a:p>
          <a:p>
            <a:pPr marL="800100" lvl="1" indent="-342900" algn="l">
              <a:buClr>
                <a:srgbClr val="0070C0"/>
              </a:buClr>
              <a:buSzPct val="140000"/>
              <a:buFont typeface="Arial" panose="020B0604020202020204" pitchFamily="34" charset="0"/>
              <a:buChar char="•"/>
            </a:pPr>
            <a:r>
              <a:rPr lang="en-US" altLang="nb-NO" sz="2000" dirty="0" smtClean="0">
                <a:solidFill>
                  <a:schemeClr val="tx1"/>
                </a:solidFill>
              </a:rPr>
              <a:t>International Community Health</a:t>
            </a:r>
          </a:p>
          <a:p>
            <a:pPr marL="800100" lvl="1" indent="-342900" algn="l">
              <a:buClr>
                <a:srgbClr val="0070C0"/>
              </a:buClr>
              <a:buSzPct val="140000"/>
              <a:buFont typeface="Arial" panose="020B0604020202020204" pitchFamily="34" charset="0"/>
              <a:buChar char="•"/>
            </a:pPr>
            <a:r>
              <a:rPr lang="en-US" altLang="nb-NO" sz="2000" dirty="0" smtClean="0">
                <a:solidFill>
                  <a:schemeClr val="tx1"/>
                </a:solidFill>
              </a:rPr>
              <a:t>Nursing Sciences</a:t>
            </a:r>
          </a:p>
          <a:p>
            <a:pPr marL="800100" lvl="1" indent="-342900" algn="l">
              <a:buClr>
                <a:srgbClr val="0070C0"/>
              </a:buClr>
              <a:buSzPct val="140000"/>
              <a:buFont typeface="Arial" panose="020B0604020202020204" pitchFamily="34" charset="0"/>
              <a:buChar char="•"/>
            </a:pPr>
            <a:r>
              <a:rPr lang="en-US" altLang="nb-NO" sz="2000" dirty="0" smtClean="0">
                <a:solidFill>
                  <a:schemeClr val="tx1"/>
                </a:solidFill>
              </a:rPr>
              <a:t>Health Sciences</a:t>
            </a:r>
          </a:p>
          <a:p>
            <a:pPr marL="800100" lvl="1" indent="-342900" algn="l">
              <a:buClr>
                <a:srgbClr val="0070C0"/>
              </a:buClr>
              <a:buSzPct val="140000"/>
              <a:buFont typeface="Arial" panose="020B0604020202020204" pitchFamily="34" charset="0"/>
              <a:buChar char="•"/>
            </a:pPr>
            <a:r>
              <a:rPr lang="en-US" altLang="nb-NO" sz="2000" dirty="0" smtClean="0">
                <a:solidFill>
                  <a:schemeClr val="tx1"/>
                </a:solidFill>
              </a:rPr>
              <a:t>Health Administration (MHA)</a:t>
            </a:r>
          </a:p>
          <a:p>
            <a:pPr marL="800100" lvl="1" indent="-342900" algn="l">
              <a:buClr>
                <a:srgbClr val="0070C0"/>
              </a:buClr>
              <a:buSzPct val="140000"/>
              <a:buFont typeface="Arial" panose="020B0604020202020204" pitchFamily="34" charset="0"/>
              <a:buChar char="•"/>
            </a:pPr>
            <a:r>
              <a:rPr lang="en-US" altLang="nb-NO" sz="2000" b="1" i="1" dirty="0" smtClean="0">
                <a:solidFill>
                  <a:schemeClr val="tx1"/>
                </a:solidFill>
              </a:rPr>
              <a:t>Home base for the Centre for </a:t>
            </a:r>
          </a:p>
          <a:p>
            <a:pPr lvl="1" algn="l">
              <a:buClr>
                <a:srgbClr val="0070C0"/>
              </a:buClr>
              <a:buSzPct val="140000"/>
            </a:pPr>
            <a:r>
              <a:rPr lang="en-US" altLang="nb-NO" sz="2000" b="1" i="1" dirty="0" smtClean="0">
                <a:solidFill>
                  <a:schemeClr val="tx1"/>
                </a:solidFill>
              </a:rPr>
              <a:t>Global Health</a:t>
            </a:r>
          </a:p>
          <a:p>
            <a:pPr algn="l"/>
            <a:r>
              <a:rPr lang="en-US" altLang="nb-NO" sz="2000" dirty="0" smtClean="0">
                <a:solidFill>
                  <a:schemeClr val="tx1"/>
                </a:solidFill>
              </a:rPr>
              <a:t> Health management &amp; economics (BS) </a:t>
            </a:r>
          </a:p>
          <a:p>
            <a:pPr algn="l"/>
            <a:endParaRPr lang="en-US" altLang="nb-NO" sz="2000" dirty="0" smtClean="0">
              <a:solidFill>
                <a:schemeClr val="tx1"/>
              </a:solidFill>
            </a:endParaRPr>
          </a:p>
          <a:p>
            <a:r>
              <a:rPr lang="en-US" altLang="nb-NO" sz="2000" dirty="0" smtClean="0">
                <a:solidFill>
                  <a:srgbClr val="FF0000"/>
                </a:solidFill>
              </a:rPr>
              <a:t>Finances 130 000 000 USD</a:t>
            </a:r>
            <a:endParaRPr lang="en-US" altLang="nb-NO" sz="2000" dirty="0">
              <a:solidFill>
                <a:srgbClr val="FF0000"/>
              </a:solidFill>
            </a:endParaRPr>
          </a:p>
          <a:p>
            <a:r>
              <a:rPr lang="en-US" altLang="nb-NO" sz="2000" dirty="0">
                <a:solidFill>
                  <a:srgbClr val="FF0000"/>
                </a:solidFill>
              </a:rPr>
              <a:t>Proportion of the budget funded by external sources 33 % </a:t>
            </a:r>
          </a:p>
          <a:p>
            <a:pPr algn="l"/>
            <a:endParaRPr lang="en-US" altLang="nb-NO" sz="2000" dirty="0" smtClean="0">
              <a:solidFill>
                <a:schemeClr val="tx1"/>
              </a:solidFill>
            </a:endParaRPr>
          </a:p>
          <a:p>
            <a:endParaRPr lang="nb-NO" dirty="0"/>
          </a:p>
        </p:txBody>
      </p:sp>
      <p:sp>
        <p:nvSpPr>
          <p:cNvPr id="4" name="Slide Number Placeholder 3"/>
          <p:cNvSpPr>
            <a:spLocks noGrp="1"/>
          </p:cNvSpPr>
          <p:nvPr>
            <p:ph type="sldNum" sz="quarter" idx="10"/>
          </p:nvPr>
        </p:nvSpPr>
        <p:spPr/>
        <p:txBody>
          <a:bodyPr/>
          <a:lstStyle/>
          <a:p>
            <a:pPr>
              <a:defRPr/>
            </a:pPr>
            <a:fld id="{00AFC6D0-44D5-4EB7-828F-6F464F83D79A}" type="slidenum">
              <a:rPr lang="en-GB" smtClean="0"/>
              <a:pPr>
                <a:defRPr/>
              </a:pPr>
              <a:t>3</a:t>
            </a:fld>
            <a:endParaRPr lang="en-GB"/>
          </a:p>
        </p:txBody>
      </p:sp>
    </p:spTree>
    <p:extLst>
      <p:ext uri="{BB962C8B-B14F-4D97-AF65-F5344CB8AC3E}">
        <p14:creationId xmlns:p14="http://schemas.microsoft.com/office/powerpoint/2010/main" val="3865985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sz="1200" kern="1200" dirty="0" smtClean="0">
                <a:solidFill>
                  <a:schemeClr val="tx1"/>
                </a:solidFill>
                <a:effectLst/>
                <a:latin typeface="Arial" charset="0"/>
                <a:ea typeface="ヒラギノ角ゴ Pro W3" charset="-128"/>
                <a:cs typeface="ヒラギノ角ゴ Pro W3" charset="-128"/>
              </a:rPr>
              <a:t>Global Health is about worldwide improvement of health, access to quality treatment for everybody, reduction of inequity, protection against global threats and improvement of political stability. </a:t>
            </a:r>
          </a:p>
          <a:p>
            <a:pPr marL="171450" indent="-171450">
              <a:buFontTx/>
              <a:buChar char="-"/>
            </a:pPr>
            <a:r>
              <a:rPr lang="en-GB" sz="1200" kern="1200" dirty="0" smtClean="0">
                <a:solidFill>
                  <a:schemeClr val="tx1"/>
                </a:solidFill>
                <a:effectLst/>
                <a:latin typeface="Arial" charset="0"/>
                <a:ea typeface="ヒラギノ角ゴ Pro W3" charset="-128"/>
                <a:cs typeface="ヒラギノ角ゴ Pro W3" charset="-128"/>
              </a:rPr>
              <a:t>It carries the legacy of public and international health, prioritising health outcomes, but also considers the interactions between health and global political, economic and environmental domains. </a:t>
            </a:r>
          </a:p>
          <a:p>
            <a:pPr marL="171450" indent="-171450">
              <a:buFontTx/>
              <a:buChar char="-"/>
            </a:pPr>
            <a:r>
              <a:rPr lang="en-GB" sz="1200" kern="1200" dirty="0" smtClean="0">
                <a:solidFill>
                  <a:schemeClr val="tx1"/>
                </a:solidFill>
                <a:effectLst/>
                <a:latin typeface="Arial" charset="0"/>
                <a:ea typeface="ヒラギノ角ゴ Pro W3" charset="-128"/>
                <a:cs typeface="ヒラギノ角ゴ Pro W3" charset="-128"/>
              </a:rPr>
              <a:t>It transcends all areas of health disciplines including medicine (both humans and animals), social sciences, public health, environmental health, health system research, health economics, policy making and global governance</a:t>
            </a:r>
          </a:p>
          <a:p>
            <a:pPr marL="171450" indent="-171450">
              <a:buFontTx/>
              <a:buChar char="-"/>
            </a:pPr>
            <a:r>
              <a:rPr lang="en-GB" sz="1200" kern="1200" dirty="0" smtClean="0">
                <a:solidFill>
                  <a:schemeClr val="tx1"/>
                </a:solidFill>
                <a:effectLst/>
                <a:latin typeface="Arial" charset="0"/>
                <a:ea typeface="ヒラギノ角ゴ Pro W3" charset="-128"/>
                <a:cs typeface="ヒラギノ角ゴ Pro W3" charset="-128"/>
              </a:rPr>
              <a:t>Success and progress in the field of Global Health presents new challenges at national and international levels, requiring the skills and knowledge of these interdisciplinary teams.</a:t>
            </a:r>
          </a:p>
          <a:p>
            <a:pPr marL="171450" indent="-171450">
              <a:buFontTx/>
              <a:buChar char="-"/>
            </a:pPr>
            <a:r>
              <a:rPr lang="en-GB" sz="1200" kern="1200" dirty="0" smtClean="0">
                <a:solidFill>
                  <a:schemeClr val="tx1"/>
                </a:solidFill>
                <a:effectLst/>
                <a:latin typeface="Arial" charset="0"/>
                <a:ea typeface="ヒラギノ角ゴ Pro W3" charset="-128"/>
              </a:rPr>
              <a:t>CGH</a:t>
            </a:r>
            <a:r>
              <a:rPr lang="en-GB" sz="1200" kern="1200" baseline="0" dirty="0" smtClean="0">
                <a:solidFill>
                  <a:schemeClr val="tx1"/>
                </a:solidFill>
                <a:effectLst/>
                <a:latin typeface="Arial" charset="0"/>
                <a:ea typeface="ヒラギノ角ゴ Pro W3" charset="-128"/>
              </a:rPr>
              <a:t> formally established at the UiO in 2014/15, but quite dormant until a year back when the UiO recruited the Director and the Coordinator externally.</a:t>
            </a:r>
            <a:endParaRPr lang="en-GB" dirty="0" smtClean="0"/>
          </a:p>
          <a:p>
            <a:endParaRPr lang="nb-NO" dirty="0"/>
          </a:p>
        </p:txBody>
      </p:sp>
      <p:sp>
        <p:nvSpPr>
          <p:cNvPr id="4" name="Slide Number Placeholder 3"/>
          <p:cNvSpPr>
            <a:spLocks noGrp="1"/>
          </p:cNvSpPr>
          <p:nvPr>
            <p:ph type="sldNum" sz="quarter" idx="10"/>
          </p:nvPr>
        </p:nvSpPr>
        <p:spPr/>
        <p:txBody>
          <a:bodyPr/>
          <a:lstStyle/>
          <a:p>
            <a:pPr>
              <a:defRPr/>
            </a:pPr>
            <a:fld id="{00AFC6D0-44D5-4EB7-828F-6F464F83D79A}" type="slidenum">
              <a:rPr lang="en-GB" smtClean="0"/>
              <a:pPr>
                <a:defRPr/>
              </a:pPr>
              <a:t>4</a:t>
            </a:fld>
            <a:endParaRPr lang="en-GB"/>
          </a:p>
        </p:txBody>
      </p:sp>
    </p:spTree>
    <p:extLst>
      <p:ext uri="{BB962C8B-B14F-4D97-AF65-F5344CB8AC3E}">
        <p14:creationId xmlns:p14="http://schemas.microsoft.com/office/powerpoint/2010/main" val="4092690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altLang="nb-NO" sz="1600" dirty="0" smtClean="0"/>
              <a:t>The Institute of Basic</a:t>
            </a:r>
            <a:r>
              <a:rPr lang="en-US" altLang="nb-NO" sz="1600" baseline="0" dirty="0" smtClean="0"/>
              <a:t> Medical Sciences </a:t>
            </a:r>
            <a:r>
              <a:rPr lang="en-US" altLang="nb-NO" sz="1600" dirty="0" smtClean="0"/>
              <a:t>has seven prioritized areas of research:</a:t>
            </a:r>
          </a:p>
          <a:p>
            <a:pPr marL="285750" indent="-285750">
              <a:buFont typeface="Arial" panose="020B0604020202020204" pitchFamily="34" charset="0"/>
              <a:buChar char="•"/>
            </a:pPr>
            <a:r>
              <a:rPr lang="en-US" altLang="nb-NO" sz="1200" dirty="0" smtClean="0"/>
              <a:t>Biostatistics, epidemiology and modelling of biological systems</a:t>
            </a:r>
          </a:p>
          <a:p>
            <a:pPr marL="285750" indent="-285750">
              <a:buFont typeface="Arial" panose="020B0604020202020204" pitchFamily="34" charset="0"/>
              <a:buChar char="•"/>
            </a:pPr>
            <a:r>
              <a:rPr lang="en-US" altLang="nb-NO" sz="1200" dirty="0" smtClean="0"/>
              <a:t>Cellular and molecular biology</a:t>
            </a:r>
          </a:p>
          <a:p>
            <a:pPr marL="285750" indent="-285750">
              <a:buFont typeface="Arial" panose="020B0604020202020204" pitchFamily="34" charset="0"/>
              <a:buChar char="•"/>
            </a:pPr>
            <a:r>
              <a:rPr lang="nb-NO" altLang="nb-NO" sz="1200" dirty="0" err="1" smtClean="0"/>
              <a:t>Behavioural</a:t>
            </a:r>
            <a:r>
              <a:rPr lang="nb-NO" altLang="nb-NO" sz="1200" dirty="0" smtClean="0"/>
              <a:t> </a:t>
            </a:r>
            <a:r>
              <a:rPr lang="nb-NO" altLang="nb-NO" sz="1200" dirty="0" err="1" smtClean="0"/>
              <a:t>sciences</a:t>
            </a:r>
            <a:endParaRPr lang="nb-NO" altLang="nb-NO" sz="1200" dirty="0" smtClean="0"/>
          </a:p>
          <a:p>
            <a:pPr marL="285750" indent="-285750">
              <a:buFont typeface="Arial" panose="020B0604020202020204" pitchFamily="34" charset="0"/>
              <a:buChar char="•"/>
            </a:pPr>
            <a:r>
              <a:rPr lang="nb-NO" altLang="nb-NO" sz="1200" dirty="0" smtClean="0"/>
              <a:t>Organ </a:t>
            </a:r>
            <a:r>
              <a:rPr lang="nb-NO" altLang="nb-NO" sz="1200" dirty="0" err="1" smtClean="0"/>
              <a:t>physiology</a:t>
            </a:r>
            <a:endParaRPr lang="nb-NO" altLang="nb-NO" sz="1200" dirty="0" smtClean="0"/>
          </a:p>
          <a:p>
            <a:pPr marL="285750" indent="-285750">
              <a:buFont typeface="Arial" panose="020B0604020202020204" pitchFamily="34" charset="0"/>
              <a:buChar char="•"/>
            </a:pPr>
            <a:r>
              <a:rPr lang="nb-NO" altLang="nb-NO" sz="1200" dirty="0" err="1" smtClean="0"/>
              <a:t>Neuroscience</a:t>
            </a:r>
            <a:endParaRPr lang="nb-NO" altLang="nb-NO" sz="1200" dirty="0" smtClean="0"/>
          </a:p>
          <a:p>
            <a:pPr marL="285750" indent="-285750">
              <a:buFont typeface="Arial" panose="020B0604020202020204" pitchFamily="34" charset="0"/>
              <a:buChar char="•"/>
            </a:pPr>
            <a:r>
              <a:rPr lang="nb-NO" altLang="nb-NO" sz="1200" dirty="0" err="1" smtClean="0"/>
              <a:t>Nutrition</a:t>
            </a:r>
            <a:r>
              <a:rPr lang="nb-NO" altLang="nb-NO" sz="1200" dirty="0" smtClean="0"/>
              <a:t> science</a:t>
            </a:r>
          </a:p>
          <a:p>
            <a:pPr marL="285750" indent="-285750">
              <a:buFont typeface="Arial" panose="020B0604020202020204" pitchFamily="34" charset="0"/>
              <a:buChar char="•"/>
            </a:pPr>
            <a:r>
              <a:rPr lang="nb-NO" altLang="nb-NO" sz="1200" dirty="0" err="1" smtClean="0"/>
              <a:t>Immunobiology</a:t>
            </a:r>
            <a:endParaRPr lang="nb-NO" altLang="nb-NO" sz="1200" dirty="0" smtClean="0"/>
          </a:p>
          <a:p>
            <a:r>
              <a:rPr lang="nb-NO" dirty="0" smtClean="0"/>
              <a:t>The Institute of </a:t>
            </a:r>
            <a:r>
              <a:rPr lang="nb-NO" dirty="0" err="1" smtClean="0"/>
              <a:t>Clinical</a:t>
            </a:r>
            <a:r>
              <a:rPr lang="nb-NO" dirty="0" smtClean="0"/>
              <a:t> </a:t>
            </a:r>
            <a:r>
              <a:rPr lang="nb-NO" dirty="0" err="1" smtClean="0"/>
              <a:t>Medicine</a:t>
            </a:r>
            <a:endParaRPr lang="nb-NO" dirty="0" smtClean="0"/>
          </a:p>
          <a:p>
            <a:pPr marL="342900" indent="-342900">
              <a:buFontTx/>
              <a:buChar char="•"/>
              <a:defRPr/>
            </a:pPr>
            <a:r>
              <a:rPr lang="en-US" kern="0" dirty="0" smtClean="0">
                <a:cs typeface="Arial" pitchFamily="34" charset="0"/>
              </a:rPr>
              <a:t>Closely integrated with Oslo University Hospitals (8 divisions) &amp; </a:t>
            </a:r>
            <a:r>
              <a:rPr lang="en-US" kern="0" dirty="0" err="1" smtClean="0">
                <a:cs typeface="Arial" pitchFamily="34" charset="0"/>
              </a:rPr>
              <a:t>Akershus</a:t>
            </a:r>
            <a:r>
              <a:rPr lang="en-US" kern="0" dirty="0" smtClean="0">
                <a:cs typeface="Arial" pitchFamily="34" charset="0"/>
              </a:rPr>
              <a:t> University Hospital (3 divisions)</a:t>
            </a:r>
          </a:p>
          <a:p>
            <a:pPr marL="342900" indent="-342900">
              <a:buFontTx/>
              <a:buChar char="•"/>
              <a:defRPr/>
            </a:pPr>
            <a:r>
              <a:rPr lang="en-US" kern="0" dirty="0" smtClean="0">
                <a:cs typeface="Arial" pitchFamily="34" charset="0"/>
              </a:rPr>
              <a:t>Together responsible for 60% of health and medical sciences research publications in Norway</a:t>
            </a:r>
          </a:p>
          <a:p>
            <a:r>
              <a:rPr lang="nb-NO" dirty="0" smtClean="0"/>
              <a:t>The Institute of Health and </a:t>
            </a:r>
            <a:r>
              <a:rPr lang="nb-NO" dirty="0" err="1" smtClean="0"/>
              <a:t>Society</a:t>
            </a:r>
            <a:endParaRPr lang="nb-NO" dirty="0" smtClean="0"/>
          </a:p>
          <a:p>
            <a:pPr algn="l">
              <a:buClr>
                <a:srgbClr val="0070C0"/>
              </a:buClr>
              <a:buSzPct val="140000"/>
            </a:pPr>
            <a:r>
              <a:rPr lang="en-US" altLang="nb-NO" sz="2000" dirty="0" smtClean="0">
                <a:solidFill>
                  <a:schemeClr val="tx1"/>
                </a:solidFill>
              </a:rPr>
              <a:t>Research based masters program (</a:t>
            </a:r>
            <a:r>
              <a:rPr lang="en-US" altLang="nb-NO" sz="2000" dirty="0" err="1" smtClean="0">
                <a:solidFill>
                  <a:schemeClr val="tx1"/>
                </a:solidFill>
              </a:rPr>
              <a:t>Mphil</a:t>
            </a:r>
            <a:r>
              <a:rPr lang="en-US" altLang="nb-NO" sz="2000" dirty="0" smtClean="0">
                <a:solidFill>
                  <a:schemeClr val="tx1"/>
                </a:solidFill>
              </a:rPr>
              <a:t>)</a:t>
            </a:r>
          </a:p>
          <a:p>
            <a:pPr marL="800100" lvl="1" indent="-342900" algn="l">
              <a:buClr>
                <a:srgbClr val="0070C0"/>
              </a:buClr>
              <a:buSzPct val="140000"/>
              <a:buFont typeface="Arial" panose="020B0604020202020204" pitchFamily="34" charset="0"/>
              <a:buChar char="•"/>
            </a:pPr>
            <a:r>
              <a:rPr lang="en-US" altLang="nb-NO" sz="2000" dirty="0" smtClean="0">
                <a:solidFill>
                  <a:schemeClr val="tx1"/>
                </a:solidFill>
              </a:rPr>
              <a:t>Joint degree European Master in Health Economics &amp;Management</a:t>
            </a:r>
          </a:p>
          <a:p>
            <a:pPr marL="800100" lvl="1" indent="-342900" algn="l">
              <a:buClr>
                <a:srgbClr val="0070C0"/>
              </a:buClr>
              <a:buSzPct val="140000"/>
              <a:buFont typeface="Arial" panose="020B0604020202020204" pitchFamily="34" charset="0"/>
              <a:buChar char="•"/>
            </a:pPr>
            <a:r>
              <a:rPr lang="en-US" altLang="nb-NO" sz="2000" dirty="0" smtClean="0">
                <a:solidFill>
                  <a:schemeClr val="tx1"/>
                </a:solidFill>
              </a:rPr>
              <a:t>Health Economics, Policy, &amp;Management</a:t>
            </a:r>
          </a:p>
          <a:p>
            <a:pPr marL="800100" lvl="1" indent="-342900" algn="l">
              <a:buClr>
                <a:srgbClr val="0070C0"/>
              </a:buClr>
              <a:buSzPct val="140000"/>
              <a:buFont typeface="Arial" panose="020B0604020202020204" pitchFamily="34" charset="0"/>
              <a:buChar char="•"/>
            </a:pPr>
            <a:r>
              <a:rPr lang="en-US" altLang="nb-NO" sz="2000" dirty="0" smtClean="0">
                <a:solidFill>
                  <a:schemeClr val="tx1"/>
                </a:solidFill>
              </a:rPr>
              <a:t>International Community Health</a:t>
            </a:r>
          </a:p>
          <a:p>
            <a:pPr marL="800100" lvl="1" indent="-342900" algn="l">
              <a:buClr>
                <a:srgbClr val="0070C0"/>
              </a:buClr>
              <a:buSzPct val="140000"/>
              <a:buFont typeface="Arial" panose="020B0604020202020204" pitchFamily="34" charset="0"/>
              <a:buChar char="•"/>
            </a:pPr>
            <a:r>
              <a:rPr lang="en-US" altLang="nb-NO" sz="2000" dirty="0" smtClean="0">
                <a:solidFill>
                  <a:schemeClr val="tx1"/>
                </a:solidFill>
              </a:rPr>
              <a:t>Nursing Sciences</a:t>
            </a:r>
          </a:p>
          <a:p>
            <a:pPr marL="800100" lvl="1" indent="-342900" algn="l">
              <a:buClr>
                <a:srgbClr val="0070C0"/>
              </a:buClr>
              <a:buSzPct val="140000"/>
              <a:buFont typeface="Arial" panose="020B0604020202020204" pitchFamily="34" charset="0"/>
              <a:buChar char="•"/>
            </a:pPr>
            <a:r>
              <a:rPr lang="en-US" altLang="nb-NO" sz="2000" dirty="0" smtClean="0">
                <a:solidFill>
                  <a:schemeClr val="tx1"/>
                </a:solidFill>
              </a:rPr>
              <a:t>Health Sciences</a:t>
            </a:r>
          </a:p>
          <a:p>
            <a:pPr marL="800100" lvl="1" indent="-342900" algn="l">
              <a:buClr>
                <a:srgbClr val="0070C0"/>
              </a:buClr>
              <a:buSzPct val="140000"/>
              <a:buFont typeface="Arial" panose="020B0604020202020204" pitchFamily="34" charset="0"/>
              <a:buChar char="•"/>
            </a:pPr>
            <a:r>
              <a:rPr lang="en-US" altLang="nb-NO" sz="2000" dirty="0" smtClean="0">
                <a:solidFill>
                  <a:schemeClr val="tx1"/>
                </a:solidFill>
              </a:rPr>
              <a:t>Health Administration (MHA)</a:t>
            </a:r>
          </a:p>
          <a:p>
            <a:pPr marL="800100" lvl="1" indent="-342900" algn="l">
              <a:buClr>
                <a:srgbClr val="0070C0"/>
              </a:buClr>
              <a:buSzPct val="140000"/>
              <a:buFont typeface="Arial" panose="020B0604020202020204" pitchFamily="34" charset="0"/>
              <a:buChar char="•"/>
            </a:pPr>
            <a:r>
              <a:rPr lang="en-US" altLang="nb-NO" sz="2000" b="1" i="1" dirty="0" smtClean="0">
                <a:solidFill>
                  <a:schemeClr val="tx1"/>
                </a:solidFill>
              </a:rPr>
              <a:t>Home base for the Centre for </a:t>
            </a:r>
          </a:p>
          <a:p>
            <a:pPr lvl="1" algn="l">
              <a:buClr>
                <a:srgbClr val="0070C0"/>
              </a:buClr>
              <a:buSzPct val="140000"/>
            </a:pPr>
            <a:r>
              <a:rPr lang="en-US" altLang="nb-NO" sz="2000" b="1" i="1" dirty="0" smtClean="0">
                <a:solidFill>
                  <a:schemeClr val="tx1"/>
                </a:solidFill>
              </a:rPr>
              <a:t>Global Health</a:t>
            </a:r>
          </a:p>
          <a:p>
            <a:pPr algn="l"/>
            <a:r>
              <a:rPr lang="en-US" altLang="nb-NO" sz="2000" dirty="0" smtClean="0">
                <a:solidFill>
                  <a:schemeClr val="tx1"/>
                </a:solidFill>
              </a:rPr>
              <a:t> Health management &amp; economics (BS) </a:t>
            </a:r>
          </a:p>
          <a:p>
            <a:endParaRPr lang="nb-NO" dirty="0"/>
          </a:p>
        </p:txBody>
      </p:sp>
      <p:sp>
        <p:nvSpPr>
          <p:cNvPr id="4" name="Slide Number Placeholder 3"/>
          <p:cNvSpPr>
            <a:spLocks noGrp="1"/>
          </p:cNvSpPr>
          <p:nvPr>
            <p:ph type="sldNum" sz="quarter" idx="10"/>
          </p:nvPr>
        </p:nvSpPr>
        <p:spPr/>
        <p:txBody>
          <a:bodyPr/>
          <a:lstStyle/>
          <a:p>
            <a:pPr>
              <a:defRPr/>
            </a:pPr>
            <a:fld id="{00AFC6D0-44D5-4EB7-828F-6F464F83D79A}" type="slidenum">
              <a:rPr lang="en-GB" smtClean="0"/>
              <a:pPr>
                <a:defRPr/>
              </a:pPr>
              <a:t>9</a:t>
            </a:fld>
            <a:endParaRPr lang="en-GB"/>
          </a:p>
        </p:txBody>
      </p:sp>
    </p:spTree>
    <p:extLst>
      <p:ext uri="{BB962C8B-B14F-4D97-AF65-F5344CB8AC3E}">
        <p14:creationId xmlns:p14="http://schemas.microsoft.com/office/powerpoint/2010/main" val="4039133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00AFC6D0-44D5-4EB7-828F-6F464F83D79A}" type="slidenum">
              <a:rPr lang="en-GB" smtClean="0"/>
              <a:pPr>
                <a:defRPr/>
              </a:pPr>
              <a:t>11</a:t>
            </a:fld>
            <a:endParaRPr lang="en-GB"/>
          </a:p>
        </p:txBody>
      </p:sp>
    </p:spTree>
    <p:extLst>
      <p:ext uri="{BB962C8B-B14F-4D97-AF65-F5344CB8AC3E}">
        <p14:creationId xmlns:p14="http://schemas.microsoft.com/office/powerpoint/2010/main" val="1659730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55000" lnSpcReduction="20000"/>
          </a:bodyPr>
          <a:lstStyle/>
          <a:p>
            <a:r>
              <a:rPr lang="en-US" sz="1200" dirty="0" smtClean="0"/>
              <a:t>Organized by the German federal and state governments, the </a:t>
            </a:r>
            <a:r>
              <a:rPr lang="en-US" sz="1200" dirty="0" smtClean="0">
                <a:hlinkClick r:id="rId3" tooltip="Opens external link in new window"/>
              </a:rPr>
              <a:t>Excellence Initiative</a:t>
            </a:r>
            <a:r>
              <a:rPr lang="en-US" sz="1200" dirty="0" smtClean="0"/>
              <a:t> aims to strengthen Germany’s research landscape for the long run. Thanks to Excellence Initiative funding, universities can make cutting-edge research projects a reality and raise their profile in the international science community. The program supports activities in research and teaching that will enhance Germany’s overall performance in science and higher education and thus its international competitiveness.</a:t>
            </a:r>
          </a:p>
          <a:p>
            <a:endParaRPr lang="en-US" sz="1200" dirty="0" smtClean="0"/>
          </a:p>
          <a:p>
            <a:r>
              <a:rPr lang="en-US" sz="1200" dirty="0" smtClean="0"/>
              <a:t>The Excellence Initiative was launched in 2005 and is jointly run by the </a:t>
            </a:r>
            <a:r>
              <a:rPr lang="en-US" sz="1200" dirty="0" smtClean="0">
                <a:hlinkClick r:id="rId4" tooltip="Opens external link in new window"/>
              </a:rPr>
              <a:t>German Research Foundation</a:t>
            </a:r>
            <a:r>
              <a:rPr lang="en-US" sz="1200" dirty="0" smtClean="0"/>
              <a:t> and the </a:t>
            </a:r>
            <a:r>
              <a:rPr lang="en-US" sz="1200" dirty="0" smtClean="0">
                <a:hlinkClick r:id="rId5" tooltip="Opens external link in new window"/>
              </a:rPr>
              <a:t>German Council of Science and Humanities</a:t>
            </a:r>
            <a:r>
              <a:rPr lang="en-US" sz="1200" dirty="0" smtClean="0"/>
              <a:t>. There are two rounds of funding: 2006/07-2012 and 2012-2017. Total funding for the first-round projects was 1.9 billion euros. The budget for the next five years will amount to 2.7 billion euros.</a:t>
            </a:r>
          </a:p>
          <a:p>
            <a:r>
              <a:rPr lang="en-US" sz="1200" dirty="0" smtClean="0"/>
              <a:t>The Excellence Initiative focuses on three lines of funding: “Graduate Schools," “Clusters of Excellence,” and “Institutional Strategies." The latter provides for the project-related buildup of top-level university research. The title “University of Excellence” is awarded to universities that have successfully established at least one Cluster of Excellence, at least one Graduate School and a promising “Institutional Strategy." </a:t>
            </a:r>
          </a:p>
          <a:p>
            <a:endParaRPr lang="en-US" sz="1200" dirty="0" smtClean="0"/>
          </a:p>
          <a:p>
            <a:r>
              <a:rPr lang="en-US" sz="1000" b="1" dirty="0" smtClean="0"/>
              <a:t>Number of projects funded for the period 2012-2017: </a:t>
            </a:r>
            <a:endParaRPr lang="en-US" sz="1000" dirty="0" smtClean="0"/>
          </a:p>
          <a:p>
            <a:r>
              <a:rPr lang="en-US" sz="1200" dirty="0" smtClean="0"/>
              <a:t>45 Graduate Schools</a:t>
            </a:r>
          </a:p>
          <a:p>
            <a:r>
              <a:rPr lang="en-US" sz="1200" dirty="0" smtClean="0"/>
              <a:t>43 Clusters of Excellence</a:t>
            </a:r>
          </a:p>
          <a:p>
            <a:r>
              <a:rPr lang="en-US" sz="1200" dirty="0" smtClean="0"/>
              <a:t>11 Institutional Strategies</a:t>
            </a:r>
          </a:p>
          <a:p>
            <a:r>
              <a:rPr lang="en-US" sz="1200" b="1" dirty="0" smtClean="0"/>
              <a:t>Number of projects funded for the period 2006/07-2012:</a:t>
            </a:r>
            <a:r>
              <a:rPr lang="en-US" sz="1200" dirty="0" smtClean="0"/>
              <a:t> </a:t>
            </a:r>
          </a:p>
          <a:p>
            <a:r>
              <a:rPr lang="en-US" sz="1200" dirty="0" smtClean="0"/>
              <a:t>39 Graduate Schools</a:t>
            </a:r>
          </a:p>
          <a:p>
            <a:r>
              <a:rPr lang="en-US" sz="1200" dirty="0" smtClean="0"/>
              <a:t>37 Clusters of Excellence</a:t>
            </a:r>
          </a:p>
          <a:p>
            <a:r>
              <a:rPr lang="en-US" sz="1200" dirty="0" smtClean="0"/>
              <a:t>9 Institutional Strategies</a:t>
            </a:r>
          </a:p>
          <a:p>
            <a:endParaRPr lang="de-DE"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smtClean="0"/>
              <a:t>TUM Faculty Tenure Track</a:t>
            </a:r>
            <a:r>
              <a:rPr lang="en-US" sz="1200" dirty="0" smtClean="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TUM has launched a paradigm shift in Germany’s higher education sector by replacing the traditional appointment system with an </a:t>
            </a:r>
            <a:r>
              <a:rPr lang="en-US" sz="1200" dirty="0" smtClean="0">
                <a:hlinkClick r:id="rId6" tooltip="Opens external link in current window"/>
              </a:rPr>
              <a:t>end-to-end career system</a:t>
            </a:r>
            <a:r>
              <a:rPr lang="en-US" sz="1200" dirty="0" smtClean="0"/>
              <a:t>. This gives young scientists the opportunity to progress from assistant professors (W2) to associate professors (W3) and full professors within six years. To be eligible for this Tenure Track system, candidates normally must have postdoctoral research experience outside Germany. To climb up the career ladder, candidates must undergo evaluations based on strict quality criteria. By the year 2020, TUM will create 100 additional Tenure Track professorships, opening up promising opportunities to the most talented and driven individuals.</a:t>
            </a:r>
          </a:p>
          <a:p>
            <a:endParaRPr lang="de-DE" dirty="0"/>
          </a:p>
        </p:txBody>
      </p:sp>
      <p:sp>
        <p:nvSpPr>
          <p:cNvPr id="4" name="Foliennummernplatzhalter 3"/>
          <p:cNvSpPr>
            <a:spLocks noGrp="1"/>
          </p:cNvSpPr>
          <p:nvPr>
            <p:ph type="sldNum" sz="quarter" idx="10"/>
          </p:nvPr>
        </p:nvSpPr>
        <p:spPr/>
        <p:txBody>
          <a:bodyPr/>
          <a:lstStyle/>
          <a:p>
            <a:pPr>
              <a:defRPr/>
            </a:pPr>
            <a:fld id="{00AFC6D0-44D5-4EB7-828F-6F464F83D79A}" type="slidenum">
              <a:rPr lang="en-GB" smtClean="0"/>
              <a:pPr>
                <a:defRPr/>
              </a:pPr>
              <a:t>13</a:t>
            </a:fld>
            <a:endParaRPr lang="en-GB"/>
          </a:p>
        </p:txBody>
      </p:sp>
    </p:spTree>
    <p:extLst>
      <p:ext uri="{BB962C8B-B14F-4D97-AF65-F5344CB8AC3E}">
        <p14:creationId xmlns:p14="http://schemas.microsoft.com/office/powerpoint/2010/main" val="2191839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0000" lnSpcReduction="20000"/>
          </a:bodyPr>
          <a:lstStyle/>
          <a:p>
            <a:r>
              <a:rPr lang="de-DE" b="1" dirty="0" err="1" smtClean="0"/>
              <a:t>Munich</a:t>
            </a:r>
            <a:r>
              <a:rPr lang="de-DE" b="1" dirty="0" smtClean="0"/>
              <a:t> School</a:t>
            </a:r>
            <a:r>
              <a:rPr lang="de-DE" b="1" baseline="0" dirty="0" smtClean="0"/>
              <a:t> </a:t>
            </a:r>
            <a:r>
              <a:rPr lang="de-DE" b="1" baseline="0" dirty="0" err="1" smtClean="0"/>
              <a:t>of</a:t>
            </a:r>
            <a:r>
              <a:rPr lang="de-DE" b="1" baseline="0" dirty="0" smtClean="0"/>
              <a:t> Engineering</a:t>
            </a:r>
          </a:p>
          <a:p>
            <a:pPr>
              <a:lnSpc>
                <a:spcPct val="114000"/>
              </a:lnSpc>
            </a:pPr>
            <a:r>
              <a:rPr lang="de-DE" sz="1200" b="0" u="sng" dirty="0" smtClean="0"/>
              <a:t>Research-</a:t>
            </a:r>
            <a:r>
              <a:rPr lang="de-DE" sz="1200" b="0" u="sng" dirty="0" err="1" smtClean="0"/>
              <a:t>Oriented</a:t>
            </a:r>
            <a:r>
              <a:rPr lang="de-DE" sz="1200" b="0" u="sng" dirty="0" smtClean="0"/>
              <a:t> Teaching</a:t>
            </a:r>
          </a:p>
          <a:p>
            <a:pPr>
              <a:lnSpc>
                <a:spcPct val="114000"/>
              </a:lnSpc>
            </a:pPr>
            <a:r>
              <a:rPr lang="de-DE" sz="1200" dirty="0" smtClean="0"/>
              <a:t>Engineering Science </a:t>
            </a:r>
            <a:r>
              <a:rPr lang="de-DE" sz="1200" dirty="0" err="1" smtClean="0"/>
              <a:t>BSc</a:t>
            </a:r>
            <a:endParaRPr lang="de-DE" sz="1200" dirty="0" smtClean="0"/>
          </a:p>
          <a:p>
            <a:pPr>
              <a:lnSpc>
                <a:spcPct val="114000"/>
              </a:lnSpc>
            </a:pPr>
            <a:r>
              <a:rPr lang="de-DE" sz="1200" dirty="0" smtClean="0"/>
              <a:t>Industrial Biotechnology </a:t>
            </a:r>
            <a:r>
              <a:rPr lang="de-DE" sz="1200" dirty="0" err="1" smtClean="0"/>
              <a:t>MSc</a:t>
            </a:r>
            <a:endParaRPr lang="de-DE" sz="1200" dirty="0" smtClean="0"/>
          </a:p>
          <a:p>
            <a:pPr>
              <a:lnSpc>
                <a:spcPct val="114000"/>
              </a:lnSpc>
            </a:pPr>
            <a:r>
              <a:rPr lang="de-DE" sz="1200" dirty="0" smtClean="0"/>
              <a:t>Human </a:t>
            </a:r>
            <a:r>
              <a:rPr lang="de-DE" sz="1200" dirty="0" err="1" smtClean="0"/>
              <a:t>Factors</a:t>
            </a:r>
            <a:r>
              <a:rPr lang="de-DE" sz="1200" dirty="0" smtClean="0"/>
              <a:t> Engineering </a:t>
            </a:r>
            <a:r>
              <a:rPr lang="de-DE" sz="1200" dirty="0" err="1" smtClean="0"/>
              <a:t>MSc</a:t>
            </a:r>
            <a:endParaRPr lang="de-DE" sz="1200" dirty="0" smtClean="0"/>
          </a:p>
          <a:p>
            <a:pPr>
              <a:lnSpc>
                <a:spcPct val="114000"/>
              </a:lnSpc>
            </a:pPr>
            <a:r>
              <a:rPr lang="de-DE" sz="1200" b="0" u="sng" dirty="0" smtClean="0"/>
              <a:t>Research</a:t>
            </a:r>
          </a:p>
          <a:p>
            <a:pPr>
              <a:lnSpc>
                <a:spcPct val="114000"/>
              </a:lnSpc>
            </a:pPr>
            <a:r>
              <a:rPr lang="de-DE" sz="1200" dirty="0" smtClean="0"/>
              <a:t>Power Generation Technologies</a:t>
            </a:r>
          </a:p>
          <a:p>
            <a:pPr>
              <a:lnSpc>
                <a:spcPct val="114000"/>
              </a:lnSpc>
            </a:pPr>
            <a:r>
              <a:rPr lang="de-DE" sz="1200" dirty="0" err="1" smtClean="0"/>
              <a:t>Energy-Efficient</a:t>
            </a:r>
            <a:r>
              <a:rPr lang="de-DE" sz="1200" dirty="0" smtClean="0"/>
              <a:t> Building</a:t>
            </a:r>
          </a:p>
          <a:p>
            <a:pPr>
              <a:lnSpc>
                <a:spcPct val="114000"/>
              </a:lnSpc>
            </a:pPr>
            <a:r>
              <a:rPr lang="de-DE" sz="1200" dirty="0" smtClean="0"/>
              <a:t>Power Storage</a:t>
            </a:r>
          </a:p>
          <a:p>
            <a:pPr>
              <a:lnSpc>
                <a:spcPct val="114000"/>
              </a:lnSpc>
            </a:pPr>
            <a:r>
              <a:rPr lang="de-DE" sz="1200" dirty="0" err="1" smtClean="0"/>
              <a:t>Renewable</a:t>
            </a:r>
            <a:r>
              <a:rPr lang="de-DE" sz="1200" dirty="0" smtClean="0"/>
              <a:t> </a:t>
            </a:r>
            <a:r>
              <a:rPr lang="de-DE" sz="1200" dirty="0" err="1" smtClean="0"/>
              <a:t>Energies</a:t>
            </a:r>
            <a:endParaRPr lang="de-DE" sz="1200" dirty="0" smtClean="0"/>
          </a:p>
          <a:p>
            <a:pPr>
              <a:lnSpc>
                <a:spcPct val="114000"/>
              </a:lnSpc>
            </a:pPr>
            <a:r>
              <a:rPr lang="de-DE" sz="1200" dirty="0" err="1" smtClean="0"/>
              <a:t>Electromobility</a:t>
            </a:r>
            <a:endParaRPr lang="de-DE" sz="1200" dirty="0" smtClean="0"/>
          </a:p>
          <a:p>
            <a:endParaRPr lang="de-DE" dirty="0" smtClean="0"/>
          </a:p>
          <a:p>
            <a:r>
              <a:rPr lang="de-DE" b="1" dirty="0" smtClean="0"/>
              <a:t>MCTS</a:t>
            </a:r>
          </a:p>
          <a:p>
            <a:pPr>
              <a:lnSpc>
                <a:spcPct val="114000"/>
              </a:lnSpc>
            </a:pPr>
            <a:r>
              <a:rPr lang="de-DE" sz="1200" b="0" u="sng" dirty="0" smtClean="0"/>
              <a:t>Research-</a:t>
            </a:r>
            <a:r>
              <a:rPr lang="de-DE" sz="1200" b="0" u="sng" dirty="0" err="1" smtClean="0"/>
              <a:t>Oriented</a:t>
            </a:r>
            <a:r>
              <a:rPr lang="de-DE" sz="1200" b="0" u="sng" dirty="0" smtClean="0"/>
              <a:t> Teaching</a:t>
            </a:r>
          </a:p>
          <a:p>
            <a:pPr>
              <a:lnSpc>
                <a:spcPct val="114000"/>
              </a:lnSpc>
            </a:pPr>
            <a:r>
              <a:rPr lang="de-DE" sz="1200" dirty="0" err="1" smtClean="0"/>
              <a:t>Philosophy</a:t>
            </a:r>
            <a:r>
              <a:rPr lang="de-DE" sz="1200" dirty="0" smtClean="0"/>
              <a:t> </a:t>
            </a:r>
            <a:r>
              <a:rPr lang="de-DE" sz="1200" dirty="0" err="1" smtClean="0"/>
              <a:t>of</a:t>
            </a:r>
            <a:r>
              <a:rPr lang="de-DE" sz="1200" dirty="0" smtClean="0"/>
              <a:t> Science &amp; Technology MA</a:t>
            </a:r>
          </a:p>
          <a:p>
            <a:pPr>
              <a:lnSpc>
                <a:spcPct val="114000"/>
              </a:lnSpc>
            </a:pPr>
            <a:r>
              <a:rPr lang="de-DE" sz="1200" dirty="0" smtClean="0"/>
              <a:t>Science and Technology in</a:t>
            </a:r>
          </a:p>
          <a:p>
            <a:pPr>
              <a:lnSpc>
                <a:spcPct val="114000"/>
              </a:lnSpc>
            </a:pPr>
            <a:r>
              <a:rPr lang="de-DE" sz="1200" dirty="0" err="1" smtClean="0"/>
              <a:t>Technologized</a:t>
            </a:r>
            <a:r>
              <a:rPr lang="de-DE" sz="1200" dirty="0" smtClean="0"/>
              <a:t> </a:t>
            </a:r>
            <a:r>
              <a:rPr lang="de-DE" sz="1200" dirty="0" err="1" smtClean="0"/>
              <a:t>Societies</a:t>
            </a:r>
            <a:r>
              <a:rPr lang="de-DE" sz="1200" dirty="0" smtClean="0"/>
              <a:t> MA</a:t>
            </a:r>
          </a:p>
          <a:p>
            <a:pPr>
              <a:lnSpc>
                <a:spcPct val="114000"/>
              </a:lnSpc>
            </a:pPr>
            <a:r>
              <a:rPr lang="de-DE" sz="1200" b="0" u="sng" dirty="0" smtClean="0"/>
              <a:t>Research</a:t>
            </a:r>
          </a:p>
          <a:p>
            <a:pPr>
              <a:lnSpc>
                <a:spcPct val="114000"/>
              </a:lnSpc>
            </a:pPr>
            <a:r>
              <a:rPr lang="de-DE" sz="1200" dirty="0" err="1" smtClean="0"/>
              <a:t>Water</a:t>
            </a:r>
            <a:r>
              <a:rPr lang="de-DE" sz="1200" dirty="0" smtClean="0"/>
              <a:t>, Land, </a:t>
            </a:r>
            <a:r>
              <a:rPr lang="de-DE" sz="1200" dirty="0" err="1" smtClean="0"/>
              <a:t>Biodiversity</a:t>
            </a:r>
            <a:endParaRPr lang="de-DE" sz="1200" dirty="0" smtClean="0"/>
          </a:p>
          <a:p>
            <a:pPr>
              <a:lnSpc>
                <a:spcPct val="114000"/>
              </a:lnSpc>
            </a:pPr>
            <a:r>
              <a:rPr lang="de-DE" sz="1200" dirty="0" smtClean="0"/>
              <a:t>Plant Biotechnology</a:t>
            </a:r>
          </a:p>
          <a:p>
            <a:pPr>
              <a:lnSpc>
                <a:spcPct val="114000"/>
              </a:lnSpc>
            </a:pPr>
            <a:r>
              <a:rPr lang="de-DE" sz="1200" dirty="0" smtClean="0"/>
              <a:t>Neurotechnologies</a:t>
            </a:r>
          </a:p>
          <a:p>
            <a:pPr>
              <a:lnSpc>
                <a:spcPct val="114000"/>
              </a:lnSpc>
            </a:pPr>
            <a:r>
              <a:rPr lang="de-DE" sz="1200" dirty="0" err="1" smtClean="0"/>
              <a:t>Risk</a:t>
            </a:r>
            <a:r>
              <a:rPr lang="de-DE" sz="1200" dirty="0" smtClean="0"/>
              <a:t> &amp; Security</a:t>
            </a:r>
          </a:p>
          <a:p>
            <a:pPr>
              <a:lnSpc>
                <a:spcPct val="114000"/>
              </a:lnSpc>
            </a:pPr>
            <a:r>
              <a:rPr lang="de-DE" sz="1200" dirty="0" err="1" smtClean="0"/>
              <a:t>Robotics</a:t>
            </a:r>
            <a:endParaRPr lang="de-DE" sz="1200" dirty="0" smtClean="0"/>
          </a:p>
          <a:p>
            <a:pPr>
              <a:lnSpc>
                <a:spcPct val="114000"/>
              </a:lnSpc>
            </a:pPr>
            <a:r>
              <a:rPr lang="de-DE" sz="1200" b="0" u="sng" dirty="0" smtClean="0"/>
              <a:t>Public </a:t>
            </a:r>
            <a:r>
              <a:rPr lang="de-DE" sz="1200" b="0" u="sng" dirty="0" err="1" smtClean="0"/>
              <a:t>Dialogue</a:t>
            </a:r>
            <a:endParaRPr lang="de-DE" sz="1200" b="0" u="sng" dirty="0" smtClean="0"/>
          </a:p>
          <a:p>
            <a:pPr>
              <a:lnSpc>
                <a:spcPct val="114000"/>
              </a:lnSpc>
            </a:pPr>
            <a:endParaRPr lang="de-DE" sz="1200" b="0" u="sng" dirty="0" smtClean="0"/>
          </a:p>
          <a:p>
            <a:pPr>
              <a:lnSpc>
                <a:spcPct val="114000"/>
              </a:lnSpc>
            </a:pPr>
            <a:r>
              <a:rPr lang="de-DE" sz="1050" b="1" u="none" dirty="0" smtClean="0"/>
              <a:t>IAS</a:t>
            </a:r>
          </a:p>
          <a:p>
            <a:pPr>
              <a:lnSpc>
                <a:spcPct val="114000"/>
              </a:lnSpc>
            </a:pPr>
            <a:r>
              <a:rPr lang="de-DE" sz="1050" b="0" u="none" dirty="0" smtClean="0"/>
              <a:t>Benchmark </a:t>
            </a:r>
            <a:r>
              <a:rPr lang="de-DE" sz="1050" b="0" u="none" dirty="0" err="1" smtClean="0"/>
              <a:t>for</a:t>
            </a:r>
            <a:r>
              <a:rPr lang="de-DE" sz="1050" b="0" u="none" dirty="0" smtClean="0"/>
              <a:t> Scientific Excellence</a:t>
            </a:r>
            <a:br>
              <a:rPr lang="de-DE" sz="1050" b="0" u="none" dirty="0" smtClean="0"/>
            </a:br>
            <a:r>
              <a:rPr lang="de-DE" sz="1050" b="0" u="none" dirty="0" err="1" smtClean="0"/>
              <a:t>Catalyst</a:t>
            </a:r>
            <a:r>
              <a:rPr lang="de-DE" sz="1050" b="0" u="none" dirty="0" smtClean="0"/>
              <a:t> </a:t>
            </a:r>
            <a:r>
              <a:rPr lang="de-DE" sz="1050" b="0" u="none" dirty="0" err="1" smtClean="0"/>
              <a:t>for</a:t>
            </a:r>
            <a:r>
              <a:rPr lang="de-DE" sz="1050" b="0" u="none" dirty="0" smtClean="0"/>
              <a:t> International </a:t>
            </a:r>
            <a:r>
              <a:rPr lang="de-DE" sz="1050" b="0" u="none" dirty="0" err="1" smtClean="0"/>
              <a:t>Alliances</a:t>
            </a:r>
            <a:r>
              <a:rPr lang="de-DE" sz="1050" b="0" u="none" dirty="0" smtClean="0"/>
              <a:t/>
            </a:r>
            <a:br>
              <a:rPr lang="de-DE" sz="1050" b="0" u="none" dirty="0" smtClean="0"/>
            </a:br>
            <a:r>
              <a:rPr lang="de-DE" sz="1050" b="0" u="none" dirty="0" smtClean="0"/>
              <a:t>Stimulus </a:t>
            </a:r>
            <a:r>
              <a:rPr lang="de-DE" sz="1050" b="0" u="none" dirty="0" err="1" smtClean="0"/>
              <a:t>for</a:t>
            </a:r>
            <a:r>
              <a:rPr lang="de-DE" sz="1050" b="0" u="none" dirty="0" smtClean="0"/>
              <a:t> </a:t>
            </a:r>
            <a:r>
              <a:rPr lang="de-DE" sz="1050" b="0" u="none" dirty="0" err="1" smtClean="0"/>
              <a:t>Frontier</a:t>
            </a:r>
            <a:r>
              <a:rPr lang="de-DE" sz="1050" b="0" u="none" dirty="0" smtClean="0"/>
              <a:t> Research Initiatives</a:t>
            </a:r>
          </a:p>
          <a:p>
            <a:pPr>
              <a:lnSpc>
                <a:spcPct val="114000"/>
              </a:lnSpc>
            </a:pPr>
            <a:r>
              <a:rPr lang="de-DE" sz="1050" b="0" u="sng" dirty="0" err="1" smtClean="0"/>
              <a:t>Actively</a:t>
            </a:r>
            <a:r>
              <a:rPr lang="de-DE" sz="1050" b="0" u="sng" dirty="0" smtClean="0"/>
              <a:t> </a:t>
            </a:r>
            <a:r>
              <a:rPr lang="de-DE" sz="1050" b="0" u="sng" dirty="0" err="1" smtClean="0"/>
              <a:t>connecting</a:t>
            </a:r>
            <a:r>
              <a:rPr lang="de-DE" sz="1050" b="0" u="sng" dirty="0" smtClean="0"/>
              <a:t>:</a:t>
            </a:r>
          </a:p>
          <a:p>
            <a:pPr>
              <a:lnSpc>
                <a:spcPct val="114000"/>
              </a:lnSpc>
            </a:pPr>
            <a:r>
              <a:rPr lang="de-DE" sz="1050" dirty="0" smtClean="0"/>
              <a:t>Young Talent  -</a:t>
            </a:r>
            <a:r>
              <a:rPr lang="de-DE" sz="1050" baseline="0" dirty="0" smtClean="0"/>
              <a:t> </a:t>
            </a:r>
            <a:r>
              <a:rPr lang="de-DE" sz="1050" dirty="0" smtClean="0"/>
              <a:t>Senior Experience</a:t>
            </a:r>
          </a:p>
          <a:p>
            <a:pPr>
              <a:lnSpc>
                <a:spcPct val="114000"/>
              </a:lnSpc>
            </a:pPr>
            <a:r>
              <a:rPr lang="de-DE" sz="1050" dirty="0" err="1" smtClean="0"/>
              <a:t>Munich</a:t>
            </a:r>
            <a:r>
              <a:rPr lang="de-DE" sz="1050" dirty="0" smtClean="0"/>
              <a:t>  - World</a:t>
            </a:r>
          </a:p>
          <a:p>
            <a:pPr>
              <a:lnSpc>
                <a:spcPct val="114000"/>
              </a:lnSpc>
            </a:pPr>
            <a:r>
              <a:rPr lang="de-DE" sz="1050" dirty="0" err="1" smtClean="0"/>
              <a:t>Academia</a:t>
            </a:r>
            <a:r>
              <a:rPr lang="de-DE" sz="1050" dirty="0" smtClean="0"/>
              <a:t> - </a:t>
            </a:r>
            <a:r>
              <a:rPr lang="de-DE" sz="1050" dirty="0" err="1" smtClean="0"/>
              <a:t>Industry</a:t>
            </a:r>
            <a:r>
              <a:rPr lang="de-DE" sz="1050" dirty="0" smtClean="0"/>
              <a:t> </a:t>
            </a:r>
          </a:p>
          <a:p>
            <a:pPr>
              <a:lnSpc>
                <a:spcPct val="114000"/>
              </a:lnSpc>
            </a:pPr>
            <a:endParaRPr lang="de-DE" sz="1050" b="0" u="sng" dirty="0" smtClean="0"/>
          </a:p>
          <a:p>
            <a:endParaRPr lang="de-DE" dirty="0"/>
          </a:p>
        </p:txBody>
      </p:sp>
      <p:sp>
        <p:nvSpPr>
          <p:cNvPr id="4" name="Foliennummernplatzhalter 3"/>
          <p:cNvSpPr>
            <a:spLocks noGrp="1"/>
          </p:cNvSpPr>
          <p:nvPr>
            <p:ph type="sldNum" sz="quarter" idx="10"/>
          </p:nvPr>
        </p:nvSpPr>
        <p:spPr/>
        <p:txBody>
          <a:bodyPr/>
          <a:lstStyle/>
          <a:p>
            <a:pPr>
              <a:defRPr/>
            </a:pPr>
            <a:fld id="{00AFC6D0-44D5-4EB7-828F-6F464F83D79A}" type="slidenum">
              <a:rPr lang="en-GB" smtClean="0"/>
              <a:pPr>
                <a:defRPr/>
              </a:pPr>
              <a:t>14</a:t>
            </a:fld>
            <a:endParaRPr lang="en-GB"/>
          </a:p>
        </p:txBody>
      </p:sp>
    </p:spTree>
    <p:extLst>
      <p:ext uri="{BB962C8B-B14F-4D97-AF65-F5344CB8AC3E}">
        <p14:creationId xmlns:p14="http://schemas.microsoft.com/office/powerpoint/2010/main" val="1758855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r>
              <a:rPr lang="en-US" b="1" dirty="0" smtClean="0"/>
              <a:t>Global Tech</a:t>
            </a:r>
          </a:p>
          <a:p>
            <a:r>
              <a:rPr lang="en-US" dirty="0" smtClean="0"/>
              <a:t>Founded in 2009, the Global Alliance of Technological Universities is a network of the world’s leading technological universities. As Germany’s foremost technical university TUM was admitted to the alliance in 2013 and has held the presidency since 2015.  </a:t>
            </a:r>
          </a:p>
          <a:p>
            <a:r>
              <a:rPr lang="en-US" dirty="0" smtClean="0"/>
              <a:t>The Alliance addresses global societal issues to which science and technology could offer solutions. These issues include biomedicine and health care, sustainability and global environmental change, security of energy, water and food supplies, security, and changing demographics. </a:t>
            </a:r>
          </a:p>
          <a:p>
            <a:r>
              <a:rPr lang="en-US" dirty="0" smtClean="0"/>
              <a:t>The TUM Global Incentive Fund supports TUM scholars and scientists in exploring and intensifying new and existing international </a:t>
            </a:r>
            <a:r>
              <a:rPr lang="en-US" dirty="0" err="1" smtClean="0"/>
              <a:t>cooperations</a:t>
            </a:r>
            <a:r>
              <a:rPr lang="en-US" dirty="0" smtClean="0"/>
              <a:t> within the </a:t>
            </a:r>
            <a:r>
              <a:rPr lang="en-US" dirty="0" err="1" smtClean="0"/>
              <a:t>GlobalTech</a:t>
            </a:r>
            <a:r>
              <a:rPr lang="en-US" dirty="0" smtClean="0"/>
              <a:t> Alliance.</a:t>
            </a:r>
          </a:p>
          <a:p>
            <a:endParaRPr lang="en-US" dirty="0" smtClean="0"/>
          </a:p>
          <a:p>
            <a:r>
              <a:rPr lang="en-US" b="1" dirty="0" err="1" smtClean="0"/>
              <a:t>EuroTech</a:t>
            </a:r>
            <a:endParaRPr lang="en-US" b="1" dirty="0" smtClean="0"/>
          </a:p>
          <a:p>
            <a:r>
              <a:rPr lang="en-US" dirty="0" smtClean="0"/>
              <a:t>In 2006, TUM founded the </a:t>
            </a:r>
            <a:r>
              <a:rPr lang="en-US" dirty="0" err="1" smtClean="0"/>
              <a:t>EuroTech</a:t>
            </a:r>
            <a:r>
              <a:rPr lang="en-US" dirty="0" smtClean="0"/>
              <a:t> Universities Alliance together with the Technical University of Denmark (DTU). Today, the Alliance is a strategic partnership of four leading European universities of science and technology: </a:t>
            </a:r>
          </a:p>
          <a:p>
            <a:r>
              <a:rPr lang="en-US" dirty="0" err="1" smtClean="0">
                <a:hlinkClick r:id="rId3" tooltip="Danmarks Tekniske Universitet (DTU)"/>
              </a:rPr>
              <a:t>Danmarks</a:t>
            </a:r>
            <a:r>
              <a:rPr lang="en-US" dirty="0" smtClean="0">
                <a:hlinkClick r:id="rId3" tooltip="Danmarks Tekniske Universitet (DTU)"/>
              </a:rPr>
              <a:t> </a:t>
            </a:r>
            <a:r>
              <a:rPr lang="en-US" dirty="0" err="1" smtClean="0">
                <a:hlinkClick r:id="rId3" tooltip="Danmarks Tekniske Universitet (DTU)"/>
              </a:rPr>
              <a:t>Tekniske</a:t>
            </a:r>
            <a:r>
              <a:rPr lang="en-US" dirty="0" smtClean="0">
                <a:hlinkClick r:id="rId3" tooltip="Danmarks Tekniske Universitet (DTU)"/>
              </a:rPr>
              <a:t> </a:t>
            </a:r>
            <a:r>
              <a:rPr lang="en-US" dirty="0" err="1" smtClean="0">
                <a:hlinkClick r:id="rId3" tooltip="Danmarks Tekniske Universitet (DTU)"/>
              </a:rPr>
              <a:t>Universitet</a:t>
            </a:r>
            <a:r>
              <a:rPr lang="en-US" dirty="0" smtClean="0">
                <a:hlinkClick r:id="rId3" tooltip="Danmarks Tekniske Universitet (DTU)"/>
              </a:rPr>
              <a:t> (DTU)</a:t>
            </a:r>
            <a:r>
              <a:rPr lang="en-US" dirty="0" smtClean="0"/>
              <a:t> </a:t>
            </a:r>
          </a:p>
          <a:p>
            <a:r>
              <a:rPr lang="en-US" dirty="0" err="1" smtClean="0">
                <a:hlinkClick r:id="rId4" tooltip="Technische Universiteit Eindhoven (TU/e, seit 2008)"/>
              </a:rPr>
              <a:t>Technische</a:t>
            </a:r>
            <a:r>
              <a:rPr lang="en-US" dirty="0" smtClean="0">
                <a:hlinkClick r:id="rId4" tooltip="Technische Universiteit Eindhoven (TU/e, seit 2008)"/>
              </a:rPr>
              <a:t> </a:t>
            </a:r>
            <a:r>
              <a:rPr lang="en-US" dirty="0" err="1" smtClean="0">
                <a:hlinkClick r:id="rId4" tooltip="Technische Universiteit Eindhoven (TU/e, seit 2008)"/>
              </a:rPr>
              <a:t>Universiteit</a:t>
            </a:r>
            <a:r>
              <a:rPr lang="en-US" dirty="0" smtClean="0">
                <a:hlinkClick r:id="rId4" tooltip="Technische Universiteit Eindhoven (TU/e, seit 2008)"/>
              </a:rPr>
              <a:t> Eindhoven (TU/e, </a:t>
            </a:r>
            <a:r>
              <a:rPr lang="en-US" dirty="0" err="1" smtClean="0">
                <a:hlinkClick r:id="rId4" tooltip="Technische Universiteit Eindhoven (TU/e, seit 2008)"/>
              </a:rPr>
              <a:t>seit</a:t>
            </a:r>
            <a:r>
              <a:rPr lang="en-US" dirty="0" smtClean="0">
                <a:hlinkClick r:id="rId4" tooltip="Technische Universiteit Eindhoven (TU/e, seit 2008)"/>
              </a:rPr>
              <a:t> 2008)</a:t>
            </a:r>
            <a:r>
              <a:rPr lang="en-US" dirty="0" smtClean="0"/>
              <a:t> </a:t>
            </a:r>
          </a:p>
          <a:p>
            <a:r>
              <a:rPr lang="en-US" dirty="0" err="1" smtClean="0">
                <a:hlinkClick r:id="rId5" tooltip="École Polytechnique Fédérale de Lausanne (EPFL, seit 2011)"/>
              </a:rPr>
              <a:t>École</a:t>
            </a:r>
            <a:r>
              <a:rPr lang="en-US" dirty="0" smtClean="0">
                <a:hlinkClick r:id="rId5" tooltip="École Polytechnique Fédérale de Lausanne (EPFL, seit 2011)"/>
              </a:rPr>
              <a:t> </a:t>
            </a:r>
            <a:r>
              <a:rPr lang="en-US" dirty="0" err="1" smtClean="0">
                <a:hlinkClick r:id="rId5" tooltip="École Polytechnique Fédérale de Lausanne (EPFL, seit 2011)"/>
              </a:rPr>
              <a:t>Polytechnique</a:t>
            </a:r>
            <a:r>
              <a:rPr lang="en-US" dirty="0" smtClean="0">
                <a:hlinkClick r:id="rId5" tooltip="École Polytechnique Fédérale de Lausanne (EPFL, seit 2011)"/>
              </a:rPr>
              <a:t> </a:t>
            </a:r>
            <a:r>
              <a:rPr lang="en-US" dirty="0" err="1" smtClean="0">
                <a:hlinkClick r:id="rId5" tooltip="École Polytechnique Fédérale de Lausanne (EPFL, seit 2011)"/>
              </a:rPr>
              <a:t>Fédérale</a:t>
            </a:r>
            <a:r>
              <a:rPr lang="en-US" dirty="0" smtClean="0">
                <a:hlinkClick r:id="rId5" tooltip="École Polytechnique Fédérale de Lausanne (EPFL, seit 2011)"/>
              </a:rPr>
              <a:t> de Lausanne (EPFL, </a:t>
            </a:r>
            <a:r>
              <a:rPr lang="en-US" dirty="0" err="1" smtClean="0">
                <a:hlinkClick r:id="rId5" tooltip="École Polytechnique Fédérale de Lausanne (EPFL, seit 2011)"/>
              </a:rPr>
              <a:t>seit</a:t>
            </a:r>
            <a:r>
              <a:rPr lang="en-US" dirty="0" smtClean="0">
                <a:hlinkClick r:id="rId5" tooltip="École Polytechnique Fédérale de Lausanne (EPFL, seit 2011)"/>
              </a:rPr>
              <a:t> 2011)</a:t>
            </a:r>
            <a:endParaRPr lang="en-US" dirty="0" smtClean="0"/>
          </a:p>
          <a:p>
            <a:r>
              <a:rPr lang="en-US" dirty="0" err="1" smtClean="0">
                <a:hlinkClick r:id="rId6" tooltip="Technische Universität München (TUM)"/>
              </a:rPr>
              <a:t>Technische</a:t>
            </a:r>
            <a:r>
              <a:rPr lang="en-US" dirty="0" smtClean="0">
                <a:hlinkClick r:id="rId6" tooltip="Technische Universität München (TUM)"/>
              </a:rPr>
              <a:t> </a:t>
            </a:r>
            <a:r>
              <a:rPr lang="en-US" dirty="0" err="1" smtClean="0">
                <a:hlinkClick r:id="rId6" tooltip="Technische Universität München (TUM)"/>
              </a:rPr>
              <a:t>Universität</a:t>
            </a:r>
            <a:r>
              <a:rPr lang="en-US" dirty="0" smtClean="0">
                <a:hlinkClick r:id="rId6" tooltip="Technische Universität München (TUM)"/>
              </a:rPr>
              <a:t> </a:t>
            </a:r>
            <a:r>
              <a:rPr lang="en-US" dirty="0" err="1" smtClean="0">
                <a:hlinkClick r:id="rId6" tooltip="Technische Universität München (TUM)"/>
              </a:rPr>
              <a:t>München</a:t>
            </a:r>
            <a:r>
              <a:rPr lang="en-US" dirty="0" smtClean="0">
                <a:hlinkClick r:id="rId6" tooltip="Technische Universität München (TUM)"/>
              </a:rPr>
              <a:t> (TUM)</a:t>
            </a:r>
            <a:r>
              <a:rPr lang="en-US" dirty="0" smtClean="0"/>
              <a:t>   </a:t>
            </a:r>
          </a:p>
          <a:p>
            <a:r>
              <a:rPr lang="en-US" dirty="0" smtClean="0"/>
              <a:t>Together they are committed to finding technical solutions which address the major challenges of modern society. Their intensive collaboration across research, education and innovation support the EU’s goal of smart, sustainable and inclusive growth. </a:t>
            </a:r>
          </a:p>
          <a:p>
            <a:r>
              <a:rPr lang="en-US" dirty="0" smtClean="0"/>
              <a:t>At each of the </a:t>
            </a:r>
            <a:r>
              <a:rPr lang="en-US" dirty="0" err="1" smtClean="0"/>
              <a:t>EuroTech</a:t>
            </a:r>
            <a:r>
              <a:rPr lang="en-US" dirty="0" smtClean="0"/>
              <a:t> Universities, funding is available for the initiation of new collaborative projects with the Alliance partners. At TUM, the TUM Global Incentive Fund supports initiatives that further strengthen and develop the collaboration between the partners and actively engage the joint </a:t>
            </a:r>
            <a:r>
              <a:rPr lang="en-US" dirty="0" smtClean="0">
                <a:hlinkClick r:id="rId7"/>
              </a:rPr>
              <a:t>office in Brussels</a:t>
            </a:r>
            <a:r>
              <a:rPr lang="en-US" dirty="0" smtClean="0"/>
              <a:t>. </a:t>
            </a:r>
          </a:p>
          <a:p>
            <a:endParaRPr lang="en-US" dirty="0" smtClean="0"/>
          </a:p>
          <a:p>
            <a:endParaRPr lang="de-DE" dirty="0"/>
          </a:p>
        </p:txBody>
      </p:sp>
      <p:sp>
        <p:nvSpPr>
          <p:cNvPr id="4" name="Foliennummernplatzhalter 3"/>
          <p:cNvSpPr>
            <a:spLocks noGrp="1"/>
          </p:cNvSpPr>
          <p:nvPr>
            <p:ph type="sldNum" sz="quarter" idx="10"/>
          </p:nvPr>
        </p:nvSpPr>
        <p:spPr/>
        <p:txBody>
          <a:bodyPr/>
          <a:lstStyle/>
          <a:p>
            <a:pPr>
              <a:defRPr/>
            </a:pPr>
            <a:fld id="{00AFC6D0-44D5-4EB7-828F-6F464F83D79A}" type="slidenum">
              <a:rPr lang="en-GB" smtClean="0"/>
              <a:pPr>
                <a:defRPr/>
              </a:pPr>
              <a:t>15</a:t>
            </a:fld>
            <a:endParaRPr lang="en-GB"/>
          </a:p>
        </p:txBody>
      </p:sp>
    </p:spTree>
    <p:extLst>
      <p:ext uri="{BB962C8B-B14F-4D97-AF65-F5344CB8AC3E}">
        <p14:creationId xmlns:p14="http://schemas.microsoft.com/office/powerpoint/2010/main" val="1619247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en-US" sz="1200" dirty="0" smtClean="0"/>
              <a:t>: </a:t>
            </a:r>
            <a:r>
              <a:rPr lang="nb-NO" sz="1200" dirty="0" err="1" smtClean="0"/>
              <a:t>Increase</a:t>
            </a:r>
            <a:r>
              <a:rPr lang="nb-NO" sz="1200" dirty="0" smtClean="0"/>
              <a:t> </a:t>
            </a:r>
            <a:r>
              <a:rPr lang="nb-NO" sz="1200" dirty="0" err="1" smtClean="0"/>
              <a:t>awareness</a:t>
            </a:r>
            <a:r>
              <a:rPr lang="nb-NO" sz="1200" dirty="0" smtClean="0"/>
              <a:t> on One Health to 80%</a:t>
            </a:r>
            <a:r>
              <a:rPr lang="nb-NO" sz="1200" baseline="0" dirty="0" smtClean="0"/>
              <a:t> i</a:t>
            </a:r>
            <a:r>
              <a:rPr lang="nb-NO" dirty="0" smtClean="0"/>
              <a:t>n risk </a:t>
            </a:r>
            <a:r>
              <a:rPr lang="nb-NO" dirty="0" err="1" smtClean="0"/>
              <a:t>population</a:t>
            </a:r>
            <a:r>
              <a:rPr lang="nb-NO" dirty="0" smtClean="0"/>
              <a:t> from </a:t>
            </a:r>
            <a:r>
              <a:rPr lang="nb-NO" dirty="0" err="1" smtClean="0"/>
              <a:t>identified</a:t>
            </a:r>
            <a:r>
              <a:rPr lang="nb-NO" dirty="0" smtClean="0"/>
              <a:t> </a:t>
            </a:r>
            <a:r>
              <a:rPr lang="nb-NO" dirty="0" err="1" smtClean="0"/>
              <a:t>priority</a:t>
            </a:r>
            <a:r>
              <a:rPr lang="nb-NO" dirty="0" smtClean="0"/>
              <a:t> </a:t>
            </a:r>
            <a:r>
              <a:rPr lang="nb-NO" dirty="0" err="1" smtClean="0"/>
              <a:t>zoonotic</a:t>
            </a:r>
            <a:r>
              <a:rPr lang="nb-NO" dirty="0" smtClean="0"/>
              <a:t> </a:t>
            </a:r>
            <a:r>
              <a:rPr lang="nb-NO" dirty="0" err="1" smtClean="0"/>
              <a:t>diseases</a:t>
            </a:r>
            <a:r>
              <a:rPr lang="nb-NO" dirty="0" smtClean="0"/>
              <a:t> areas at all </a:t>
            </a:r>
            <a:r>
              <a:rPr lang="nb-NO" dirty="0" err="1" smtClean="0"/>
              <a:t>levels</a:t>
            </a:r>
            <a:r>
              <a:rPr lang="nb-NO" dirty="0" smtClean="0"/>
              <a:t>, by June, 2020. </a:t>
            </a:r>
            <a:r>
              <a:rPr lang="nb-NO" dirty="0" err="1" smtClean="0"/>
              <a:t>Agreed</a:t>
            </a:r>
            <a:r>
              <a:rPr lang="nb-NO" dirty="0" smtClean="0"/>
              <a:t> in </a:t>
            </a:r>
            <a:r>
              <a:rPr lang="nb-NO" dirty="0" err="1" smtClean="0"/>
              <a:t>March</a:t>
            </a:r>
            <a:endParaRPr lang="nb-NO" dirty="0" smtClean="0"/>
          </a:p>
          <a:p>
            <a:endParaRPr lang="en-US" dirty="0"/>
          </a:p>
        </p:txBody>
      </p:sp>
      <p:sp>
        <p:nvSpPr>
          <p:cNvPr id="4" name="Slide Number Placeholder 3"/>
          <p:cNvSpPr>
            <a:spLocks noGrp="1"/>
          </p:cNvSpPr>
          <p:nvPr>
            <p:ph type="sldNum" sz="quarter" idx="10"/>
          </p:nvPr>
        </p:nvSpPr>
        <p:spPr/>
        <p:txBody>
          <a:bodyPr/>
          <a:lstStyle/>
          <a:p>
            <a:pPr>
              <a:defRPr/>
            </a:pPr>
            <a:fld id="{00AFC6D0-44D5-4EB7-828F-6F464F83D79A}" type="slidenum">
              <a:rPr lang="en-GB" smtClean="0"/>
              <a:pPr>
                <a:defRPr/>
              </a:pPr>
              <a:t>18</a:t>
            </a:fld>
            <a:endParaRPr lang="en-GB"/>
          </a:p>
        </p:txBody>
      </p:sp>
    </p:spTree>
    <p:extLst>
      <p:ext uri="{BB962C8B-B14F-4D97-AF65-F5344CB8AC3E}">
        <p14:creationId xmlns:p14="http://schemas.microsoft.com/office/powerpoint/2010/main" val="816075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6" name="Inhaltsplatzhalter 2"/>
          <p:cNvSpPr>
            <a:spLocks noGrp="1"/>
          </p:cNvSpPr>
          <p:nvPr>
            <p:ph idx="10" hasCustomPrompt="1"/>
          </p:nvPr>
        </p:nvSpPr>
        <p:spPr>
          <a:xfrm>
            <a:off x="319088" y="1260000"/>
            <a:ext cx="8508999" cy="127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600" baseline="0" noProof="0" dirty="0" smtClean="0"/>
            </a:lvl1pPr>
            <a:lvl2pPr>
              <a:defRPr lang="de-DE" noProof="0" dirty="0" smtClean="0"/>
            </a:lvl2pPr>
          </a:lstStyle>
          <a:p>
            <a:pPr lvl="0"/>
            <a:r>
              <a:rPr lang="de-DE" noProof="0" dirty="0" smtClean="0"/>
              <a:t/>
            </a:r>
            <a:br>
              <a:rPr lang="de-DE" noProof="0" dirty="0" smtClean="0"/>
            </a:br>
            <a:r>
              <a:rPr lang="de-DE" noProof="0" dirty="0" smtClean="0"/>
              <a:t>USA, May 2017 </a:t>
            </a:r>
          </a:p>
        </p:txBody>
      </p:sp>
      <p:sp>
        <p:nvSpPr>
          <p:cNvPr id="8" name="Foliennummernplatzhalter 7"/>
          <p:cNvSpPr>
            <a:spLocks noGrp="1"/>
          </p:cNvSpPr>
          <p:nvPr>
            <p:ph type="sldNum" sz="quarter" idx="12"/>
          </p:nvPr>
        </p:nvSpPr>
        <p:spPr>
          <a:xfrm>
            <a:off x="6774934" y="6473313"/>
            <a:ext cx="2052074" cy="365125"/>
          </a:xfrm>
          <a:prstGeom prst="rect">
            <a:avLst/>
          </a:prstGeom>
        </p:spPr>
        <p:txBody>
          <a:bodyPr/>
          <a:lstStyle/>
          <a:p>
            <a:fld id="{CE58CB1E-F828-4F11-99E0-327109AF9DA4}" type="slidenum">
              <a:rPr lang="de-DE" smtClean="0"/>
              <a:pPr/>
              <a:t>‹Nr.›</a:t>
            </a:fld>
            <a:endParaRPr lang="de-DE" dirty="0"/>
          </a:p>
        </p:txBody>
      </p:sp>
      <p:sp>
        <p:nvSpPr>
          <p:cNvPr id="10" name="Fußzeilenplatzhalter 9"/>
          <p:cNvSpPr>
            <a:spLocks noGrp="1"/>
          </p:cNvSpPr>
          <p:nvPr>
            <p:ph type="ftr" sz="quarter" idx="13"/>
          </p:nvPr>
        </p:nvSpPr>
        <p:spPr>
          <a:xfrm>
            <a:off x="311162" y="6473313"/>
            <a:ext cx="6464280" cy="365125"/>
          </a:xfrm>
          <a:prstGeom prst="rect">
            <a:avLst/>
          </a:prstGeom>
        </p:spPr>
        <p:txBody>
          <a:bodyPr/>
          <a:lstStyle/>
          <a:p>
            <a:r>
              <a:rPr lang="de-DE" dirty="0" smtClean="0"/>
              <a:t>Center </a:t>
            </a:r>
            <a:r>
              <a:rPr lang="de-DE" dirty="0" err="1" smtClean="0"/>
              <a:t>for</a:t>
            </a:r>
            <a:r>
              <a:rPr lang="de-DE" dirty="0" smtClean="0"/>
              <a:t> Global </a:t>
            </a:r>
            <a:r>
              <a:rPr lang="de-DE" dirty="0" err="1" smtClean="0"/>
              <a:t>Health</a:t>
            </a:r>
            <a:r>
              <a:rPr lang="de-DE" dirty="0" smtClean="0"/>
              <a:t> (TUM) | </a:t>
            </a:r>
            <a:r>
              <a:rPr lang="de-DE" dirty="0" err="1" smtClean="0"/>
              <a:t>Centre</a:t>
            </a:r>
            <a:r>
              <a:rPr lang="de-DE" dirty="0" smtClean="0"/>
              <a:t> </a:t>
            </a:r>
            <a:r>
              <a:rPr lang="de-DE" dirty="0" err="1" smtClean="0"/>
              <a:t>for</a:t>
            </a:r>
            <a:r>
              <a:rPr lang="de-DE" dirty="0" smtClean="0"/>
              <a:t> Global </a:t>
            </a:r>
            <a:r>
              <a:rPr lang="de-DE" dirty="0" err="1" smtClean="0"/>
              <a:t>Health</a:t>
            </a:r>
            <a:r>
              <a:rPr lang="de-DE" dirty="0" smtClean="0"/>
              <a:t> (</a:t>
            </a:r>
            <a:r>
              <a:rPr lang="de-DE" dirty="0" err="1" smtClean="0"/>
              <a:t>UiO</a:t>
            </a:r>
            <a:r>
              <a:rPr lang="de-DE" dirty="0" smtClean="0"/>
              <a:t>) |</a:t>
            </a:r>
            <a:endParaRPr lang="en-US" dirty="0" smtClean="0"/>
          </a:p>
        </p:txBody>
      </p:sp>
      <p:sp>
        <p:nvSpPr>
          <p:cNvPr id="7" name="Titel 1"/>
          <p:cNvSpPr>
            <a:spLocks noGrp="1"/>
          </p:cNvSpPr>
          <p:nvPr>
            <p:ph type="title" hasCustomPrompt="1"/>
          </p:nvPr>
        </p:nvSpPr>
        <p:spPr>
          <a:xfrm>
            <a:off x="319090" y="360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baseline="0" noProof="0" dirty="0"/>
            </a:lvl1pPr>
          </a:lstStyle>
          <a:p>
            <a:pPr lvl="0"/>
            <a:r>
              <a:rPr lang="de-DE" noProof="0" dirty="0" smtClean="0"/>
              <a:t>Joint </a:t>
            </a:r>
            <a:r>
              <a:rPr lang="de-DE" noProof="0" dirty="0" err="1" smtClean="0"/>
              <a:t>Visit</a:t>
            </a:r>
            <a:r>
              <a:rPr lang="de-DE" noProof="0" dirty="0" smtClean="0"/>
              <a:t> </a:t>
            </a:r>
            <a:r>
              <a:rPr lang="de-DE" noProof="0" dirty="0" err="1" smtClean="0"/>
              <a:t>to</a:t>
            </a:r>
            <a:r>
              <a:rPr lang="de-DE" noProof="0" dirty="0" smtClean="0"/>
              <a:t> US Global </a:t>
            </a:r>
            <a:r>
              <a:rPr lang="de-DE" noProof="0" dirty="0" err="1" smtClean="0"/>
              <a:t>Health</a:t>
            </a:r>
            <a:r>
              <a:rPr lang="de-DE" noProof="0" dirty="0" smtClean="0"/>
              <a:t> Institutes</a:t>
            </a:r>
            <a:endParaRPr lang="de-DE" noProof="0" dirty="0"/>
          </a:p>
        </p:txBody>
      </p:sp>
    </p:spTree>
    <p:extLst>
      <p:ext uri="{BB962C8B-B14F-4D97-AF65-F5344CB8AC3E}">
        <p14:creationId xmlns:p14="http://schemas.microsoft.com/office/powerpoint/2010/main" val="26061541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Inhaltsplatzhalter 2"/>
          <p:cNvSpPr>
            <a:spLocks noGrp="1"/>
          </p:cNvSpPr>
          <p:nvPr>
            <p:ph idx="14" hasCustomPrompt="1"/>
          </p:nvPr>
        </p:nvSpPr>
        <p:spPr>
          <a:xfrm>
            <a:off x="319091" y="1260000"/>
            <a:ext cx="4180910" cy="46873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vl2pPr>
              <a:lnSpc>
                <a:spcPct val="114000"/>
              </a:lnSpc>
              <a:defRPr lang="de-DE" noProof="0" dirty="0" smtClean="0"/>
            </a:lvl2pPr>
            <a:lvl3pPr>
              <a:defRPr sz="1600" baseline="0"/>
            </a:lvl3pPr>
          </a:lstStyle>
          <a:p>
            <a:pPr lvl="0"/>
            <a:r>
              <a:rPr lang="de-DE" noProof="0" dirty="0" smtClean="0"/>
              <a:t>Inhalt durch Klicken bearbeiten</a:t>
            </a:r>
          </a:p>
          <a:p>
            <a:pPr lvl="1"/>
            <a:r>
              <a:rPr lang="de-DE" noProof="0" dirty="0" smtClean="0"/>
              <a:t>Zweite Ebene</a:t>
            </a:r>
          </a:p>
          <a:p>
            <a:pPr lvl="2"/>
            <a:r>
              <a:rPr lang="de-DE" sz="1600" noProof="0" dirty="0" smtClean="0"/>
              <a:t>Dritte Ebene</a:t>
            </a:r>
            <a:endParaRPr lang="de-DE" noProof="0" dirty="0" smtClean="0"/>
          </a:p>
        </p:txBody>
      </p:sp>
      <p:sp>
        <p:nvSpPr>
          <p:cNvPr id="13" name="Inhaltsplatzhalter 2"/>
          <p:cNvSpPr>
            <a:spLocks noGrp="1"/>
          </p:cNvSpPr>
          <p:nvPr>
            <p:ph idx="15" hasCustomPrompt="1"/>
          </p:nvPr>
        </p:nvSpPr>
        <p:spPr>
          <a:xfrm>
            <a:off x="4647179" y="1260000"/>
            <a:ext cx="4180910" cy="46873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vl2pPr>
              <a:lnSpc>
                <a:spcPct val="114000"/>
              </a:lnSpc>
              <a:defRPr lang="de-DE" noProof="0" dirty="0" smtClean="0"/>
            </a:lvl2pPr>
            <a:lvl3pPr>
              <a:defRPr sz="1600"/>
            </a:lvl3pPr>
          </a:lstStyle>
          <a:p>
            <a:pPr lvl="0"/>
            <a:r>
              <a:rPr lang="de-DE" noProof="0" dirty="0" smtClean="0"/>
              <a:t>Inhalt durch Klicken bearbeiten</a:t>
            </a:r>
          </a:p>
          <a:p>
            <a:pPr lvl="1"/>
            <a:r>
              <a:rPr lang="de-DE" noProof="0" dirty="0" smtClean="0"/>
              <a:t>Zweite Ebene</a:t>
            </a:r>
          </a:p>
          <a:p>
            <a:pPr lvl="2"/>
            <a:r>
              <a:rPr lang="de-DE" sz="1600" noProof="0" dirty="0" smtClean="0"/>
              <a:t>Dritte Ebene</a:t>
            </a:r>
            <a:endParaRPr lang="de-DE" noProof="0" dirty="0" smtClean="0"/>
          </a:p>
        </p:txBody>
      </p:sp>
      <p:sp>
        <p:nvSpPr>
          <p:cNvPr id="6" name="Foliennummernplatzhalter 5"/>
          <p:cNvSpPr>
            <a:spLocks noGrp="1"/>
          </p:cNvSpPr>
          <p:nvPr>
            <p:ph type="sldNum" sz="quarter" idx="16"/>
          </p:nvPr>
        </p:nvSpPr>
        <p:spPr>
          <a:xfrm>
            <a:off x="6774934" y="6473313"/>
            <a:ext cx="2052074" cy="365125"/>
          </a:xfrm>
          <a:prstGeom prst="rect">
            <a:avLst/>
          </a:prstGeom>
        </p:spPr>
        <p:txBody>
          <a:bodyPr/>
          <a:lstStyle/>
          <a:p>
            <a:fld id="{CE58CB1E-F828-4F11-99E0-327109AF9DA4}" type="slidenum">
              <a:rPr lang="de-DE" smtClean="0"/>
              <a:pPr/>
              <a:t>‹Nr.›</a:t>
            </a:fld>
            <a:endParaRPr lang="de-DE" dirty="0"/>
          </a:p>
        </p:txBody>
      </p:sp>
      <p:sp>
        <p:nvSpPr>
          <p:cNvPr id="8" name="Fußzeilenplatzhalter 7"/>
          <p:cNvSpPr>
            <a:spLocks noGrp="1"/>
          </p:cNvSpPr>
          <p:nvPr>
            <p:ph type="ftr" sz="quarter" idx="17"/>
          </p:nvPr>
        </p:nvSpPr>
        <p:spPr>
          <a:xfrm>
            <a:off x="311162" y="6473313"/>
            <a:ext cx="6464280" cy="365125"/>
          </a:xfrm>
          <a:prstGeom prst="rect">
            <a:avLst/>
          </a:prstGeom>
        </p:spPr>
        <p:txBody>
          <a:bodyPr/>
          <a:lstStyle/>
          <a:p>
            <a:r>
              <a:rPr lang="en-US" smtClean="0"/>
              <a:t>Center for Global Health (TUM) | Centre for Global Health (UiO) |</a:t>
            </a:r>
            <a:endParaRPr lang="en-US" dirty="0" smtClean="0"/>
          </a:p>
        </p:txBody>
      </p:sp>
      <p:sp>
        <p:nvSpPr>
          <p:cNvPr id="7" name="Titel 1"/>
          <p:cNvSpPr>
            <a:spLocks noGrp="1"/>
          </p:cNvSpPr>
          <p:nvPr>
            <p:ph type="title" hasCustomPrompt="1"/>
          </p:nvPr>
        </p:nvSpPr>
        <p:spPr>
          <a:xfrm>
            <a:off x="319090" y="360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smtClean="0"/>
              <a:t>Titel durch Klicken bearbeiten</a:t>
            </a:r>
            <a:endParaRPr lang="de-DE" noProof="0" dirty="0"/>
          </a:p>
        </p:txBody>
      </p:sp>
    </p:spTree>
    <p:extLst>
      <p:ext uri="{BB962C8B-B14F-4D97-AF65-F5344CB8AC3E}">
        <p14:creationId xmlns:p14="http://schemas.microsoft.com/office/powerpoint/2010/main" val="15928743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Inhalte + Text">
    <p:spTree>
      <p:nvGrpSpPr>
        <p:cNvPr id="1" name=""/>
        <p:cNvGrpSpPr/>
        <p:nvPr/>
      </p:nvGrpSpPr>
      <p:grpSpPr>
        <a:xfrm>
          <a:off x="0" y="0"/>
          <a:ext cx="0" cy="0"/>
          <a:chOff x="0" y="0"/>
          <a:chExt cx="0" cy="0"/>
        </a:xfrm>
      </p:grpSpPr>
      <p:sp>
        <p:nvSpPr>
          <p:cNvPr id="18" name="Textplatzhalter 7"/>
          <p:cNvSpPr>
            <a:spLocks noGrp="1"/>
          </p:cNvSpPr>
          <p:nvPr>
            <p:ph type="body" sz="quarter" idx="13" hasCustomPrompt="1"/>
          </p:nvPr>
        </p:nvSpPr>
        <p:spPr>
          <a:xfrm>
            <a:off x="319089" y="1260000"/>
            <a:ext cx="8508999" cy="7149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stStyle>
          <a:p>
            <a:pPr lvl="0"/>
            <a:r>
              <a:rPr lang="de-DE" noProof="0" dirty="0" smtClean="0"/>
              <a:t>Inhalt durch Klicken bearbeiten</a:t>
            </a:r>
          </a:p>
        </p:txBody>
      </p:sp>
      <p:sp>
        <p:nvSpPr>
          <p:cNvPr id="7" name="Foliennummernplatzhalter 6"/>
          <p:cNvSpPr>
            <a:spLocks noGrp="1"/>
          </p:cNvSpPr>
          <p:nvPr>
            <p:ph type="sldNum" sz="quarter" idx="15"/>
          </p:nvPr>
        </p:nvSpPr>
        <p:spPr>
          <a:xfrm>
            <a:off x="6774934" y="6473313"/>
            <a:ext cx="2052074" cy="365125"/>
          </a:xfrm>
          <a:prstGeom prst="rect">
            <a:avLst/>
          </a:prstGeom>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a:xfrm>
            <a:off x="311162" y="6473313"/>
            <a:ext cx="6464280" cy="365125"/>
          </a:xfrm>
          <a:prstGeom prst="rect">
            <a:avLst/>
          </a:prstGeom>
        </p:spPr>
        <p:txBody>
          <a:bodyPr/>
          <a:lstStyle/>
          <a:p>
            <a:r>
              <a:rPr lang="en-US" noProof="0" smtClean="0"/>
              <a:t>Center for Global Health (TUM) | Centre for Global Health (UiO) |</a:t>
            </a:r>
            <a:endParaRPr lang="de-DE" noProof="0" dirty="0" smtClean="0"/>
          </a:p>
        </p:txBody>
      </p:sp>
      <p:sp>
        <p:nvSpPr>
          <p:cNvPr id="8" name="Inhaltsplatzhalter 9"/>
          <p:cNvSpPr>
            <a:spLocks noGrp="1"/>
          </p:cNvSpPr>
          <p:nvPr>
            <p:ph sz="quarter" idx="18"/>
          </p:nvPr>
        </p:nvSpPr>
        <p:spPr>
          <a:xfrm>
            <a:off x="316992" y="2012945"/>
            <a:ext cx="4242816" cy="3974655"/>
          </a:xfrm>
          <a:prstGeom prst="rect">
            <a:avLst/>
          </a:prstGeom>
        </p:spPr>
        <p:txBody>
          <a:bodyPr lIns="0" rIns="0"/>
          <a:lstStyle>
            <a:lvl1pPr>
              <a:defRPr lang="de-DE" sz="1600" kern="1200" noProof="0" dirty="0" smtClean="0">
                <a:solidFill>
                  <a:schemeClr val="tx1"/>
                </a:solidFill>
                <a:latin typeface="+mn-lt"/>
                <a:ea typeface="+mn-ea"/>
                <a:cs typeface="+mn-cs"/>
              </a:defRPr>
            </a:lvl1pPr>
            <a:lvl2pPr>
              <a:defRPr/>
            </a:lvl2pPr>
            <a:lvl3pPr>
              <a:defRPr sz="1600"/>
            </a:lvl3pPr>
          </a:lstStyle>
          <a:p>
            <a:pPr lvl="0"/>
            <a:r>
              <a:rPr lang="de-DE" dirty="0" smtClean="0"/>
              <a:t>Textmasterformate durch Klicken bearbeiten</a:t>
            </a:r>
          </a:p>
          <a:p>
            <a:pPr lvl="1"/>
            <a:r>
              <a:rPr lang="de-DE" dirty="0" smtClean="0"/>
              <a:t>Zweite Ebene</a:t>
            </a:r>
          </a:p>
          <a:p>
            <a:pPr lvl="2"/>
            <a:r>
              <a:rPr lang="de-DE" sz="1600" dirty="0" smtClean="0"/>
              <a:t>Dritte Ebene</a:t>
            </a:r>
            <a:endParaRPr lang="de-DE" dirty="0" smtClean="0"/>
          </a:p>
        </p:txBody>
      </p:sp>
      <p:sp>
        <p:nvSpPr>
          <p:cNvPr id="11" name="Bildplatzhalter 2"/>
          <p:cNvSpPr>
            <a:spLocks noGrp="1"/>
          </p:cNvSpPr>
          <p:nvPr>
            <p:ph type="pic" sz="quarter" idx="14" hasCustomPrompt="1"/>
          </p:nvPr>
        </p:nvSpPr>
        <p:spPr>
          <a:xfrm>
            <a:off x="4584192" y="2013065"/>
            <a:ext cx="4244400" cy="3974400"/>
          </a:xfrm>
          <a:prstGeom prst="rect">
            <a:avLst/>
          </a:prstGeom>
        </p:spPr>
        <p:txBody>
          <a:bodyPr/>
          <a:lstStyle>
            <a:lvl1pPr>
              <a:lnSpc>
                <a:spcPct val="114000"/>
              </a:lnSpc>
              <a:defRPr/>
            </a:lvl1pPr>
          </a:lstStyle>
          <a:p>
            <a:endParaRPr lang="de-DE" dirty="0"/>
          </a:p>
        </p:txBody>
      </p:sp>
      <p:sp>
        <p:nvSpPr>
          <p:cNvPr id="10" name="Titel 1"/>
          <p:cNvSpPr>
            <a:spLocks noGrp="1"/>
          </p:cNvSpPr>
          <p:nvPr>
            <p:ph type="title" hasCustomPrompt="1"/>
          </p:nvPr>
        </p:nvSpPr>
        <p:spPr>
          <a:xfrm>
            <a:off x="319090" y="360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smtClean="0"/>
              <a:t>Titel durch Klicken bearbeiten</a:t>
            </a:r>
            <a:endParaRPr lang="de-DE" noProof="0" dirty="0"/>
          </a:p>
        </p:txBody>
      </p:sp>
    </p:spTree>
    <p:extLst>
      <p:ext uri="{BB962C8B-B14F-4D97-AF65-F5344CB8AC3E}">
        <p14:creationId xmlns:p14="http://schemas.microsoft.com/office/powerpoint/2010/main" val="42575873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360000"/>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baseline="0" noProof="0" dirty="0">
                <a:solidFill>
                  <a:schemeClr val="bg1"/>
                </a:solidFill>
              </a:defRPr>
            </a:lvl1pPr>
          </a:lstStyle>
          <a:p>
            <a:pPr lvl="0"/>
            <a:r>
              <a:rPr lang="de-DE" noProof="0" dirty="0" smtClean="0"/>
              <a:t>Präsentationsmuster</a:t>
            </a:r>
            <a:br>
              <a:rPr lang="de-DE" noProof="0" dirty="0" smtClean="0"/>
            </a:br>
            <a:r>
              <a:rPr lang="de-DE" noProof="0" dirty="0" smtClean="0"/>
              <a:t/>
            </a:r>
            <a:br>
              <a:rPr lang="de-DE" noProof="0" dirty="0" smtClean="0"/>
            </a:br>
            <a:r>
              <a:rPr lang="de-DE" noProof="0" dirty="0" smtClean="0"/>
              <a:t>kann auch als </a:t>
            </a:r>
            <a:r>
              <a:rPr lang="de-DE" noProof="0" dirty="0" err="1" smtClean="0"/>
              <a:t>Kapiteltrenner</a:t>
            </a:r>
            <a:r>
              <a:rPr lang="de-DE" noProof="0" dirty="0" smtClean="0"/>
              <a:t> verwendet werden</a:t>
            </a:r>
            <a:endParaRPr lang="de-DE" noProof="0" dirty="0"/>
          </a:p>
        </p:txBody>
      </p:sp>
      <p:sp>
        <p:nvSpPr>
          <p:cNvPr id="5" name="Foliennummernplatzhalter 4"/>
          <p:cNvSpPr>
            <a:spLocks noGrp="1"/>
          </p:cNvSpPr>
          <p:nvPr>
            <p:ph type="sldNum" sz="quarter" idx="11"/>
          </p:nvPr>
        </p:nvSpPr>
        <p:spPr/>
        <p:txBody>
          <a:bodyPr/>
          <a:lstStyle/>
          <a:p>
            <a:fld id="{CE58CB1E-F828-4F11-99E0-327109AF9DA4}" type="slidenum">
              <a:rPr lang="de-DE" smtClean="0"/>
              <a:pPr/>
              <a:t>‹Nr.›</a:t>
            </a:fld>
            <a:endParaRPr lang="de-DE" dirty="0"/>
          </a:p>
        </p:txBody>
      </p:sp>
      <p:sp>
        <p:nvSpPr>
          <p:cNvPr id="7" name="Fußzeilenplatzhalter 6"/>
          <p:cNvSpPr>
            <a:spLocks noGrp="1"/>
          </p:cNvSpPr>
          <p:nvPr>
            <p:ph type="ftr" sz="quarter" idx="12"/>
          </p:nvPr>
        </p:nvSpPr>
        <p:spPr/>
        <p:txBody>
          <a:bodyPr/>
          <a:lstStyle/>
          <a:p>
            <a:r>
              <a:rPr lang="en-US" smtClean="0"/>
              <a:t>Center for Global Health (TUM) | Centre for Global Health (UiO) |</a:t>
            </a:r>
            <a:endParaRPr lang="en-US" dirty="0" smtClean="0"/>
          </a:p>
        </p:txBody>
      </p:sp>
    </p:spTree>
    <p:extLst>
      <p:ext uri="{BB962C8B-B14F-4D97-AF65-F5344CB8AC3E}">
        <p14:creationId xmlns:p14="http://schemas.microsoft.com/office/powerpoint/2010/main" val="1718550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6" name="Foliennummernplatzhalter 5"/>
          <p:cNvSpPr>
            <a:spLocks noGrp="1"/>
          </p:cNvSpPr>
          <p:nvPr>
            <p:ph type="sldNum" sz="quarter" idx="11"/>
          </p:nvPr>
        </p:nvSpPr>
        <p:spPr/>
        <p:txBody>
          <a:bodyPr/>
          <a:lstStyle>
            <a:lvl1pPr>
              <a:defRPr>
                <a:solidFill>
                  <a:schemeClr val="bg1"/>
                </a:solidFill>
              </a:defRPr>
            </a:lvl1pPr>
          </a:lstStyle>
          <a:p>
            <a:fld id="{CE58CB1E-F828-4F11-99E0-327109AF9DA4}" type="slidenum">
              <a:rPr lang="de-DE" smtClean="0"/>
              <a:pPr/>
              <a:t>‹Nr.›</a:t>
            </a:fld>
            <a:endParaRPr lang="de-DE" dirty="0"/>
          </a:p>
        </p:txBody>
      </p:sp>
      <p:sp>
        <p:nvSpPr>
          <p:cNvPr id="8" name="Fußzeilenplatzhalter 7"/>
          <p:cNvSpPr>
            <a:spLocks noGrp="1"/>
          </p:cNvSpPr>
          <p:nvPr>
            <p:ph type="ftr" sz="quarter" idx="12"/>
          </p:nvPr>
        </p:nvSpPr>
        <p:spPr/>
        <p:txBody>
          <a:bodyPr/>
          <a:lstStyle>
            <a:lvl1pPr>
              <a:defRPr>
                <a:solidFill>
                  <a:schemeClr val="bg1"/>
                </a:solidFill>
              </a:defRPr>
            </a:lvl1pPr>
          </a:lstStyle>
          <a:p>
            <a:r>
              <a:rPr lang="en-US" smtClean="0"/>
              <a:t>Center for Global Health (TUM) | Centre for Global Health (UiO) |</a:t>
            </a:r>
            <a:endParaRPr lang="en-US" dirty="0" smtClean="0"/>
          </a:p>
        </p:txBody>
      </p:sp>
      <p:sp>
        <p:nvSpPr>
          <p:cNvPr id="5" name="Titel 1"/>
          <p:cNvSpPr>
            <a:spLocks noGrp="1"/>
          </p:cNvSpPr>
          <p:nvPr>
            <p:ph type="title" hasCustomPrompt="1"/>
          </p:nvPr>
        </p:nvSpPr>
        <p:spPr>
          <a:xfrm>
            <a:off x="319090" y="360000"/>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baseline="0" noProof="0" dirty="0">
                <a:solidFill>
                  <a:schemeClr val="bg1"/>
                </a:solidFill>
              </a:defRPr>
            </a:lvl1pPr>
          </a:lstStyle>
          <a:p>
            <a:pPr lvl="0"/>
            <a:r>
              <a:rPr lang="de-DE" noProof="0" dirty="0" smtClean="0"/>
              <a:t>Präsentationsmuster</a:t>
            </a:r>
            <a:br>
              <a:rPr lang="de-DE" noProof="0" dirty="0" smtClean="0"/>
            </a:br>
            <a:r>
              <a:rPr lang="de-DE" noProof="0" dirty="0" smtClean="0"/>
              <a:t/>
            </a:r>
            <a:br>
              <a:rPr lang="de-DE" noProof="0" dirty="0" smtClean="0"/>
            </a:br>
            <a:r>
              <a:rPr lang="de-DE" noProof="0" dirty="0" smtClean="0"/>
              <a:t>kann auch als </a:t>
            </a:r>
            <a:r>
              <a:rPr lang="de-DE" noProof="0" dirty="0" err="1" smtClean="0"/>
              <a:t>Kapiteltrenner</a:t>
            </a:r>
            <a:r>
              <a:rPr lang="de-DE" noProof="0" dirty="0" smtClean="0"/>
              <a:t> verwendet werden</a:t>
            </a:r>
            <a:endParaRPr lang="de-DE" noProof="0" dirty="0"/>
          </a:p>
        </p:txBody>
      </p:sp>
    </p:spTree>
    <p:extLst>
      <p:ext uri="{BB962C8B-B14F-4D97-AF65-F5344CB8AC3E}">
        <p14:creationId xmlns:p14="http://schemas.microsoft.com/office/powerpoint/2010/main" val="1718550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19090" y="1260000"/>
            <a:ext cx="8508999" cy="46995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vl2pPr>
              <a:lnSpc>
                <a:spcPct val="114000"/>
              </a:lnSpc>
              <a:defRPr lang="de-DE" noProof="0" dirty="0" smtClean="0"/>
            </a:lvl2pPr>
            <a:lvl3pPr>
              <a:defRPr sz="1600"/>
            </a:lvl3pPr>
          </a:lstStyle>
          <a:p>
            <a:pPr lvl="0"/>
            <a:r>
              <a:rPr lang="de-DE" noProof="0" dirty="0" smtClean="0"/>
              <a:t>Inhalt durch Klicken bearbeiten</a:t>
            </a:r>
          </a:p>
          <a:p>
            <a:pPr lvl="1"/>
            <a:r>
              <a:rPr lang="de-DE" noProof="0" dirty="0" smtClean="0"/>
              <a:t>Zweite Ebene</a:t>
            </a:r>
          </a:p>
          <a:p>
            <a:pPr lvl="2"/>
            <a:r>
              <a:rPr lang="de-DE" noProof="0" dirty="0" smtClean="0"/>
              <a:t>Dritte Ebene</a:t>
            </a:r>
          </a:p>
        </p:txBody>
      </p:sp>
      <p:sp>
        <p:nvSpPr>
          <p:cNvPr id="5" name="Foliennummernplatzhalter 4"/>
          <p:cNvSpPr>
            <a:spLocks noGrp="1"/>
          </p:cNvSpPr>
          <p:nvPr>
            <p:ph type="sldNum" sz="quarter" idx="11"/>
          </p:nvPr>
        </p:nvSpPr>
        <p:spPr>
          <a:xfrm>
            <a:off x="6774934" y="6473313"/>
            <a:ext cx="2052074" cy="365125"/>
          </a:xfrm>
          <a:prstGeom prst="rect">
            <a:avLst/>
          </a:prstGeom>
        </p:spPr>
        <p:txBody>
          <a:bodyPr lIns="0" rIns="0"/>
          <a:lstStyle/>
          <a:p>
            <a:fld id="{CE58CB1E-F828-4F11-99E0-327109AF9DA4}" type="slidenum">
              <a:rPr lang="de-DE" smtClean="0"/>
              <a:pPr/>
              <a:t>‹Nr.›</a:t>
            </a:fld>
            <a:endParaRPr lang="de-DE" dirty="0"/>
          </a:p>
        </p:txBody>
      </p:sp>
      <p:sp>
        <p:nvSpPr>
          <p:cNvPr id="7" name="Fußzeilenplatzhalter 6"/>
          <p:cNvSpPr>
            <a:spLocks noGrp="1"/>
          </p:cNvSpPr>
          <p:nvPr>
            <p:ph type="ftr" sz="quarter" idx="12"/>
          </p:nvPr>
        </p:nvSpPr>
        <p:spPr>
          <a:xfrm>
            <a:off x="311162" y="6473313"/>
            <a:ext cx="6464280" cy="365125"/>
          </a:xfrm>
          <a:prstGeom prst="rect">
            <a:avLst/>
          </a:prstGeom>
        </p:spPr>
        <p:txBody>
          <a:bodyPr/>
          <a:lstStyle/>
          <a:p>
            <a:r>
              <a:rPr lang="en-US" smtClean="0"/>
              <a:t>Center for Global Health (TUM) | Centre for Global Health (UiO) |</a:t>
            </a:r>
            <a:endParaRPr lang="en-US" dirty="0" smtClean="0"/>
          </a:p>
        </p:txBody>
      </p:sp>
      <p:sp>
        <p:nvSpPr>
          <p:cNvPr id="6" name="Titel 1"/>
          <p:cNvSpPr>
            <a:spLocks noGrp="1"/>
          </p:cNvSpPr>
          <p:nvPr>
            <p:ph type="title" hasCustomPrompt="1"/>
          </p:nvPr>
        </p:nvSpPr>
        <p:spPr>
          <a:xfrm>
            <a:off x="319090" y="360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smtClean="0"/>
              <a:t>Titel durch Klicken bearbeiten</a:t>
            </a:r>
            <a:endParaRPr lang="de-DE" noProof="0" dirty="0"/>
          </a:p>
        </p:txBody>
      </p:sp>
    </p:spTree>
    <p:extLst>
      <p:ext uri="{BB962C8B-B14F-4D97-AF65-F5344CB8AC3E}">
        <p14:creationId xmlns:p14="http://schemas.microsoft.com/office/powerpoint/2010/main" val="122258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 Text">
    <p:spTree>
      <p:nvGrpSpPr>
        <p:cNvPr id="1" name=""/>
        <p:cNvGrpSpPr/>
        <p:nvPr/>
      </p:nvGrpSpPr>
      <p:grpSpPr>
        <a:xfrm>
          <a:off x="0" y="0"/>
          <a:ext cx="0" cy="0"/>
          <a:chOff x="0" y="0"/>
          <a:chExt cx="0" cy="0"/>
        </a:xfrm>
      </p:grpSpPr>
      <p:sp useBgFill="1">
        <p:nvSpPr>
          <p:cNvPr id="3" name="Inhaltsplatzhalter 2"/>
          <p:cNvSpPr>
            <a:spLocks noGrp="1"/>
          </p:cNvSpPr>
          <p:nvPr>
            <p:ph idx="1" hasCustomPrompt="1"/>
          </p:nvPr>
        </p:nvSpPr>
        <p:spPr>
          <a:xfrm>
            <a:off x="319090" y="2009832"/>
            <a:ext cx="8508999" cy="3962400"/>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vl2pPr>
              <a:lnSpc>
                <a:spcPct val="114000"/>
              </a:lnSpc>
              <a:defRPr lang="de-DE" noProof="0" dirty="0" smtClean="0"/>
            </a:lvl2pPr>
            <a:lvl3pPr>
              <a:defRPr sz="1600"/>
            </a:lvl3pPr>
          </a:lstStyle>
          <a:p>
            <a:pPr lvl="0"/>
            <a:r>
              <a:rPr lang="de-DE" noProof="0" dirty="0" smtClean="0"/>
              <a:t>Inhalt durch Klicken bearbeiten</a:t>
            </a:r>
          </a:p>
          <a:p>
            <a:pPr lvl="1"/>
            <a:r>
              <a:rPr lang="de-DE" noProof="0" dirty="0" smtClean="0"/>
              <a:t>Zweite Ebene</a:t>
            </a:r>
          </a:p>
          <a:p>
            <a:pPr lvl="2"/>
            <a:r>
              <a:rPr lang="de-DE" sz="1600" noProof="0" dirty="0" smtClean="0"/>
              <a:t>Dritte Ebene</a:t>
            </a:r>
            <a:endParaRPr lang="de-DE" noProof="0" dirty="0" smtClean="0"/>
          </a:p>
        </p:txBody>
      </p:sp>
      <p:sp useBgFill="1">
        <p:nvSpPr>
          <p:cNvPr id="5" name="Foliennummernplatzhalter 4"/>
          <p:cNvSpPr>
            <a:spLocks noGrp="1"/>
          </p:cNvSpPr>
          <p:nvPr>
            <p:ph type="sldNum" sz="quarter" idx="11"/>
          </p:nvPr>
        </p:nvSpPr>
        <p:spPr>
          <a:xfrm>
            <a:off x="6774934" y="6473313"/>
            <a:ext cx="2052074" cy="365125"/>
          </a:xfrm>
          <a:prstGeom prst="rect">
            <a:avLst/>
          </a:prstGeom>
        </p:spPr>
        <p:txBody>
          <a:bodyPr/>
          <a:lstStyle/>
          <a:p>
            <a:fld id="{CE58CB1E-F828-4F11-99E0-327109AF9DA4}" type="slidenum">
              <a:rPr lang="de-DE" smtClean="0"/>
              <a:pPr/>
              <a:t>‹Nr.›</a:t>
            </a:fld>
            <a:endParaRPr lang="de-DE" dirty="0"/>
          </a:p>
        </p:txBody>
      </p:sp>
      <p:sp useBgFill="1">
        <p:nvSpPr>
          <p:cNvPr id="7" name="Fußzeilenplatzhalter 6"/>
          <p:cNvSpPr>
            <a:spLocks noGrp="1"/>
          </p:cNvSpPr>
          <p:nvPr>
            <p:ph type="ftr" sz="quarter" idx="12"/>
          </p:nvPr>
        </p:nvSpPr>
        <p:spPr>
          <a:xfrm>
            <a:off x="311162" y="6473313"/>
            <a:ext cx="6464280" cy="365125"/>
          </a:xfrm>
          <a:prstGeom prst="rect">
            <a:avLst/>
          </a:prstGeom>
        </p:spPr>
        <p:txBody>
          <a:bodyPr/>
          <a:lstStyle/>
          <a:p>
            <a:r>
              <a:rPr lang="en-US" smtClean="0"/>
              <a:t>Center for Global Health (TUM) | Centre for Global Health (UiO) |</a:t>
            </a:r>
            <a:endParaRPr lang="en-US" dirty="0" smtClean="0"/>
          </a:p>
        </p:txBody>
      </p:sp>
      <p:sp useBgFill="1">
        <p:nvSpPr>
          <p:cNvPr id="6" name="Textplatzhalter 7"/>
          <p:cNvSpPr>
            <a:spLocks noGrp="1"/>
          </p:cNvSpPr>
          <p:nvPr>
            <p:ph type="body" sz="quarter" idx="13" hasCustomPrompt="1"/>
          </p:nvPr>
        </p:nvSpPr>
        <p:spPr>
          <a:xfrm>
            <a:off x="319089" y="1260000"/>
            <a:ext cx="8508999" cy="714951"/>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stStyle>
          <a:p>
            <a:pPr lvl="0"/>
            <a:r>
              <a:rPr lang="de-DE" noProof="0" dirty="0" smtClean="0"/>
              <a:t>Inhalt durch Klicken bearbeiten</a:t>
            </a:r>
          </a:p>
        </p:txBody>
      </p:sp>
      <p:sp>
        <p:nvSpPr>
          <p:cNvPr id="8" name="Titel 1"/>
          <p:cNvSpPr>
            <a:spLocks noGrp="1"/>
          </p:cNvSpPr>
          <p:nvPr>
            <p:ph type="title" hasCustomPrompt="1"/>
          </p:nvPr>
        </p:nvSpPr>
        <p:spPr>
          <a:xfrm>
            <a:off x="319090" y="360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smtClean="0"/>
              <a:t>Titel durch Klicken bearbeiten</a:t>
            </a:r>
            <a:endParaRPr lang="de-DE" noProof="0" dirty="0"/>
          </a:p>
        </p:txBody>
      </p:sp>
    </p:spTree>
    <p:extLst>
      <p:ext uri="{BB962C8B-B14F-4D97-AF65-F5344CB8AC3E}">
        <p14:creationId xmlns:p14="http://schemas.microsoft.com/office/powerpoint/2010/main" val="20356530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Inhaltsplatzhalter 2"/>
          <p:cNvSpPr>
            <a:spLocks noGrp="1"/>
          </p:cNvSpPr>
          <p:nvPr>
            <p:ph idx="14" hasCustomPrompt="1"/>
          </p:nvPr>
        </p:nvSpPr>
        <p:spPr>
          <a:xfrm>
            <a:off x="319091" y="1260000"/>
            <a:ext cx="4180910" cy="46873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vl2pPr>
              <a:lnSpc>
                <a:spcPct val="114000"/>
              </a:lnSpc>
              <a:defRPr lang="de-DE" noProof="0" dirty="0" smtClean="0"/>
            </a:lvl2pPr>
            <a:lvl3pPr>
              <a:defRPr sz="1600" baseline="0"/>
            </a:lvl3pPr>
          </a:lstStyle>
          <a:p>
            <a:pPr lvl="0"/>
            <a:r>
              <a:rPr lang="de-DE" noProof="0" dirty="0" smtClean="0"/>
              <a:t>Inhalt durch Klicken bearbeiten</a:t>
            </a:r>
          </a:p>
          <a:p>
            <a:pPr lvl="1"/>
            <a:r>
              <a:rPr lang="de-DE" noProof="0" dirty="0" smtClean="0"/>
              <a:t>Zweite Ebene</a:t>
            </a:r>
          </a:p>
          <a:p>
            <a:pPr lvl="2"/>
            <a:r>
              <a:rPr lang="de-DE" sz="1600" noProof="0" dirty="0" smtClean="0"/>
              <a:t>Dritte Ebene</a:t>
            </a:r>
            <a:endParaRPr lang="de-DE" noProof="0" dirty="0" smtClean="0"/>
          </a:p>
        </p:txBody>
      </p:sp>
      <p:sp>
        <p:nvSpPr>
          <p:cNvPr id="13" name="Inhaltsplatzhalter 2"/>
          <p:cNvSpPr>
            <a:spLocks noGrp="1"/>
          </p:cNvSpPr>
          <p:nvPr>
            <p:ph idx="15" hasCustomPrompt="1"/>
          </p:nvPr>
        </p:nvSpPr>
        <p:spPr>
          <a:xfrm>
            <a:off x="4647179" y="1260000"/>
            <a:ext cx="4180910" cy="46873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vl2pPr>
              <a:lnSpc>
                <a:spcPct val="114000"/>
              </a:lnSpc>
              <a:defRPr lang="de-DE" noProof="0" dirty="0" smtClean="0"/>
            </a:lvl2pPr>
            <a:lvl3pPr>
              <a:defRPr sz="1600"/>
            </a:lvl3pPr>
          </a:lstStyle>
          <a:p>
            <a:pPr lvl="0"/>
            <a:r>
              <a:rPr lang="de-DE" noProof="0" dirty="0" smtClean="0"/>
              <a:t>Inhalt durch Klicken bearbeiten</a:t>
            </a:r>
          </a:p>
          <a:p>
            <a:pPr lvl="1"/>
            <a:r>
              <a:rPr lang="de-DE" noProof="0" dirty="0" smtClean="0"/>
              <a:t>Zweite Ebene</a:t>
            </a:r>
          </a:p>
          <a:p>
            <a:pPr lvl="2"/>
            <a:r>
              <a:rPr lang="de-DE" sz="1600" noProof="0" dirty="0" smtClean="0"/>
              <a:t>Dritte Ebene</a:t>
            </a:r>
            <a:endParaRPr lang="de-DE" noProof="0" dirty="0" smtClean="0"/>
          </a:p>
        </p:txBody>
      </p:sp>
      <p:sp>
        <p:nvSpPr>
          <p:cNvPr id="6" name="Foliennummernplatzhalter 5"/>
          <p:cNvSpPr>
            <a:spLocks noGrp="1"/>
          </p:cNvSpPr>
          <p:nvPr>
            <p:ph type="sldNum" sz="quarter" idx="16"/>
          </p:nvPr>
        </p:nvSpPr>
        <p:spPr>
          <a:xfrm>
            <a:off x="6774934" y="6473313"/>
            <a:ext cx="2052074" cy="365125"/>
          </a:xfrm>
          <a:prstGeom prst="rect">
            <a:avLst/>
          </a:prstGeom>
        </p:spPr>
        <p:txBody>
          <a:bodyPr/>
          <a:lstStyle/>
          <a:p>
            <a:fld id="{CE58CB1E-F828-4F11-99E0-327109AF9DA4}" type="slidenum">
              <a:rPr lang="de-DE" smtClean="0"/>
              <a:pPr/>
              <a:t>‹Nr.›</a:t>
            </a:fld>
            <a:endParaRPr lang="de-DE" dirty="0"/>
          </a:p>
        </p:txBody>
      </p:sp>
      <p:sp>
        <p:nvSpPr>
          <p:cNvPr id="8" name="Fußzeilenplatzhalter 7"/>
          <p:cNvSpPr>
            <a:spLocks noGrp="1"/>
          </p:cNvSpPr>
          <p:nvPr>
            <p:ph type="ftr" sz="quarter" idx="17"/>
          </p:nvPr>
        </p:nvSpPr>
        <p:spPr>
          <a:xfrm>
            <a:off x="311162" y="6473313"/>
            <a:ext cx="6464280" cy="365125"/>
          </a:xfrm>
          <a:prstGeom prst="rect">
            <a:avLst/>
          </a:prstGeom>
        </p:spPr>
        <p:txBody>
          <a:bodyPr/>
          <a:lstStyle/>
          <a:p>
            <a:r>
              <a:rPr lang="en-US" smtClean="0"/>
              <a:t>Center for Global Health (TUM) | Centre for Global Health (UiO) |</a:t>
            </a:r>
            <a:endParaRPr lang="en-US" dirty="0" smtClean="0"/>
          </a:p>
        </p:txBody>
      </p:sp>
      <p:sp>
        <p:nvSpPr>
          <p:cNvPr id="7" name="Titel 1"/>
          <p:cNvSpPr>
            <a:spLocks noGrp="1"/>
          </p:cNvSpPr>
          <p:nvPr>
            <p:ph type="title" hasCustomPrompt="1"/>
          </p:nvPr>
        </p:nvSpPr>
        <p:spPr>
          <a:xfrm>
            <a:off x="319090" y="360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smtClean="0"/>
              <a:t>Titel durch Klicken bearbeiten</a:t>
            </a:r>
            <a:endParaRPr lang="de-DE" noProof="0" dirty="0"/>
          </a:p>
        </p:txBody>
      </p:sp>
    </p:spTree>
    <p:extLst>
      <p:ext uri="{BB962C8B-B14F-4D97-AF65-F5344CB8AC3E}">
        <p14:creationId xmlns:p14="http://schemas.microsoft.com/office/powerpoint/2010/main" val="15928743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 Text">
    <p:spTree>
      <p:nvGrpSpPr>
        <p:cNvPr id="1" name=""/>
        <p:cNvGrpSpPr/>
        <p:nvPr/>
      </p:nvGrpSpPr>
      <p:grpSpPr>
        <a:xfrm>
          <a:off x="0" y="0"/>
          <a:ext cx="0" cy="0"/>
          <a:chOff x="0" y="0"/>
          <a:chExt cx="0" cy="0"/>
        </a:xfrm>
      </p:grpSpPr>
      <p:sp>
        <p:nvSpPr>
          <p:cNvPr id="18" name="Textplatzhalter 7"/>
          <p:cNvSpPr>
            <a:spLocks noGrp="1"/>
          </p:cNvSpPr>
          <p:nvPr>
            <p:ph type="body" sz="quarter" idx="13" hasCustomPrompt="1"/>
          </p:nvPr>
        </p:nvSpPr>
        <p:spPr>
          <a:xfrm>
            <a:off x="319089" y="1260000"/>
            <a:ext cx="8508999" cy="7149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stStyle>
          <a:p>
            <a:pPr lvl="0"/>
            <a:r>
              <a:rPr lang="de-DE" noProof="0" dirty="0" smtClean="0"/>
              <a:t>Inhalt durch Klicken bearbeiten</a:t>
            </a:r>
          </a:p>
        </p:txBody>
      </p:sp>
      <p:sp>
        <p:nvSpPr>
          <p:cNvPr id="7" name="Foliennummernplatzhalter 6"/>
          <p:cNvSpPr>
            <a:spLocks noGrp="1"/>
          </p:cNvSpPr>
          <p:nvPr>
            <p:ph type="sldNum" sz="quarter" idx="15"/>
          </p:nvPr>
        </p:nvSpPr>
        <p:spPr>
          <a:xfrm>
            <a:off x="6774934" y="6473313"/>
            <a:ext cx="2052074" cy="365125"/>
          </a:xfrm>
          <a:prstGeom prst="rect">
            <a:avLst/>
          </a:prstGeom>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a:xfrm>
            <a:off x="311162" y="6473313"/>
            <a:ext cx="6464280" cy="365125"/>
          </a:xfrm>
          <a:prstGeom prst="rect">
            <a:avLst/>
          </a:prstGeom>
        </p:spPr>
        <p:txBody>
          <a:bodyPr/>
          <a:lstStyle/>
          <a:p>
            <a:r>
              <a:rPr lang="en-US" noProof="0" smtClean="0"/>
              <a:t>Center for Global Health (TUM) | Centre for Global Health (UiO) |</a:t>
            </a:r>
            <a:endParaRPr lang="de-DE" noProof="0" smtClean="0"/>
          </a:p>
        </p:txBody>
      </p:sp>
      <p:sp>
        <p:nvSpPr>
          <p:cNvPr id="8" name="Inhaltsplatzhalter 9"/>
          <p:cNvSpPr>
            <a:spLocks noGrp="1"/>
          </p:cNvSpPr>
          <p:nvPr>
            <p:ph sz="quarter" idx="18"/>
          </p:nvPr>
        </p:nvSpPr>
        <p:spPr>
          <a:xfrm>
            <a:off x="316992" y="2012945"/>
            <a:ext cx="4242816" cy="3974655"/>
          </a:xfrm>
          <a:prstGeom prst="rect">
            <a:avLst/>
          </a:prstGeom>
        </p:spPr>
        <p:txBody>
          <a:bodyPr lIns="0" rIns="0"/>
          <a:lstStyle>
            <a:lvl1pPr>
              <a:defRPr lang="de-DE" sz="1600" kern="1200" noProof="0" dirty="0" smtClean="0">
                <a:solidFill>
                  <a:schemeClr val="tx1"/>
                </a:solidFill>
                <a:latin typeface="+mn-lt"/>
                <a:ea typeface="+mn-ea"/>
                <a:cs typeface="+mn-cs"/>
              </a:defRPr>
            </a:lvl1pPr>
            <a:lvl2pPr>
              <a:defRPr/>
            </a:lvl2pPr>
            <a:lvl3pPr>
              <a:defRPr sz="1600"/>
            </a:lvl3pPr>
          </a:lstStyle>
          <a:p>
            <a:pPr lvl="0"/>
            <a:r>
              <a:rPr lang="de-DE" smtClean="0"/>
              <a:t>Textmasterformat bearbeiten</a:t>
            </a:r>
          </a:p>
          <a:p>
            <a:pPr lvl="1"/>
            <a:r>
              <a:rPr lang="de-DE" smtClean="0"/>
              <a:t>Zweite Ebene</a:t>
            </a:r>
          </a:p>
          <a:p>
            <a:pPr lvl="2"/>
            <a:r>
              <a:rPr lang="de-DE" smtClean="0"/>
              <a:t>Dritte Ebene</a:t>
            </a:r>
          </a:p>
        </p:txBody>
      </p:sp>
      <p:sp>
        <p:nvSpPr>
          <p:cNvPr id="11" name="Bildplatzhalter 2"/>
          <p:cNvSpPr>
            <a:spLocks noGrp="1"/>
          </p:cNvSpPr>
          <p:nvPr>
            <p:ph type="pic" sz="quarter" idx="14" hasCustomPrompt="1"/>
          </p:nvPr>
        </p:nvSpPr>
        <p:spPr>
          <a:xfrm>
            <a:off x="4584192" y="2013065"/>
            <a:ext cx="4244400" cy="3974400"/>
          </a:xfrm>
          <a:prstGeom prst="rect">
            <a:avLst/>
          </a:prstGeom>
        </p:spPr>
        <p:txBody>
          <a:bodyPr/>
          <a:lstStyle>
            <a:lvl1pPr>
              <a:lnSpc>
                <a:spcPct val="114000"/>
              </a:lnSpc>
              <a:defRPr/>
            </a:lvl1pPr>
          </a:lstStyle>
          <a:p>
            <a:endParaRPr lang="de-DE" dirty="0"/>
          </a:p>
        </p:txBody>
      </p:sp>
      <p:sp>
        <p:nvSpPr>
          <p:cNvPr id="10" name="Titel 1"/>
          <p:cNvSpPr>
            <a:spLocks noGrp="1"/>
          </p:cNvSpPr>
          <p:nvPr>
            <p:ph type="title" hasCustomPrompt="1"/>
          </p:nvPr>
        </p:nvSpPr>
        <p:spPr>
          <a:xfrm>
            <a:off x="319090" y="360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smtClean="0"/>
              <a:t>Titel durch Klicken bearbeiten</a:t>
            </a:r>
            <a:endParaRPr lang="de-DE" noProof="0" dirty="0"/>
          </a:p>
        </p:txBody>
      </p:sp>
    </p:spTree>
    <p:extLst>
      <p:ext uri="{BB962C8B-B14F-4D97-AF65-F5344CB8AC3E}">
        <p14:creationId xmlns:p14="http://schemas.microsoft.com/office/powerpoint/2010/main" val="42575873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nb-NO"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CBC0658-66E9-9A47-9E9B-1501800556F2}"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50118-2C20-5B43-B244-E556E456BC92}" type="slidenum">
              <a:rPr lang="en-US" smtClean="0"/>
              <a:t>‹Nr.›</a:t>
            </a:fld>
            <a:endParaRPr lang="en-US"/>
          </a:p>
        </p:txBody>
      </p:sp>
    </p:spTree>
    <p:extLst>
      <p:ext uri="{BB962C8B-B14F-4D97-AF65-F5344CB8AC3E}">
        <p14:creationId xmlns:p14="http://schemas.microsoft.com/office/powerpoint/2010/main" val="2498666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6" name="Inhaltsplatzhalter 2"/>
          <p:cNvSpPr>
            <a:spLocks noGrp="1"/>
          </p:cNvSpPr>
          <p:nvPr>
            <p:ph idx="10" hasCustomPrompt="1"/>
          </p:nvPr>
        </p:nvSpPr>
        <p:spPr>
          <a:xfrm>
            <a:off x="319088" y="1260000"/>
            <a:ext cx="8508999" cy="127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600" baseline="0" noProof="0" dirty="0" smtClean="0"/>
            </a:lvl1pPr>
            <a:lvl2pPr>
              <a:defRPr lang="de-DE" noProof="0" dirty="0" smtClean="0"/>
            </a:lvl2pPr>
          </a:lstStyle>
          <a:p>
            <a:pPr lvl="0"/>
            <a:r>
              <a:rPr lang="de-DE" noProof="0" dirty="0" smtClean="0"/>
              <a:t>Referent</a:t>
            </a:r>
            <a:br>
              <a:rPr lang="de-DE" noProof="0" dirty="0" smtClean="0"/>
            </a:br>
            <a:r>
              <a:rPr lang="de-DE" noProof="0" dirty="0" smtClean="0"/>
              <a:t>Ort, Datum (Schreibweise: 00. Januar 2015)</a:t>
            </a:r>
          </a:p>
        </p:txBody>
      </p:sp>
      <p:sp>
        <p:nvSpPr>
          <p:cNvPr id="8" name="Foliennummernplatzhalter 7"/>
          <p:cNvSpPr>
            <a:spLocks noGrp="1"/>
          </p:cNvSpPr>
          <p:nvPr>
            <p:ph type="sldNum" sz="quarter" idx="12"/>
          </p:nvPr>
        </p:nvSpPr>
        <p:spPr>
          <a:xfrm>
            <a:off x="6774934" y="6473313"/>
            <a:ext cx="2052074" cy="365125"/>
          </a:xfrm>
          <a:prstGeom prst="rect">
            <a:avLst/>
          </a:prstGeom>
        </p:spPr>
        <p:txBody>
          <a:bodyPr/>
          <a:lstStyle/>
          <a:p>
            <a:fld id="{CE58CB1E-F828-4F11-99E0-327109AF9DA4}" type="slidenum">
              <a:rPr lang="de-DE" smtClean="0"/>
              <a:pPr/>
              <a:t>‹Nr.›</a:t>
            </a:fld>
            <a:endParaRPr lang="de-DE" dirty="0"/>
          </a:p>
        </p:txBody>
      </p:sp>
      <p:sp>
        <p:nvSpPr>
          <p:cNvPr id="10" name="Fußzeilenplatzhalter 9"/>
          <p:cNvSpPr>
            <a:spLocks noGrp="1"/>
          </p:cNvSpPr>
          <p:nvPr>
            <p:ph type="ftr" sz="quarter" idx="13"/>
          </p:nvPr>
        </p:nvSpPr>
        <p:spPr>
          <a:xfrm>
            <a:off x="311162" y="6473313"/>
            <a:ext cx="6464280" cy="365125"/>
          </a:xfrm>
          <a:prstGeom prst="rect">
            <a:avLst/>
          </a:prstGeom>
        </p:spPr>
        <p:txBody>
          <a:bodyPr/>
          <a:lstStyle/>
          <a:p>
            <a:r>
              <a:rPr lang="en-US" smtClean="0"/>
              <a:t>Center for Global Health (TUM) | Centre for Global Health (UiO) |</a:t>
            </a:r>
            <a:endParaRPr lang="en-US" dirty="0" smtClean="0"/>
          </a:p>
        </p:txBody>
      </p:sp>
      <p:sp>
        <p:nvSpPr>
          <p:cNvPr id="7" name="Titel 1"/>
          <p:cNvSpPr>
            <a:spLocks noGrp="1"/>
          </p:cNvSpPr>
          <p:nvPr>
            <p:ph type="title" hasCustomPrompt="1"/>
          </p:nvPr>
        </p:nvSpPr>
        <p:spPr>
          <a:xfrm>
            <a:off x="319090" y="360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smtClean="0"/>
              <a:t>Titel durch Klicken bearbeiten</a:t>
            </a:r>
            <a:endParaRPr lang="de-DE" noProof="0" dirty="0"/>
          </a:p>
        </p:txBody>
      </p:sp>
    </p:spTree>
    <p:extLst>
      <p:ext uri="{BB962C8B-B14F-4D97-AF65-F5344CB8AC3E}">
        <p14:creationId xmlns:p14="http://schemas.microsoft.com/office/powerpoint/2010/main" val="26061541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19090" y="1260000"/>
            <a:ext cx="8508999" cy="46995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vl2pPr>
              <a:lnSpc>
                <a:spcPct val="114000"/>
              </a:lnSpc>
              <a:defRPr lang="de-DE" noProof="0" dirty="0" smtClean="0"/>
            </a:lvl2pPr>
            <a:lvl3pPr>
              <a:defRPr sz="1600"/>
            </a:lvl3pPr>
          </a:lstStyle>
          <a:p>
            <a:pPr lvl="0"/>
            <a:r>
              <a:rPr lang="de-DE" noProof="0" dirty="0" smtClean="0"/>
              <a:t>Inhalt durch Klicken bearbeiten</a:t>
            </a:r>
          </a:p>
          <a:p>
            <a:pPr lvl="1"/>
            <a:r>
              <a:rPr lang="de-DE" noProof="0" dirty="0" smtClean="0"/>
              <a:t>Zweite Ebene</a:t>
            </a:r>
          </a:p>
          <a:p>
            <a:pPr lvl="2"/>
            <a:r>
              <a:rPr lang="de-DE" noProof="0" dirty="0" smtClean="0"/>
              <a:t>Dritte Ebene</a:t>
            </a:r>
          </a:p>
        </p:txBody>
      </p:sp>
      <p:sp>
        <p:nvSpPr>
          <p:cNvPr id="5" name="Foliennummernplatzhalter 4"/>
          <p:cNvSpPr>
            <a:spLocks noGrp="1"/>
          </p:cNvSpPr>
          <p:nvPr>
            <p:ph type="sldNum" sz="quarter" idx="11"/>
          </p:nvPr>
        </p:nvSpPr>
        <p:spPr>
          <a:xfrm>
            <a:off x="6774934" y="6473313"/>
            <a:ext cx="2052074" cy="365125"/>
          </a:xfrm>
          <a:prstGeom prst="rect">
            <a:avLst/>
          </a:prstGeom>
        </p:spPr>
        <p:txBody>
          <a:bodyPr lIns="0" rIns="0"/>
          <a:lstStyle/>
          <a:p>
            <a:fld id="{CE58CB1E-F828-4F11-99E0-327109AF9DA4}" type="slidenum">
              <a:rPr lang="de-DE" smtClean="0"/>
              <a:pPr/>
              <a:t>‹Nr.›</a:t>
            </a:fld>
            <a:endParaRPr lang="de-DE" dirty="0"/>
          </a:p>
        </p:txBody>
      </p:sp>
      <p:sp>
        <p:nvSpPr>
          <p:cNvPr id="7" name="Fußzeilenplatzhalter 6"/>
          <p:cNvSpPr>
            <a:spLocks noGrp="1"/>
          </p:cNvSpPr>
          <p:nvPr>
            <p:ph type="ftr" sz="quarter" idx="12"/>
          </p:nvPr>
        </p:nvSpPr>
        <p:spPr>
          <a:xfrm>
            <a:off x="311162" y="6473313"/>
            <a:ext cx="6464280" cy="365125"/>
          </a:xfrm>
          <a:prstGeom prst="rect">
            <a:avLst/>
          </a:prstGeom>
        </p:spPr>
        <p:txBody>
          <a:bodyPr/>
          <a:lstStyle/>
          <a:p>
            <a:r>
              <a:rPr lang="en-US" smtClean="0"/>
              <a:t>Center for Global Health (TUM) | Centre for Global Health (UiO) |</a:t>
            </a:r>
            <a:endParaRPr lang="en-US" dirty="0" smtClean="0"/>
          </a:p>
        </p:txBody>
      </p:sp>
      <p:sp>
        <p:nvSpPr>
          <p:cNvPr id="6" name="Titel 1"/>
          <p:cNvSpPr>
            <a:spLocks noGrp="1"/>
          </p:cNvSpPr>
          <p:nvPr>
            <p:ph type="title" hasCustomPrompt="1"/>
          </p:nvPr>
        </p:nvSpPr>
        <p:spPr>
          <a:xfrm>
            <a:off x="319090" y="360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smtClean="0"/>
              <a:t>Titel durch Klicken bearbeiten</a:t>
            </a:r>
            <a:endParaRPr lang="de-DE" noProof="0" dirty="0"/>
          </a:p>
        </p:txBody>
      </p:sp>
    </p:spTree>
    <p:extLst>
      <p:ext uri="{BB962C8B-B14F-4D97-AF65-F5344CB8AC3E}">
        <p14:creationId xmlns:p14="http://schemas.microsoft.com/office/powerpoint/2010/main" val="1222588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 Text">
    <p:spTree>
      <p:nvGrpSpPr>
        <p:cNvPr id="1" name=""/>
        <p:cNvGrpSpPr/>
        <p:nvPr/>
      </p:nvGrpSpPr>
      <p:grpSpPr>
        <a:xfrm>
          <a:off x="0" y="0"/>
          <a:ext cx="0" cy="0"/>
          <a:chOff x="0" y="0"/>
          <a:chExt cx="0" cy="0"/>
        </a:xfrm>
      </p:grpSpPr>
      <p:sp useBgFill="1">
        <p:nvSpPr>
          <p:cNvPr id="3" name="Inhaltsplatzhalter 2"/>
          <p:cNvSpPr>
            <a:spLocks noGrp="1"/>
          </p:cNvSpPr>
          <p:nvPr>
            <p:ph idx="1" hasCustomPrompt="1"/>
          </p:nvPr>
        </p:nvSpPr>
        <p:spPr>
          <a:xfrm>
            <a:off x="319090" y="2009832"/>
            <a:ext cx="8508999" cy="3962400"/>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vl2pPr>
              <a:lnSpc>
                <a:spcPct val="114000"/>
              </a:lnSpc>
              <a:defRPr lang="de-DE" noProof="0" dirty="0" smtClean="0"/>
            </a:lvl2pPr>
            <a:lvl3pPr>
              <a:defRPr sz="1600"/>
            </a:lvl3pPr>
          </a:lstStyle>
          <a:p>
            <a:pPr lvl="0"/>
            <a:r>
              <a:rPr lang="de-DE" noProof="0" dirty="0" smtClean="0"/>
              <a:t>Inhalt durch Klicken bearbeiten</a:t>
            </a:r>
          </a:p>
          <a:p>
            <a:pPr lvl="1"/>
            <a:r>
              <a:rPr lang="de-DE" noProof="0" dirty="0" smtClean="0"/>
              <a:t>Zweite Ebene</a:t>
            </a:r>
          </a:p>
          <a:p>
            <a:pPr lvl="2"/>
            <a:r>
              <a:rPr lang="de-DE" sz="1600" noProof="0" dirty="0" smtClean="0"/>
              <a:t>Dritte Ebene</a:t>
            </a:r>
            <a:endParaRPr lang="de-DE" noProof="0" dirty="0" smtClean="0"/>
          </a:p>
        </p:txBody>
      </p:sp>
      <p:sp>
        <p:nvSpPr>
          <p:cNvPr id="5" name="Foliennummernplatzhalter 4"/>
          <p:cNvSpPr>
            <a:spLocks noGrp="1"/>
          </p:cNvSpPr>
          <p:nvPr>
            <p:ph type="sldNum" sz="quarter" idx="11"/>
          </p:nvPr>
        </p:nvSpPr>
        <p:spPr>
          <a:xfrm>
            <a:off x="6774934" y="6473313"/>
            <a:ext cx="2052074" cy="365125"/>
          </a:xfrm>
          <a:prstGeom prst="rect">
            <a:avLst/>
          </a:prstGeom>
          <a:noFill/>
        </p:spPr>
        <p:txBody>
          <a:bodyPr/>
          <a:lstStyle/>
          <a:p>
            <a:fld id="{CE58CB1E-F828-4F11-99E0-327109AF9DA4}" type="slidenum">
              <a:rPr lang="de-DE" smtClean="0"/>
              <a:pPr/>
              <a:t>‹Nr.›</a:t>
            </a:fld>
            <a:endParaRPr lang="de-DE" dirty="0"/>
          </a:p>
        </p:txBody>
      </p:sp>
      <p:sp>
        <p:nvSpPr>
          <p:cNvPr id="7" name="Fußzeilenplatzhalter 6"/>
          <p:cNvSpPr>
            <a:spLocks noGrp="1"/>
          </p:cNvSpPr>
          <p:nvPr>
            <p:ph type="ftr" sz="quarter" idx="12"/>
          </p:nvPr>
        </p:nvSpPr>
        <p:spPr>
          <a:xfrm>
            <a:off x="311162" y="6473313"/>
            <a:ext cx="6464280" cy="365125"/>
          </a:xfrm>
          <a:prstGeom prst="rect">
            <a:avLst/>
          </a:prstGeom>
          <a:noFill/>
        </p:spPr>
        <p:txBody>
          <a:bodyPr/>
          <a:lstStyle/>
          <a:p>
            <a:r>
              <a:rPr lang="en-US" smtClean="0"/>
              <a:t>Center for Global Health (TUM) | Centre for Global Health (UiO) |</a:t>
            </a:r>
            <a:endParaRPr lang="en-US" dirty="0" smtClean="0"/>
          </a:p>
        </p:txBody>
      </p:sp>
      <p:sp useBgFill="1">
        <p:nvSpPr>
          <p:cNvPr id="6" name="Textplatzhalter 7"/>
          <p:cNvSpPr>
            <a:spLocks noGrp="1"/>
          </p:cNvSpPr>
          <p:nvPr>
            <p:ph type="body" sz="quarter" idx="13" hasCustomPrompt="1"/>
          </p:nvPr>
        </p:nvSpPr>
        <p:spPr>
          <a:xfrm>
            <a:off x="319089" y="1260000"/>
            <a:ext cx="8508999" cy="714951"/>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stStyle>
          <a:p>
            <a:pPr lvl="0"/>
            <a:r>
              <a:rPr lang="de-DE" noProof="0" dirty="0" smtClean="0"/>
              <a:t>Inhalt durch Klicken bearbeiten</a:t>
            </a:r>
          </a:p>
        </p:txBody>
      </p:sp>
      <p:sp>
        <p:nvSpPr>
          <p:cNvPr id="8" name="Titel 1"/>
          <p:cNvSpPr>
            <a:spLocks noGrp="1"/>
          </p:cNvSpPr>
          <p:nvPr>
            <p:ph type="title" hasCustomPrompt="1"/>
          </p:nvPr>
        </p:nvSpPr>
        <p:spPr>
          <a:xfrm>
            <a:off x="319090" y="360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smtClean="0"/>
              <a:t>Titel durch Klicken bearbeiten</a:t>
            </a:r>
            <a:endParaRPr lang="de-DE" noProof="0" dirty="0"/>
          </a:p>
        </p:txBody>
      </p:sp>
    </p:spTree>
    <p:extLst>
      <p:ext uri="{BB962C8B-B14F-4D97-AF65-F5344CB8AC3E}">
        <p14:creationId xmlns:p14="http://schemas.microsoft.com/office/powerpoint/2010/main" val="20356530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ußzeilenplatzhalter 3"/>
          <p:cNvSpPr>
            <a:spLocks noGrp="1"/>
          </p:cNvSpPr>
          <p:nvPr>
            <p:ph type="ftr" sz="quarter" idx="3"/>
          </p:nvPr>
        </p:nvSpPr>
        <p:spPr>
          <a:xfrm>
            <a:off x="311162" y="6473313"/>
            <a:ext cx="6464280" cy="365125"/>
          </a:xfrm>
          <a:prstGeom prst="rect">
            <a:avLst/>
          </a:prstGeom>
          <a:noFill/>
          <a:ln>
            <a:noFill/>
          </a:ln>
        </p:spPr>
        <p:txBody>
          <a:bodyPr vert="horz" lIns="0" tIns="45720" rIns="0" bIns="45720" rtlCol="0" anchor="ctr"/>
          <a:lstStyle>
            <a:lvl1pPr algn="l">
              <a:defRPr sz="1200">
                <a:solidFill>
                  <a:schemeClr val="tx1"/>
                </a:solidFill>
              </a:defRPr>
            </a:lvl1pPr>
          </a:lstStyle>
          <a:p>
            <a:r>
              <a:rPr lang="de-DE" dirty="0" smtClean="0"/>
              <a:t>Center </a:t>
            </a:r>
            <a:r>
              <a:rPr lang="de-DE" dirty="0" err="1" smtClean="0"/>
              <a:t>for</a:t>
            </a:r>
            <a:r>
              <a:rPr lang="de-DE" dirty="0" smtClean="0"/>
              <a:t> Global </a:t>
            </a:r>
            <a:r>
              <a:rPr lang="de-DE" dirty="0" err="1" smtClean="0"/>
              <a:t>Health</a:t>
            </a:r>
            <a:r>
              <a:rPr lang="de-DE" dirty="0" smtClean="0"/>
              <a:t> (TUM) | </a:t>
            </a:r>
            <a:r>
              <a:rPr lang="de-DE" dirty="0" err="1" smtClean="0"/>
              <a:t>Centre</a:t>
            </a:r>
            <a:r>
              <a:rPr lang="de-DE" dirty="0" smtClean="0"/>
              <a:t> </a:t>
            </a:r>
            <a:r>
              <a:rPr lang="de-DE" dirty="0" err="1" smtClean="0"/>
              <a:t>for</a:t>
            </a:r>
            <a:r>
              <a:rPr lang="de-DE" dirty="0" smtClean="0"/>
              <a:t> Global </a:t>
            </a:r>
            <a:r>
              <a:rPr lang="de-DE" dirty="0" err="1" smtClean="0"/>
              <a:t>Health</a:t>
            </a:r>
            <a:r>
              <a:rPr lang="de-DE" dirty="0" smtClean="0"/>
              <a:t> (</a:t>
            </a:r>
            <a:r>
              <a:rPr lang="de-DE" dirty="0" err="1" smtClean="0"/>
              <a:t>UiO</a:t>
            </a:r>
            <a:r>
              <a:rPr lang="de-DE" dirty="0" smtClean="0"/>
              <a:t>) |</a:t>
            </a:r>
            <a:endParaRPr lang="en-US" dirty="0" smtClean="0"/>
          </a:p>
        </p:txBody>
      </p:sp>
      <p:pic>
        <p:nvPicPr>
          <p:cNvPr id="14" name="Bild 13" descr="TUM_Logo_extern_DE_blau_RGB.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1008" y="6119059"/>
            <a:ext cx="1116000" cy="361383"/>
          </a:xfrm>
          <a:prstGeom prst="rect">
            <a:avLst/>
          </a:prstGeom>
          <a:noFill/>
          <a:ln>
            <a:noFill/>
          </a:ln>
        </p:spPr>
      </p:pic>
      <p:sp>
        <p:nvSpPr>
          <p:cNvPr id="7" name="Foliennummernplatzhalter 4"/>
          <p:cNvSpPr>
            <a:spLocks noGrp="1"/>
          </p:cNvSpPr>
          <p:nvPr>
            <p:ph type="sldNum" sz="quarter" idx="4"/>
          </p:nvPr>
        </p:nvSpPr>
        <p:spPr>
          <a:xfrm>
            <a:off x="6774934" y="6473313"/>
            <a:ext cx="2052074" cy="365125"/>
          </a:xfrm>
          <a:prstGeom prst="rect">
            <a:avLst/>
          </a:prstGeom>
        </p:spPr>
        <p:txBody>
          <a:bodyPr vert="horz" lIns="0" tIns="45720" rIns="0" bIns="45720" rtlCol="0" anchor="ctr"/>
          <a:lstStyle>
            <a:lvl1pPr algn="r">
              <a:defRPr sz="1200">
                <a:solidFill>
                  <a:schemeClr val="tx1"/>
                </a:solidFill>
              </a:defRPr>
            </a:lvl1pPr>
          </a:lstStyle>
          <a:p>
            <a:fld id="{CE58CB1E-F828-4F11-99E0-327109AF9DA4}" type="slidenum">
              <a:rPr lang="de-DE" smtClean="0"/>
              <a:pPr/>
              <a:t>‹Nr.›</a:t>
            </a:fld>
            <a:endParaRPr lang="de-DE" dirty="0"/>
          </a:p>
        </p:txBody>
      </p:sp>
      <p:pic>
        <p:nvPicPr>
          <p:cNvPr id="10" name="Picture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204811" y="6054414"/>
            <a:ext cx="456252" cy="422963"/>
          </a:xfrm>
          <a:prstGeom prst="rect">
            <a:avLst/>
          </a:prstGeom>
        </p:spPr>
      </p:pic>
    </p:spTree>
    <p:extLst>
      <p:ext uri="{BB962C8B-B14F-4D97-AF65-F5344CB8AC3E}">
        <p14:creationId xmlns:p14="http://schemas.microsoft.com/office/powerpoint/2010/main" val="7378186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26" r:id="rId6"/>
  </p:sldLayoutIdLst>
  <p:timing>
    <p:tnLst>
      <p:par>
        <p:cTn id="1" dur="indefinite" restart="never" nodeType="tmRoot"/>
      </p:par>
    </p:tnLst>
  </p:timing>
  <p:hf hdr="0" dt="0"/>
  <p:txStyles>
    <p:titleStyle>
      <a:lvl1pPr algn="l" rtl="0" eaLnBrk="1" fontAlgn="base" hangingPunct="1">
        <a:lnSpc>
          <a:spcPct val="125000"/>
        </a:lnSpc>
        <a:spcBef>
          <a:spcPct val="0"/>
        </a:spcBef>
        <a:spcAft>
          <a:spcPct val="0"/>
        </a:spcAft>
        <a:defRPr sz="2200" b="0" kern="1200">
          <a:solidFill>
            <a:schemeClr val="tx1"/>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200" algn="l" rtl="0" eaLnBrk="1" fontAlgn="base" hangingPunct="1">
        <a:spcBef>
          <a:spcPct val="0"/>
        </a:spcBef>
        <a:spcAft>
          <a:spcPct val="0"/>
        </a:spcAft>
        <a:defRPr sz="2000" b="1">
          <a:solidFill>
            <a:schemeClr val="tx2"/>
          </a:solidFill>
          <a:latin typeface="Arial" charset="0"/>
          <a:cs typeface="Arial" charset="0"/>
        </a:defRPr>
      </a:lvl6pPr>
      <a:lvl7pPr marL="914400" algn="l" rtl="0" eaLnBrk="1" fontAlgn="base" hangingPunct="1">
        <a:spcBef>
          <a:spcPct val="0"/>
        </a:spcBef>
        <a:spcAft>
          <a:spcPct val="0"/>
        </a:spcAft>
        <a:defRPr sz="2000" b="1">
          <a:solidFill>
            <a:schemeClr val="tx2"/>
          </a:solidFill>
          <a:latin typeface="Arial" charset="0"/>
          <a:cs typeface="Arial" charset="0"/>
        </a:defRPr>
      </a:lvl7pPr>
      <a:lvl8pPr marL="1371600" algn="l" rtl="0" eaLnBrk="1" fontAlgn="base" hangingPunct="1">
        <a:spcBef>
          <a:spcPct val="0"/>
        </a:spcBef>
        <a:spcAft>
          <a:spcPct val="0"/>
        </a:spcAft>
        <a:defRPr sz="2000" b="1">
          <a:solidFill>
            <a:schemeClr val="tx2"/>
          </a:solidFill>
          <a:latin typeface="Arial" charset="0"/>
          <a:cs typeface="Arial" charset="0"/>
        </a:defRPr>
      </a:lvl8pPr>
      <a:lvl9pPr marL="1828800" algn="l" rtl="0" eaLnBrk="1" fontAlgn="base" hangingPunct="1">
        <a:spcBef>
          <a:spcPct val="0"/>
        </a:spcBef>
        <a:spcAft>
          <a:spcPct val="0"/>
        </a:spcAft>
        <a:defRPr sz="2000" b="1">
          <a:solidFill>
            <a:schemeClr val="tx2"/>
          </a:solidFill>
          <a:latin typeface="Arial" charset="0"/>
          <a:cs typeface="Arial" charset="0"/>
        </a:defRPr>
      </a:lvl9pPr>
    </p:titleStyle>
    <p:bodyStyle>
      <a:lvl1pPr algn="l" rtl="0" eaLnBrk="1" fontAlgn="base" hangingPunct="1">
        <a:lnSpc>
          <a:spcPct val="100000"/>
        </a:lnSpc>
        <a:spcBef>
          <a:spcPct val="0"/>
        </a:spcBef>
        <a:spcAft>
          <a:spcPct val="0"/>
        </a:spcAft>
        <a:defRPr sz="1600" kern="1200">
          <a:solidFill>
            <a:schemeClr val="tx1"/>
          </a:solidFill>
          <a:latin typeface="+mn-lt"/>
          <a:ea typeface="+mn-ea"/>
          <a:cs typeface="+mn-cs"/>
        </a:defRPr>
      </a:lvl1pPr>
      <a:lvl2pPr marL="176213" indent="-176213" algn="l" rtl="0" eaLnBrk="1" fontAlgn="base" hangingPunct="1">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ußzeilenplatzhalter 3"/>
          <p:cNvSpPr>
            <a:spLocks noGrp="1"/>
          </p:cNvSpPr>
          <p:nvPr>
            <p:ph type="ftr" sz="quarter" idx="3"/>
          </p:nvPr>
        </p:nvSpPr>
        <p:spPr>
          <a:xfrm>
            <a:off x="311162" y="6473313"/>
            <a:ext cx="6440446" cy="365125"/>
          </a:xfrm>
          <a:prstGeom prst="rect">
            <a:avLst/>
          </a:prstGeom>
          <a:noFill/>
          <a:ln>
            <a:noFill/>
          </a:ln>
        </p:spPr>
        <p:txBody>
          <a:bodyPr vert="horz" lIns="0" tIns="45720" rIns="0" bIns="45720" rtlCol="0" anchor="ctr"/>
          <a:lstStyle>
            <a:lvl1pPr algn="l">
              <a:defRPr sz="1200">
                <a:solidFill>
                  <a:schemeClr val="tx1"/>
                </a:solidFill>
              </a:defRPr>
            </a:lvl1pPr>
          </a:lstStyle>
          <a:p>
            <a:r>
              <a:rPr lang="en-US" smtClean="0"/>
              <a:t>Center for Global Health (TUM) | Centre for Global Health (UiO) |</a:t>
            </a:r>
            <a:endParaRPr lang="en-US" dirty="0" smtClean="0"/>
          </a:p>
        </p:txBody>
      </p:sp>
      <p:pic>
        <p:nvPicPr>
          <p:cNvPr id="14" name="Bild 13" descr="TUM_Logo_extern_DE_blau_RGB.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0580" y="6363497"/>
            <a:ext cx="1116000" cy="361383"/>
          </a:xfrm>
          <a:prstGeom prst="rect">
            <a:avLst/>
          </a:prstGeom>
          <a:noFill/>
          <a:ln>
            <a:noFill/>
          </a:ln>
        </p:spPr>
      </p:pic>
      <p:sp>
        <p:nvSpPr>
          <p:cNvPr id="7" name="Foliennummernplatzhalter 4"/>
          <p:cNvSpPr>
            <a:spLocks noGrp="1"/>
          </p:cNvSpPr>
          <p:nvPr>
            <p:ph type="sldNum" sz="quarter" idx="4"/>
          </p:nvPr>
        </p:nvSpPr>
        <p:spPr>
          <a:xfrm>
            <a:off x="6774934" y="6473313"/>
            <a:ext cx="2052074" cy="365125"/>
          </a:xfrm>
          <a:prstGeom prst="rect">
            <a:avLst/>
          </a:prstGeom>
        </p:spPr>
        <p:txBody>
          <a:bodyPr vert="horz" lIns="0" tIns="45720" rIns="0" bIns="45720" rtlCol="0" anchor="ctr"/>
          <a:lstStyle>
            <a:lvl1pPr algn="r">
              <a:defRPr sz="1200">
                <a:solidFill>
                  <a:schemeClr val="tx1"/>
                </a:solidFill>
              </a:defRPr>
            </a:lvl1pPr>
          </a:lstStyle>
          <a:p>
            <a:fld id="{CE58CB1E-F828-4F11-99E0-327109AF9DA4}" type="slidenum">
              <a:rPr lang="de-DE" smtClean="0"/>
              <a:pPr/>
              <a:t>‹Nr.›</a:t>
            </a:fld>
            <a:endParaRPr lang="de-DE" dirty="0"/>
          </a:p>
        </p:txBody>
      </p:sp>
      <p:sp>
        <p:nvSpPr>
          <p:cNvPr id="9" name="Rechteck 8"/>
          <p:cNvSpPr/>
          <p:nvPr userDrawn="1"/>
        </p:nvSpPr>
        <p:spPr>
          <a:xfrm>
            <a:off x="6491708" y="6367515"/>
            <a:ext cx="366491" cy="36021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smtClean="0"/>
          </a:p>
        </p:txBody>
      </p:sp>
      <p:sp>
        <p:nvSpPr>
          <p:cNvPr id="10" name="Rechteck 9"/>
          <p:cNvSpPr/>
          <p:nvPr userDrawn="1"/>
        </p:nvSpPr>
        <p:spPr>
          <a:xfrm>
            <a:off x="5677849" y="6358887"/>
            <a:ext cx="679918" cy="36971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smtClean="0"/>
          </a:p>
        </p:txBody>
      </p:sp>
      <p:sp>
        <p:nvSpPr>
          <p:cNvPr id="11" name="Ellipse 10"/>
          <p:cNvSpPr/>
          <p:nvPr userDrawn="1"/>
        </p:nvSpPr>
        <p:spPr>
          <a:xfrm>
            <a:off x="5147093" y="6340981"/>
            <a:ext cx="396815" cy="39681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smtClean="0"/>
          </a:p>
        </p:txBody>
      </p:sp>
    </p:spTree>
    <p:extLst>
      <p:ext uri="{BB962C8B-B14F-4D97-AF65-F5344CB8AC3E}">
        <p14:creationId xmlns:p14="http://schemas.microsoft.com/office/powerpoint/2010/main" val="7378186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timing>
    <p:tnLst>
      <p:par>
        <p:cTn id="1" dur="indefinite" restart="never" nodeType="tmRoot"/>
      </p:par>
    </p:tnLst>
  </p:timing>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p:cNvSpPr/>
          <p:nvPr/>
        </p:nvSpPr>
        <p:spPr bwMode="hidden">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smtClean="0"/>
          </a:p>
        </p:txBody>
      </p:sp>
      <p:sp>
        <p:nvSpPr>
          <p:cNvPr id="7" name="Foliennummernplatzhalter 4"/>
          <p:cNvSpPr>
            <a:spLocks noGrp="1"/>
          </p:cNvSpPr>
          <p:nvPr>
            <p:ph type="sldNum" sz="quarter" idx="4"/>
          </p:nvPr>
        </p:nvSpPr>
        <p:spPr>
          <a:xfrm>
            <a:off x="6774934" y="6473313"/>
            <a:ext cx="2052000" cy="365125"/>
          </a:xfrm>
          <a:prstGeom prst="rect">
            <a:avLst/>
          </a:prstGeom>
        </p:spPr>
        <p:txBody>
          <a:bodyPr vert="horz" lIns="0" tIns="45720" rIns="0" bIns="45720" rtlCol="0" anchor="ctr"/>
          <a:lstStyle>
            <a:lvl1pPr algn="r">
              <a:defRPr sz="1200">
                <a:solidFill>
                  <a:schemeClr val="bg1"/>
                </a:solidFill>
              </a:defRPr>
            </a:lvl1pPr>
          </a:lstStyle>
          <a:p>
            <a:fld id="{CE58CB1E-F828-4F11-99E0-327109AF9DA4}" type="slidenum">
              <a:rPr lang="de-DE" smtClean="0"/>
              <a:pPr/>
              <a:t>‹Nr.›</a:t>
            </a:fld>
            <a:endParaRPr lang="de-DE" dirty="0"/>
          </a:p>
        </p:txBody>
      </p:sp>
      <p:sp>
        <p:nvSpPr>
          <p:cNvPr id="8" name="Fußzeilenplatzhalter 3"/>
          <p:cNvSpPr>
            <a:spLocks noGrp="1"/>
          </p:cNvSpPr>
          <p:nvPr>
            <p:ph type="ftr" sz="quarter" idx="3"/>
          </p:nvPr>
        </p:nvSpPr>
        <p:spPr>
          <a:xfrm>
            <a:off x="311162" y="6473313"/>
            <a:ext cx="6464280" cy="365125"/>
          </a:xfrm>
          <a:prstGeom prst="rect">
            <a:avLst/>
          </a:prstGeom>
        </p:spPr>
        <p:txBody>
          <a:bodyPr vert="horz" lIns="0" tIns="45720" rIns="0" bIns="45720" rtlCol="0" anchor="ctr"/>
          <a:lstStyle>
            <a:lvl1pPr algn="l">
              <a:defRPr sz="1200">
                <a:solidFill>
                  <a:schemeClr val="bg1"/>
                </a:solidFill>
              </a:defRPr>
            </a:lvl1pPr>
          </a:lstStyle>
          <a:p>
            <a:r>
              <a:rPr lang="en-US" smtClean="0"/>
              <a:t>Center for Global Health (TUM) | Centre for Global Health (UiO) |</a:t>
            </a:r>
            <a:endParaRPr lang="en-US" dirty="0" smtClean="0"/>
          </a:p>
        </p:txBody>
      </p:sp>
      <p:pic>
        <p:nvPicPr>
          <p:cNvPr id="10" name="Bild 9" descr="TUM_Logo_extern_blau_auf_weiss_neg_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7680" y="6102323"/>
            <a:ext cx="1116000" cy="361383"/>
          </a:xfrm>
          <a:prstGeom prst="rect">
            <a:avLst/>
          </a:prstGeom>
        </p:spPr>
      </p:pic>
      <p:sp>
        <p:nvSpPr>
          <p:cNvPr id="11" name="Rechteck 10"/>
          <p:cNvSpPr/>
          <p:nvPr userDrawn="1"/>
        </p:nvSpPr>
        <p:spPr>
          <a:xfrm>
            <a:off x="7210576" y="6120224"/>
            <a:ext cx="366491" cy="3602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smtClean="0"/>
          </a:p>
        </p:txBody>
      </p:sp>
      <p:sp>
        <p:nvSpPr>
          <p:cNvPr id="12" name="Rechteck 11"/>
          <p:cNvSpPr/>
          <p:nvPr userDrawn="1"/>
        </p:nvSpPr>
        <p:spPr>
          <a:xfrm>
            <a:off x="6396717" y="6120442"/>
            <a:ext cx="679918"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smtClean="0"/>
          </a:p>
        </p:txBody>
      </p:sp>
      <p:sp>
        <p:nvSpPr>
          <p:cNvPr id="13" name="Ellipse 12"/>
          <p:cNvSpPr/>
          <p:nvPr userDrawn="1"/>
        </p:nvSpPr>
        <p:spPr>
          <a:xfrm>
            <a:off x="5865961" y="6093690"/>
            <a:ext cx="396815" cy="39681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smtClean="0"/>
          </a:p>
        </p:txBody>
      </p:sp>
    </p:spTree>
  </p:cSld>
  <p:clrMap bg1="lt1" tx1="dk1" bg2="lt2" tx2="dk2" accent1="accent1" accent2="accent2" accent3="accent3" accent4="accent4" accent5="accent5" accent6="accent6" hlink="hlink" folHlink="folHlink"/>
  <p:sldLayoutIdLst>
    <p:sldLayoutId id="2147483685" r:id="rId1"/>
  </p:sldLayoutIdLst>
  <p:timing>
    <p:tnLst>
      <p:par>
        <p:cTn id="1" dur="indefinite" restart="never" nodeType="tmRoot"/>
      </p:par>
    </p:tnLst>
  </p:timing>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smtClean="0">
              <a:solidFill>
                <a:schemeClr val="bg1"/>
              </a:solidFill>
            </a:endParaRPr>
          </a:p>
        </p:txBody>
      </p:sp>
      <p:sp>
        <p:nvSpPr>
          <p:cNvPr id="9" name="Foliennummernplatzhalter 4"/>
          <p:cNvSpPr>
            <a:spLocks noGrp="1"/>
          </p:cNvSpPr>
          <p:nvPr>
            <p:ph type="sldNum" sz="quarter" idx="4"/>
          </p:nvPr>
        </p:nvSpPr>
        <p:spPr>
          <a:xfrm>
            <a:off x="6774934" y="6473313"/>
            <a:ext cx="2052000" cy="365125"/>
          </a:xfrm>
          <a:prstGeom prst="rect">
            <a:avLst/>
          </a:prstGeom>
        </p:spPr>
        <p:txBody>
          <a:bodyPr vert="horz" lIns="0" tIns="45720" rIns="0" bIns="45720" rtlCol="0" anchor="ctr"/>
          <a:lstStyle>
            <a:lvl1pPr algn="r">
              <a:defRPr sz="1200">
                <a:solidFill>
                  <a:schemeClr val="bg1"/>
                </a:solidFill>
              </a:defRPr>
            </a:lvl1pPr>
          </a:lstStyle>
          <a:p>
            <a:fld id="{CE58CB1E-F828-4F11-99E0-327109AF9DA4}" type="slidenum">
              <a:rPr lang="de-DE" smtClean="0"/>
              <a:pPr/>
              <a:t>‹Nr.›</a:t>
            </a:fld>
            <a:endParaRPr lang="de-DE" dirty="0"/>
          </a:p>
        </p:txBody>
      </p:sp>
      <p:sp>
        <p:nvSpPr>
          <p:cNvPr id="10" name="Fußzeilenplatzhalter 3"/>
          <p:cNvSpPr>
            <a:spLocks noGrp="1"/>
          </p:cNvSpPr>
          <p:nvPr>
            <p:ph type="ftr" sz="quarter" idx="3"/>
          </p:nvPr>
        </p:nvSpPr>
        <p:spPr>
          <a:xfrm>
            <a:off x="311162" y="6473313"/>
            <a:ext cx="6464280" cy="365125"/>
          </a:xfrm>
          <a:prstGeom prst="rect">
            <a:avLst/>
          </a:prstGeom>
        </p:spPr>
        <p:txBody>
          <a:bodyPr vert="horz" lIns="0" tIns="45720" rIns="0" bIns="45720" rtlCol="0" anchor="ctr"/>
          <a:lstStyle>
            <a:lvl1pPr algn="l">
              <a:defRPr sz="1200">
                <a:solidFill>
                  <a:schemeClr val="bg1"/>
                </a:solidFill>
              </a:defRPr>
            </a:lvl1pPr>
          </a:lstStyle>
          <a:p>
            <a:r>
              <a:rPr lang="en-US" smtClean="0"/>
              <a:t>Center for Global Health (TUM) | Centre for Global Health (UiO) |</a:t>
            </a:r>
            <a:endParaRPr lang="en-US" dirty="0" smtClean="0"/>
          </a:p>
        </p:txBody>
      </p:sp>
      <p:pic>
        <p:nvPicPr>
          <p:cNvPr id="6" name="Bild 9" descr="TUM_Logo_extern_blau_auf_weiss_neg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7680" y="6102323"/>
            <a:ext cx="1116000" cy="361383"/>
          </a:xfrm>
          <a:prstGeom prst="rect">
            <a:avLst/>
          </a:prstGeom>
        </p:spPr>
      </p:pic>
      <p:sp>
        <p:nvSpPr>
          <p:cNvPr id="8" name="Rechteck 7"/>
          <p:cNvSpPr/>
          <p:nvPr userDrawn="1"/>
        </p:nvSpPr>
        <p:spPr>
          <a:xfrm>
            <a:off x="7210576" y="6120224"/>
            <a:ext cx="366491" cy="3602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smtClean="0"/>
          </a:p>
        </p:txBody>
      </p:sp>
      <p:sp>
        <p:nvSpPr>
          <p:cNvPr id="11" name="Rechteck 10"/>
          <p:cNvSpPr/>
          <p:nvPr userDrawn="1"/>
        </p:nvSpPr>
        <p:spPr>
          <a:xfrm>
            <a:off x="6396717" y="6120442"/>
            <a:ext cx="679918"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smtClean="0"/>
          </a:p>
        </p:txBody>
      </p:sp>
      <p:sp>
        <p:nvSpPr>
          <p:cNvPr id="12" name="Ellipse 11"/>
          <p:cNvSpPr/>
          <p:nvPr userDrawn="1"/>
        </p:nvSpPr>
        <p:spPr>
          <a:xfrm>
            <a:off x="5865961" y="6093690"/>
            <a:ext cx="396815" cy="39681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smtClean="0"/>
          </a:p>
        </p:txBody>
      </p:sp>
    </p:spTree>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ogle.com/maps/d/viewer?mid=1fgGZ647tzXwTBO0fgW0gfLU1vz4&amp;ll=44.82662706967652,15.300343050000038&amp;z=2"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jpg"/><Relationship Id="rId3" Type="http://schemas.openxmlformats.org/officeDocument/2006/relationships/image" Target="../media/image10.png"/><Relationship Id="rId7" Type="http://schemas.openxmlformats.org/officeDocument/2006/relationships/image" Target="../media/image14.jpg"/><Relationship Id="rId12"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jpg"/><Relationship Id="rId1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CE58CB1E-F828-4F11-99E0-327109AF9DA4}" type="slidenum">
              <a:rPr lang="de-DE" smtClean="0"/>
              <a:pPr/>
              <a:t>1</a:t>
            </a:fld>
            <a:endParaRPr lang="de-DE" dirty="0"/>
          </a:p>
        </p:txBody>
      </p:sp>
      <p:sp>
        <p:nvSpPr>
          <p:cNvPr id="4" name="Fußzeilenplatzhalter 3"/>
          <p:cNvSpPr>
            <a:spLocks noGrp="1"/>
          </p:cNvSpPr>
          <p:nvPr>
            <p:ph type="ftr" sz="quarter" idx="13"/>
          </p:nvPr>
        </p:nvSpPr>
        <p:spPr/>
        <p:txBody>
          <a:bodyPr/>
          <a:lstStyle/>
          <a:p>
            <a:r>
              <a:rPr lang="en-US" smtClean="0"/>
              <a:t>Center for Global Health (TUM) | Centre for Global Health (UiO) |</a:t>
            </a:r>
            <a:endParaRPr lang="en-US" dirty="0" smtClean="0"/>
          </a:p>
        </p:txBody>
      </p:sp>
      <p:sp>
        <p:nvSpPr>
          <p:cNvPr id="6" name="Titel 5"/>
          <p:cNvSpPr>
            <a:spLocks noGrp="1"/>
          </p:cNvSpPr>
          <p:nvPr>
            <p:ph type="title"/>
          </p:nvPr>
        </p:nvSpPr>
        <p:spPr>
          <a:xfrm>
            <a:off x="319090" y="905123"/>
            <a:ext cx="8508999" cy="410369"/>
          </a:xfrm>
        </p:spPr>
        <p:txBody>
          <a:bodyPr/>
          <a:lstStyle/>
          <a:p>
            <a:pPr algn="ctr"/>
            <a:r>
              <a:rPr lang="en-GB" sz="3500" dirty="0" smtClean="0"/>
              <a:t>The Centres for Global Health Munich/Oslo</a:t>
            </a:r>
            <a:endParaRPr lang="en-GB" sz="3500" dirty="0"/>
          </a:p>
        </p:txBody>
      </p:sp>
      <p:pic>
        <p:nvPicPr>
          <p:cNvPr id="11" name="Inhaltsplatzhalter 10"/>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586938" y="2232038"/>
            <a:ext cx="3642162" cy="2165872"/>
          </a:xfrm>
        </p:spPr>
      </p:pic>
      <p:pic>
        <p:nvPicPr>
          <p:cNvPr id="12" name="Grafi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437" y="2234344"/>
            <a:ext cx="3770861" cy="2242405"/>
          </a:xfrm>
          <a:prstGeom prst="rect">
            <a:avLst/>
          </a:prstGeom>
        </p:spPr>
      </p:pic>
      <p:sp>
        <p:nvSpPr>
          <p:cNvPr id="25" name="Nach rechts gekrümmter Pfeil 24"/>
          <p:cNvSpPr/>
          <p:nvPr/>
        </p:nvSpPr>
        <p:spPr>
          <a:xfrm>
            <a:off x="2551572" y="2931946"/>
            <a:ext cx="1591220" cy="1287624"/>
          </a:xfrm>
          <a:prstGeom prst="curvedRightArrow">
            <a:avLst/>
          </a:prstGeom>
          <a:solidFill>
            <a:srgbClr val="0080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smtClean="0">
              <a:solidFill>
                <a:schemeClr val="tx1"/>
              </a:solidFill>
            </a:endParaRPr>
          </a:p>
        </p:txBody>
      </p:sp>
      <p:sp>
        <p:nvSpPr>
          <p:cNvPr id="26" name="Nach links gekrümmter Pfeil 25"/>
          <p:cNvSpPr/>
          <p:nvPr/>
        </p:nvSpPr>
        <p:spPr>
          <a:xfrm>
            <a:off x="5114421" y="2931946"/>
            <a:ext cx="1558212" cy="1287624"/>
          </a:xfrm>
          <a:prstGeom prst="curvedLeftArrow">
            <a:avLst/>
          </a:prstGeom>
          <a:solidFill>
            <a:srgbClr val="0080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CE58CB1E-F828-4F11-99E0-327109AF9DA4}" type="slidenum">
              <a:rPr lang="de-DE" smtClean="0"/>
              <a:pPr/>
              <a:t>10</a:t>
            </a:fld>
            <a:endParaRPr lang="de-DE" dirty="0"/>
          </a:p>
        </p:txBody>
      </p:sp>
      <p:sp>
        <p:nvSpPr>
          <p:cNvPr id="4" name="Footer Placeholder 3"/>
          <p:cNvSpPr>
            <a:spLocks noGrp="1"/>
          </p:cNvSpPr>
          <p:nvPr>
            <p:ph type="ftr" sz="quarter" idx="12"/>
          </p:nvPr>
        </p:nvSpPr>
        <p:spPr/>
        <p:txBody>
          <a:bodyPr/>
          <a:lstStyle/>
          <a:p>
            <a:r>
              <a:rPr lang="en-US" smtClean="0"/>
              <a:t>Center for Global Health (TUM) | Centre for Global Health (UiO) |</a:t>
            </a:r>
            <a:endParaRPr lang="en-US" dirty="0" smtClean="0"/>
          </a:p>
        </p:txBody>
      </p:sp>
      <p:sp>
        <p:nvSpPr>
          <p:cNvPr id="5" name="Title 4"/>
          <p:cNvSpPr>
            <a:spLocks noGrp="1"/>
          </p:cNvSpPr>
          <p:nvPr>
            <p:ph type="title"/>
          </p:nvPr>
        </p:nvSpPr>
        <p:spPr>
          <a:xfrm>
            <a:off x="319090" y="360000"/>
            <a:ext cx="8508999" cy="424048"/>
          </a:xfrm>
        </p:spPr>
        <p:txBody>
          <a:bodyPr/>
          <a:lstStyle/>
          <a:p>
            <a:r>
              <a:rPr lang="en-US" sz="3200" dirty="0" smtClean="0"/>
              <a:t>Communication</a:t>
            </a:r>
            <a:endParaRPr lang="nb-NO" sz="3200" dirty="0"/>
          </a:p>
        </p:txBody>
      </p:sp>
      <p:pic>
        <p:nvPicPr>
          <p:cNvPr id="6" name="Content Placeholder 4" descr="C:\Users\ingebkh\AppData\Local\Microsoft\Windows\Temporary Internet Files\Content.Outlook\52PVBMN7\Illustration.jpg"/>
          <p:cNvPicPr>
            <a:picLocks/>
          </p:cNvPicPr>
          <p:nvPr/>
        </p:nvPicPr>
        <p:blipFill rotWithShape="1">
          <a:blip r:embed="rId2">
            <a:extLst>
              <a:ext uri="{28A0092B-C50C-407E-A947-70E740481C1C}">
                <a14:useLocalDpi xmlns:a14="http://schemas.microsoft.com/office/drawing/2010/main" val="0"/>
              </a:ext>
            </a:extLst>
          </a:blip>
          <a:srcRect l="9656" r="8530"/>
          <a:stretch/>
        </p:blipFill>
        <p:spPr bwMode="auto">
          <a:xfrm>
            <a:off x="1712767" y="865326"/>
            <a:ext cx="5699892" cy="5425943"/>
          </a:xfrm>
          <a:prstGeom prst="roundRect">
            <a:avLst>
              <a:gd name="adj" fmla="val 5009"/>
            </a:avLst>
          </a:prstGeom>
          <a:solidFill>
            <a:srgbClr val="FFFFFF">
              <a:shade val="85000"/>
            </a:srgbClr>
          </a:solidFill>
          <a:ln w="9525">
            <a:noFill/>
            <a:miter lim="800000"/>
            <a:headEnd/>
            <a:tailEnd/>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763008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11162" y="938272"/>
            <a:ext cx="8508999" cy="5247923"/>
          </a:xfrm>
        </p:spPr>
        <p:txBody>
          <a:bodyPr/>
          <a:lstStyle/>
          <a:p>
            <a:pPr marL="285750" indent="-285750">
              <a:buClr>
                <a:schemeClr val="bg2"/>
              </a:buClr>
              <a:buFont typeface="Arial" panose="020B0604020202020204" pitchFamily="34" charset="0"/>
              <a:buChar char="•"/>
            </a:pPr>
            <a:r>
              <a:rPr lang="en-GB" b="1" dirty="0" smtClean="0"/>
              <a:t>14 Faculties </a:t>
            </a:r>
            <a:endParaRPr lang="en-GB" dirty="0" smtClean="0"/>
          </a:p>
          <a:p>
            <a:pPr marL="285750" indent="-285750">
              <a:buClr>
                <a:schemeClr val="bg2"/>
              </a:buClr>
              <a:buFont typeface="Arial" panose="020B0604020202020204" pitchFamily="34" charset="0"/>
              <a:buChar char="•"/>
            </a:pPr>
            <a:r>
              <a:rPr lang="en-GB" b="1" dirty="0" smtClean="0"/>
              <a:t>172 </a:t>
            </a:r>
            <a:r>
              <a:rPr lang="en-GB" dirty="0" smtClean="0"/>
              <a:t>Degree Courses </a:t>
            </a:r>
          </a:p>
          <a:p>
            <a:pPr marL="285750" indent="-285750">
              <a:buClr>
                <a:schemeClr val="bg2"/>
              </a:buClr>
              <a:buFont typeface="Arial" panose="020B0604020202020204" pitchFamily="34" charset="0"/>
              <a:buChar char="•"/>
            </a:pPr>
            <a:r>
              <a:rPr lang="en-GB" b="1" dirty="0" smtClean="0"/>
              <a:t>40 100 </a:t>
            </a:r>
            <a:r>
              <a:rPr lang="en-GB" dirty="0" smtClean="0"/>
              <a:t>Students, 34% female, 24% international</a:t>
            </a:r>
          </a:p>
          <a:p>
            <a:pPr marL="285750" indent="-285750">
              <a:buClr>
                <a:schemeClr val="bg2"/>
              </a:buClr>
              <a:buFont typeface="Arial" panose="020B0604020202020204" pitchFamily="34" charset="0"/>
              <a:buChar char="•"/>
            </a:pPr>
            <a:r>
              <a:rPr lang="en-GB" b="1" dirty="0" smtClean="0"/>
              <a:t>8 900 </a:t>
            </a:r>
            <a:r>
              <a:rPr lang="en-GB" dirty="0" smtClean="0"/>
              <a:t>Graduates per year </a:t>
            </a:r>
          </a:p>
          <a:p>
            <a:pPr marL="285750" indent="-285750">
              <a:buClr>
                <a:schemeClr val="bg2"/>
              </a:buClr>
              <a:buFont typeface="Arial" panose="020B0604020202020204" pitchFamily="34" charset="0"/>
              <a:buChar char="•"/>
            </a:pPr>
            <a:r>
              <a:rPr lang="en-GB" b="1" dirty="0" smtClean="0"/>
              <a:t>1 000 </a:t>
            </a:r>
            <a:r>
              <a:rPr lang="en-GB" dirty="0" smtClean="0"/>
              <a:t>PhD Theses per year </a:t>
            </a:r>
          </a:p>
          <a:p>
            <a:endParaRPr lang="en-GB" sz="1000" dirty="0" smtClean="0"/>
          </a:p>
          <a:p>
            <a:r>
              <a:rPr lang="en-GB" sz="1500" b="1" dirty="0" smtClean="0"/>
              <a:t>Milestones</a:t>
            </a:r>
          </a:p>
          <a:p>
            <a:pPr>
              <a:lnSpc>
                <a:spcPct val="130000"/>
              </a:lnSpc>
              <a:spcAft>
                <a:spcPts val="300"/>
              </a:spcAft>
              <a:tabLst>
                <a:tab pos="539750" algn="l"/>
              </a:tabLst>
            </a:pPr>
            <a:r>
              <a:rPr lang="en-GB" sz="1300" b="1" dirty="0" smtClean="0">
                <a:solidFill>
                  <a:schemeClr val="bg2"/>
                </a:solidFill>
              </a:rPr>
              <a:t>1877</a:t>
            </a:r>
            <a:r>
              <a:rPr lang="en-GB" sz="1300" b="1" dirty="0" smtClean="0"/>
              <a:t>   	</a:t>
            </a:r>
            <a:r>
              <a:rPr lang="en-GB" sz="1300" dirty="0" smtClean="0"/>
              <a:t>"Technical University"</a:t>
            </a:r>
          </a:p>
          <a:p>
            <a:pPr>
              <a:lnSpc>
                <a:spcPct val="130000"/>
              </a:lnSpc>
              <a:spcAft>
                <a:spcPts val="300"/>
              </a:spcAft>
              <a:tabLst>
                <a:tab pos="539750" algn="l"/>
              </a:tabLst>
            </a:pPr>
            <a:r>
              <a:rPr lang="en-GB" sz="1300" b="1" dirty="0" smtClean="0">
                <a:solidFill>
                  <a:schemeClr val="bg2"/>
                </a:solidFill>
              </a:rPr>
              <a:t>1967</a:t>
            </a:r>
            <a:r>
              <a:rPr lang="en-GB" sz="1300" dirty="0" smtClean="0"/>
              <a:t>	TUM School of Medicine, University Hospital</a:t>
            </a:r>
          </a:p>
          <a:p>
            <a:pPr>
              <a:lnSpc>
                <a:spcPct val="130000"/>
              </a:lnSpc>
              <a:spcAft>
                <a:spcPts val="300"/>
              </a:spcAft>
              <a:tabLst>
                <a:tab pos="539750" algn="l"/>
              </a:tabLst>
            </a:pPr>
            <a:r>
              <a:rPr lang="en-GB" sz="1300" b="1" dirty="0" smtClean="0">
                <a:solidFill>
                  <a:srgbClr val="0065BD"/>
                </a:solidFill>
              </a:rPr>
              <a:t>1970</a:t>
            </a:r>
            <a:r>
              <a:rPr lang="en-GB" sz="1300" dirty="0" smtClean="0"/>
              <a:t>	Presidential Constitution, "</a:t>
            </a:r>
            <a:r>
              <a:rPr lang="en-GB" sz="1300" dirty="0" err="1" smtClean="0"/>
              <a:t>Technische</a:t>
            </a:r>
            <a:r>
              <a:rPr lang="en-GB" sz="1300" dirty="0" smtClean="0"/>
              <a:t> </a:t>
            </a:r>
            <a:r>
              <a:rPr lang="en-GB" sz="1300" dirty="0" err="1" smtClean="0"/>
              <a:t>Universität</a:t>
            </a:r>
            <a:r>
              <a:rPr lang="en-GB" sz="1300" dirty="0" smtClean="0"/>
              <a:t> </a:t>
            </a:r>
            <a:r>
              <a:rPr lang="en-GB" sz="1300" dirty="0" err="1" smtClean="0"/>
              <a:t>München</a:t>
            </a:r>
            <a:r>
              <a:rPr lang="en-GB" sz="1300" dirty="0" smtClean="0"/>
              <a:t>" </a:t>
            </a:r>
          </a:p>
          <a:p>
            <a:pPr>
              <a:lnSpc>
                <a:spcPct val="130000"/>
              </a:lnSpc>
              <a:spcAft>
                <a:spcPts val="500"/>
              </a:spcAft>
              <a:tabLst>
                <a:tab pos="539750" algn="l"/>
              </a:tabLst>
            </a:pPr>
            <a:r>
              <a:rPr lang="en-GB" sz="1300" b="1" dirty="0" smtClean="0">
                <a:solidFill>
                  <a:schemeClr val="bg2"/>
                </a:solidFill>
              </a:rPr>
              <a:t>2002</a:t>
            </a:r>
            <a:r>
              <a:rPr lang="en-GB" sz="1300" dirty="0" smtClean="0"/>
              <a:t>	TUM Branch in Singapore: TUM. Asia </a:t>
            </a:r>
            <a:r>
              <a:rPr lang="en-GB" sz="1300" dirty="0" err="1" smtClean="0"/>
              <a:t>Pte.</a:t>
            </a:r>
            <a:r>
              <a:rPr lang="en-GB" sz="1300" dirty="0" smtClean="0"/>
              <a:t> Ltd. </a:t>
            </a:r>
          </a:p>
          <a:p>
            <a:pPr>
              <a:lnSpc>
                <a:spcPct val="130000"/>
              </a:lnSpc>
              <a:spcAft>
                <a:spcPts val="500"/>
              </a:spcAft>
              <a:tabLst>
                <a:tab pos="539750" algn="l"/>
              </a:tabLst>
            </a:pPr>
            <a:r>
              <a:rPr lang="en-GB" sz="1300" b="1" dirty="0" smtClean="0">
                <a:solidFill>
                  <a:srgbClr val="0065BD"/>
                </a:solidFill>
              </a:rPr>
              <a:t>2005</a:t>
            </a:r>
            <a:r>
              <a:rPr lang="en-GB" sz="1300" dirty="0" smtClean="0"/>
              <a:t>	TUM Institute for Advanced Study (IAS)</a:t>
            </a:r>
          </a:p>
          <a:p>
            <a:pPr marL="228600" indent="-228600" defTabSz="539750">
              <a:lnSpc>
                <a:spcPct val="110000"/>
              </a:lnSpc>
              <a:spcAft>
                <a:spcPts val="500"/>
              </a:spcAft>
              <a:buAutoNum type="arabicPlain" startAt="2006"/>
            </a:pPr>
            <a:r>
              <a:rPr lang="en-GB" sz="1300" b="1" dirty="0" smtClean="0">
                <a:solidFill>
                  <a:schemeClr val="bg2"/>
                </a:solidFill>
              </a:rPr>
              <a:t>	</a:t>
            </a:r>
            <a:r>
              <a:rPr lang="en-GB" sz="1300" dirty="0" smtClean="0"/>
              <a:t>TUM elected "University of Excellence"</a:t>
            </a:r>
            <a:br>
              <a:rPr lang="en-GB" sz="1300" dirty="0" smtClean="0"/>
            </a:br>
            <a:r>
              <a:rPr lang="en-GB" sz="1300" dirty="0" smtClean="0"/>
              <a:t>	TUM International Graduate School of Science and Engineering 	(IGSSE)</a:t>
            </a:r>
          </a:p>
          <a:p>
            <a:pPr defTabSz="539750">
              <a:lnSpc>
                <a:spcPct val="100000"/>
              </a:lnSpc>
              <a:spcAft>
                <a:spcPts val="500"/>
              </a:spcAft>
            </a:pPr>
            <a:r>
              <a:rPr lang="en-GB" sz="1300" b="1" dirty="0" smtClean="0">
                <a:solidFill>
                  <a:srgbClr val="0065BD"/>
                </a:solidFill>
              </a:rPr>
              <a:t>2009</a:t>
            </a:r>
            <a:r>
              <a:rPr lang="en-GB" sz="1300" dirty="0" smtClean="0"/>
              <a:t>	TUM School of Education  / TUM Graduate School</a:t>
            </a:r>
          </a:p>
          <a:p>
            <a:pPr defTabSz="627063">
              <a:lnSpc>
                <a:spcPct val="110000"/>
              </a:lnSpc>
              <a:spcAft>
                <a:spcPts val="500"/>
              </a:spcAft>
              <a:tabLst>
                <a:tab pos="539750" algn="l"/>
              </a:tabLst>
            </a:pPr>
            <a:r>
              <a:rPr lang="en-GB" sz="1300" b="1" dirty="0" smtClean="0">
                <a:solidFill>
                  <a:srgbClr val="0065BD"/>
                </a:solidFill>
              </a:rPr>
              <a:t>2010</a:t>
            </a:r>
            <a:r>
              <a:rPr lang="en-GB" sz="1300" dirty="0" smtClean="0"/>
              <a:t>	TUM University Foundation  / Munich School of Engineering (MSE)</a:t>
            </a:r>
          </a:p>
          <a:p>
            <a:pPr defTabSz="539750">
              <a:lnSpc>
                <a:spcPct val="110000"/>
              </a:lnSpc>
              <a:spcAft>
                <a:spcPts val="500"/>
              </a:spcAft>
            </a:pPr>
            <a:r>
              <a:rPr lang="en-GB" sz="1300" b="1" dirty="0" smtClean="0">
                <a:solidFill>
                  <a:srgbClr val="0065BD"/>
                </a:solidFill>
              </a:rPr>
              <a:t>2012</a:t>
            </a:r>
            <a:r>
              <a:rPr lang="en-GB" sz="1300" dirty="0" smtClean="0"/>
              <a:t>	TUM again elected "University of Excellence“  / Munich </a:t>
            </a:r>
            <a:r>
              <a:rPr lang="en-GB" sz="1300" dirty="0" err="1" smtClean="0"/>
              <a:t>Center</a:t>
            </a:r>
            <a:r>
              <a:rPr lang="en-GB" sz="1300" dirty="0" smtClean="0"/>
              <a:t> for Technology in Society (MCTS)</a:t>
            </a:r>
          </a:p>
          <a:p>
            <a:pPr>
              <a:lnSpc>
                <a:spcPct val="110000"/>
              </a:lnSpc>
              <a:spcAft>
                <a:spcPts val="500"/>
              </a:spcAft>
              <a:tabLst>
                <a:tab pos="539750" algn="l"/>
              </a:tabLst>
            </a:pPr>
            <a:r>
              <a:rPr lang="en-GB" sz="1300" b="1" dirty="0" smtClean="0">
                <a:solidFill>
                  <a:srgbClr val="0065BD"/>
                </a:solidFill>
              </a:rPr>
              <a:t>2014</a:t>
            </a:r>
            <a:r>
              <a:rPr lang="en-GB" sz="1300" dirty="0" smtClean="0"/>
              <a:t>	</a:t>
            </a:r>
            <a:r>
              <a:rPr lang="en-GB" sz="1300" dirty="0" err="1" smtClean="0"/>
              <a:t>Hochschule</a:t>
            </a:r>
            <a:r>
              <a:rPr lang="en-GB" sz="1300" dirty="0" smtClean="0"/>
              <a:t> </a:t>
            </a:r>
            <a:r>
              <a:rPr lang="en-GB" sz="1300" dirty="0" err="1" smtClean="0"/>
              <a:t>für</a:t>
            </a:r>
            <a:r>
              <a:rPr lang="en-GB" sz="1300" dirty="0" smtClean="0"/>
              <a:t> </a:t>
            </a:r>
            <a:r>
              <a:rPr lang="en-GB" sz="1300" dirty="0" err="1" smtClean="0"/>
              <a:t>Politik</a:t>
            </a:r>
            <a:r>
              <a:rPr lang="en-GB" sz="1300" dirty="0" smtClean="0"/>
              <a:t> </a:t>
            </a:r>
            <a:r>
              <a:rPr lang="en-GB" sz="1300" dirty="0" err="1" smtClean="0"/>
              <a:t>München</a:t>
            </a:r>
            <a:r>
              <a:rPr lang="en-GB" sz="1300" dirty="0" smtClean="0"/>
              <a:t> – Bavarian School of Public Policy</a:t>
            </a:r>
          </a:p>
          <a:p>
            <a:pPr defTabSz="539750">
              <a:lnSpc>
                <a:spcPct val="110000"/>
              </a:lnSpc>
              <a:spcAft>
                <a:spcPts val="400"/>
              </a:spcAft>
              <a:tabLst>
                <a:tab pos="539750" algn="l"/>
              </a:tabLst>
            </a:pPr>
            <a:r>
              <a:rPr lang="en-GB" sz="1300" b="1" dirty="0" smtClean="0">
                <a:solidFill>
                  <a:srgbClr val="0065BD"/>
                </a:solidFill>
              </a:rPr>
              <a:t>2015</a:t>
            </a:r>
            <a:r>
              <a:rPr lang="en-GB" sz="1300" dirty="0" smtClean="0"/>
              <a:t>	Munich School of Bioengineering</a:t>
            </a:r>
          </a:p>
          <a:p>
            <a:endParaRPr lang="de-DE" dirty="0" smtClean="0"/>
          </a:p>
          <a:p>
            <a:endParaRPr lang="de-DE" dirty="0"/>
          </a:p>
        </p:txBody>
      </p:sp>
      <p:sp>
        <p:nvSpPr>
          <p:cNvPr id="3" name="Foliennummernplatzhalter 2"/>
          <p:cNvSpPr>
            <a:spLocks noGrp="1"/>
          </p:cNvSpPr>
          <p:nvPr>
            <p:ph type="sldNum" sz="quarter" idx="11"/>
          </p:nvPr>
        </p:nvSpPr>
        <p:spPr/>
        <p:txBody>
          <a:bodyPr/>
          <a:lstStyle/>
          <a:p>
            <a:fld id="{CE58CB1E-F828-4F11-99E0-327109AF9DA4}" type="slidenum">
              <a:rPr lang="de-DE" smtClean="0"/>
              <a:pPr/>
              <a:t>11</a:t>
            </a:fld>
            <a:endParaRPr lang="de-DE" dirty="0"/>
          </a:p>
        </p:txBody>
      </p:sp>
      <p:sp>
        <p:nvSpPr>
          <p:cNvPr id="4" name="Fußzeilenplatzhalter 3"/>
          <p:cNvSpPr>
            <a:spLocks noGrp="1"/>
          </p:cNvSpPr>
          <p:nvPr>
            <p:ph type="ftr" sz="quarter" idx="12"/>
          </p:nvPr>
        </p:nvSpPr>
        <p:spPr/>
        <p:txBody>
          <a:bodyPr/>
          <a:lstStyle/>
          <a:p>
            <a:r>
              <a:rPr lang="en-US" dirty="0" smtClean="0"/>
              <a:t>Center for Global Health (TUM) | Centre for Global Health (</a:t>
            </a:r>
            <a:r>
              <a:rPr lang="en-US" dirty="0" err="1" smtClean="0"/>
              <a:t>UiO</a:t>
            </a:r>
            <a:r>
              <a:rPr lang="en-US" dirty="0" smtClean="0"/>
              <a:t>) |</a:t>
            </a:r>
          </a:p>
        </p:txBody>
      </p:sp>
      <p:sp>
        <p:nvSpPr>
          <p:cNvPr id="5" name="Titel 4"/>
          <p:cNvSpPr>
            <a:spLocks noGrp="1"/>
          </p:cNvSpPr>
          <p:nvPr>
            <p:ph type="title"/>
          </p:nvPr>
        </p:nvSpPr>
        <p:spPr/>
        <p:txBody>
          <a:bodyPr/>
          <a:lstStyle/>
          <a:p>
            <a:r>
              <a:rPr lang="en-GB" sz="3200" dirty="0" smtClean="0"/>
              <a:t>Technical University of Munich  </a:t>
            </a:r>
            <a:endParaRPr lang="en-GB" sz="3200"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7841" y="1164056"/>
            <a:ext cx="3072320" cy="1728433"/>
          </a:xfrm>
          <a:prstGeom prst="rect">
            <a:avLst/>
          </a:prstGeom>
        </p:spPr>
      </p:pic>
    </p:spTree>
    <p:extLst>
      <p:ext uri="{BB962C8B-B14F-4D97-AF65-F5344CB8AC3E}">
        <p14:creationId xmlns:p14="http://schemas.microsoft.com/office/powerpoint/2010/main" val="129618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CE58CB1E-F828-4F11-99E0-327109AF9DA4}" type="slidenum">
              <a:rPr lang="de-DE" smtClean="0"/>
              <a:pPr/>
              <a:t>12</a:t>
            </a:fld>
            <a:endParaRPr lang="de-DE" dirty="0"/>
          </a:p>
        </p:txBody>
      </p:sp>
      <p:sp>
        <p:nvSpPr>
          <p:cNvPr id="4" name="Fußzeilenplatzhalter 3"/>
          <p:cNvSpPr>
            <a:spLocks noGrp="1"/>
          </p:cNvSpPr>
          <p:nvPr>
            <p:ph type="ftr" sz="quarter" idx="12"/>
          </p:nvPr>
        </p:nvSpPr>
        <p:spPr/>
        <p:txBody>
          <a:bodyPr/>
          <a:lstStyle/>
          <a:p>
            <a:r>
              <a:rPr lang="en-US" smtClean="0"/>
              <a:t>Center for Global Health (TUM) | Centre for Global Health (UiO) |</a:t>
            </a:r>
            <a:endParaRPr lang="en-US" dirty="0" smtClean="0"/>
          </a:p>
        </p:txBody>
      </p:sp>
      <p:sp>
        <p:nvSpPr>
          <p:cNvPr id="5" name="Titel 4"/>
          <p:cNvSpPr>
            <a:spLocks noGrp="1"/>
          </p:cNvSpPr>
          <p:nvPr>
            <p:ph type="title"/>
          </p:nvPr>
        </p:nvSpPr>
        <p:spPr/>
        <p:txBody>
          <a:bodyPr/>
          <a:lstStyle/>
          <a:p>
            <a:r>
              <a:rPr lang="en-GB" sz="3200" dirty="0" smtClean="0"/>
              <a:t>Students by Departments</a:t>
            </a:r>
            <a:endParaRPr lang="en-GB" sz="3200" dirty="0"/>
          </a:p>
        </p:txBody>
      </p:sp>
      <p:pic>
        <p:nvPicPr>
          <p:cNvPr id="6" name="Inhaltsplatzhalter 5"/>
          <p:cNvPicPr>
            <a:picLocks noGrp="1" noChangeAspect="1"/>
          </p:cNvPicPr>
          <p:nvPr>
            <p:ph idx="1"/>
          </p:nvPr>
        </p:nvPicPr>
        <p:blipFill rotWithShape="1">
          <a:blip r:embed="rId2">
            <a:extLst>
              <a:ext uri="{28A0092B-C50C-407E-A947-70E740481C1C}">
                <a14:useLocalDpi xmlns:a14="http://schemas.microsoft.com/office/drawing/2010/main" val="0"/>
              </a:ext>
            </a:extLst>
          </a:blip>
          <a:srcRect r="2210" b="394"/>
          <a:stretch/>
        </p:blipFill>
        <p:spPr>
          <a:xfrm>
            <a:off x="319089" y="1073863"/>
            <a:ext cx="7845197" cy="4972374"/>
          </a:xfrm>
        </p:spPr>
      </p:pic>
    </p:spTree>
    <p:extLst>
      <p:ext uri="{BB962C8B-B14F-4D97-AF65-F5344CB8AC3E}">
        <p14:creationId xmlns:p14="http://schemas.microsoft.com/office/powerpoint/2010/main" val="2214560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19091" y="895739"/>
            <a:ext cx="8507918" cy="5318449"/>
          </a:xfrm>
        </p:spPr>
        <p:txBody>
          <a:bodyPr/>
          <a:lstStyle/>
          <a:p>
            <a:pPr marL="285750" indent="-285750">
              <a:buClr>
                <a:schemeClr val="bg2"/>
              </a:buClr>
              <a:buFont typeface="Arial" panose="020B0604020202020204" pitchFamily="34" charset="0"/>
              <a:buChar char="•"/>
            </a:pPr>
            <a:r>
              <a:rPr lang="en-US" dirty="0" smtClean="0"/>
              <a:t>Organized </a:t>
            </a:r>
            <a:r>
              <a:rPr lang="en-US" dirty="0"/>
              <a:t>by the German federal &amp;</a:t>
            </a:r>
            <a:r>
              <a:rPr lang="en-US" dirty="0" smtClean="0"/>
              <a:t> </a:t>
            </a:r>
          </a:p>
          <a:p>
            <a:pPr>
              <a:buClr>
                <a:schemeClr val="bg2"/>
              </a:buClr>
            </a:pPr>
            <a:r>
              <a:rPr lang="en-US" dirty="0" smtClean="0"/>
              <a:t>state governments</a:t>
            </a:r>
          </a:p>
          <a:p>
            <a:pPr>
              <a:buClr>
                <a:schemeClr val="bg2"/>
              </a:buClr>
            </a:pPr>
            <a:endParaRPr lang="en-US" dirty="0" smtClean="0"/>
          </a:p>
          <a:p>
            <a:pPr>
              <a:buClr>
                <a:schemeClr val="bg2"/>
              </a:buClr>
            </a:pPr>
            <a:endParaRPr lang="en-US" sz="500" dirty="0" smtClean="0"/>
          </a:p>
          <a:p>
            <a:pPr marL="285750" indent="-285750">
              <a:buClr>
                <a:schemeClr val="bg2"/>
              </a:buClr>
              <a:buFont typeface="Arial" panose="020B0604020202020204" pitchFamily="34" charset="0"/>
              <a:buChar char="•"/>
            </a:pPr>
            <a:r>
              <a:rPr lang="en-US" dirty="0" smtClean="0"/>
              <a:t>Enabling universities to </a:t>
            </a:r>
            <a:r>
              <a:rPr lang="en-US" dirty="0" err="1" smtClean="0"/>
              <a:t>realise</a:t>
            </a:r>
            <a:r>
              <a:rPr lang="en-US" dirty="0" smtClean="0"/>
              <a:t> </a:t>
            </a:r>
            <a:r>
              <a:rPr lang="en-US" dirty="0"/>
              <a:t>cutting-edge research projects </a:t>
            </a:r>
            <a:r>
              <a:rPr lang="en-US" dirty="0" smtClean="0"/>
              <a:t>&amp; to raise </a:t>
            </a:r>
            <a:r>
              <a:rPr lang="en-US" dirty="0"/>
              <a:t>their profile in the international science </a:t>
            </a:r>
            <a:r>
              <a:rPr lang="en-US" dirty="0" smtClean="0"/>
              <a:t>community</a:t>
            </a:r>
          </a:p>
          <a:p>
            <a:pPr>
              <a:buClr>
                <a:schemeClr val="bg2"/>
              </a:buClr>
            </a:pPr>
            <a:endParaRPr lang="en-US" sz="500" dirty="0"/>
          </a:p>
          <a:p>
            <a:pPr marL="285750" indent="-285750">
              <a:buClr>
                <a:schemeClr val="bg2"/>
              </a:buClr>
              <a:buFont typeface="Arial" panose="020B0604020202020204" pitchFamily="34" charset="0"/>
              <a:buChar char="•"/>
            </a:pPr>
            <a:r>
              <a:rPr lang="en-US" dirty="0" smtClean="0"/>
              <a:t>2006: institutional </a:t>
            </a:r>
            <a:r>
              <a:rPr lang="en-US" dirty="0"/>
              <a:t>strategy </a:t>
            </a:r>
            <a:r>
              <a:rPr lang="en-US" i="1" dirty="0"/>
              <a:t>“TUM. The Entrepreneurial University” </a:t>
            </a:r>
            <a:endParaRPr lang="en-US" i="1" dirty="0" smtClean="0"/>
          </a:p>
          <a:p>
            <a:pPr marL="646113" lvl="2" indent="-285750">
              <a:buClr>
                <a:schemeClr val="bg2"/>
              </a:buClr>
              <a:buFont typeface="Arial" panose="020B0604020202020204" pitchFamily="34" charset="0"/>
              <a:buChar char="•"/>
            </a:pPr>
            <a:r>
              <a:rPr lang="en-US" dirty="0" smtClean="0"/>
              <a:t>cutting-edge </a:t>
            </a:r>
            <a:r>
              <a:rPr lang="en-US" dirty="0"/>
              <a:t>research (TUM Institute for Advanced Study</a:t>
            </a:r>
            <a:r>
              <a:rPr lang="en-US" dirty="0" smtClean="0"/>
              <a:t>) </a:t>
            </a:r>
            <a:endParaRPr lang="en-US" dirty="0"/>
          </a:p>
          <a:p>
            <a:pPr marL="646113" lvl="2" indent="-285750">
              <a:buClr>
                <a:schemeClr val="bg2"/>
              </a:buClr>
              <a:buFont typeface="Arial" panose="020B0604020202020204" pitchFamily="34" charset="0"/>
              <a:buChar char="•"/>
            </a:pPr>
            <a:r>
              <a:rPr lang="en-US" dirty="0" smtClean="0"/>
              <a:t>encouragement of </a:t>
            </a:r>
            <a:r>
              <a:rPr lang="en-US" dirty="0"/>
              <a:t>up-and-coming young </a:t>
            </a:r>
            <a:r>
              <a:rPr lang="en-US" dirty="0" smtClean="0"/>
              <a:t>scientists</a:t>
            </a:r>
            <a:r>
              <a:rPr lang="en-US" dirty="0"/>
              <a:t> </a:t>
            </a:r>
            <a:endParaRPr lang="en-US" dirty="0" smtClean="0"/>
          </a:p>
          <a:p>
            <a:pPr marL="646113" lvl="2" indent="-285750">
              <a:buClr>
                <a:schemeClr val="bg2"/>
              </a:buClr>
              <a:buFont typeface="Arial" panose="020B0604020202020204" pitchFamily="34" charset="0"/>
              <a:buChar char="•"/>
            </a:pPr>
            <a:r>
              <a:rPr lang="en-US" dirty="0" smtClean="0"/>
              <a:t>culture </a:t>
            </a:r>
            <a:r>
              <a:rPr lang="en-US" dirty="0"/>
              <a:t>of </a:t>
            </a:r>
            <a:r>
              <a:rPr lang="en-US" dirty="0" smtClean="0"/>
              <a:t>entrepreneurship</a:t>
            </a:r>
          </a:p>
          <a:p>
            <a:pPr marL="646113" lvl="2" indent="-285750">
              <a:buClr>
                <a:schemeClr val="bg2"/>
              </a:buClr>
              <a:buFont typeface="Arial" panose="020B0604020202020204" pitchFamily="34" charset="0"/>
              <a:buChar char="•"/>
            </a:pPr>
            <a:endParaRPr lang="en-US" sz="800" dirty="0" smtClean="0"/>
          </a:p>
          <a:p>
            <a:pPr lvl="2" indent="0">
              <a:buClr>
                <a:schemeClr val="bg2"/>
              </a:buClr>
              <a:buNone/>
            </a:pPr>
            <a:endParaRPr lang="en-US" sz="500" dirty="0" smtClean="0"/>
          </a:p>
          <a:p>
            <a:pPr marL="285750" indent="-285750">
              <a:buClr>
                <a:schemeClr val="bg2"/>
              </a:buClr>
              <a:buFont typeface="Arial" panose="020B0604020202020204" pitchFamily="34" charset="0"/>
              <a:buChar char="•"/>
            </a:pPr>
            <a:r>
              <a:rPr lang="en-US" dirty="0" smtClean="0"/>
              <a:t>2012: </a:t>
            </a:r>
            <a:r>
              <a:rPr lang="en-US" i="1" dirty="0" smtClean="0"/>
              <a:t>“TUM. Talents in Diversity”</a:t>
            </a:r>
            <a:r>
              <a:rPr lang="en-US" dirty="0" smtClean="0"/>
              <a:t>  strategy </a:t>
            </a:r>
          </a:p>
          <a:p>
            <a:pPr marL="646113" lvl="2" indent="-285750">
              <a:buClr>
                <a:schemeClr val="bg2"/>
              </a:buClr>
              <a:buFont typeface="Arial" panose="020B0604020202020204" pitchFamily="34" charset="0"/>
              <a:buChar char="•"/>
            </a:pPr>
            <a:r>
              <a:rPr lang="en-US" dirty="0" smtClean="0"/>
              <a:t>to </a:t>
            </a:r>
            <a:r>
              <a:rPr lang="en-US" dirty="0"/>
              <a:t>attract elite international scientists </a:t>
            </a:r>
            <a:r>
              <a:rPr lang="en-US" dirty="0" smtClean="0"/>
              <a:t>to strengthen </a:t>
            </a:r>
            <a:r>
              <a:rPr lang="en-US" dirty="0"/>
              <a:t>TUM’s status as a technical research &amp;</a:t>
            </a:r>
            <a:r>
              <a:rPr lang="en-US" dirty="0" smtClean="0"/>
              <a:t> </a:t>
            </a:r>
            <a:r>
              <a:rPr lang="en-US" dirty="0"/>
              <a:t>teaching hub </a:t>
            </a:r>
            <a:endParaRPr lang="en-US" dirty="0" smtClean="0"/>
          </a:p>
          <a:p>
            <a:pPr marL="646113" lvl="2" indent="-285750">
              <a:buClr>
                <a:schemeClr val="bg2"/>
              </a:buClr>
              <a:buFont typeface="Arial" panose="020B0604020202020204" pitchFamily="34" charset="0"/>
              <a:buChar char="•"/>
            </a:pPr>
            <a:r>
              <a:rPr lang="en-US" dirty="0" smtClean="0"/>
              <a:t>Health </a:t>
            </a:r>
            <a:r>
              <a:rPr lang="en-US" dirty="0"/>
              <a:t>&amp; Nutrition • Energy &amp; Natural Resources • Environment &amp; Climate • Information &amp; Communications • Mobility &amp; </a:t>
            </a:r>
            <a:r>
              <a:rPr lang="en-US" dirty="0" smtClean="0"/>
              <a:t>Infrastructure</a:t>
            </a:r>
          </a:p>
          <a:p>
            <a:pPr marL="646113" lvl="2" indent="-285750">
              <a:buClr>
                <a:schemeClr val="bg2"/>
              </a:buClr>
              <a:buFont typeface="Arial" panose="020B0604020202020204" pitchFamily="34" charset="0"/>
              <a:buChar char="•"/>
            </a:pPr>
            <a:r>
              <a:rPr lang="en-US" dirty="0" smtClean="0"/>
              <a:t>Set up of TUM’s </a:t>
            </a:r>
            <a:r>
              <a:rPr lang="en-US" dirty="0"/>
              <a:t>Integrative Research Centers &amp;</a:t>
            </a:r>
            <a:r>
              <a:rPr lang="en-US" dirty="0" smtClean="0"/>
              <a:t> </a:t>
            </a:r>
            <a:r>
              <a:rPr lang="en-US" dirty="0"/>
              <a:t>Faculty Tenure Track career </a:t>
            </a:r>
            <a:r>
              <a:rPr lang="en-US" dirty="0" smtClean="0"/>
              <a:t>system</a:t>
            </a:r>
          </a:p>
          <a:p>
            <a:pPr marL="646113" lvl="2" indent="-285750">
              <a:buClr>
                <a:schemeClr val="bg2"/>
              </a:buClr>
              <a:buFont typeface="Arial" panose="020B0604020202020204" pitchFamily="34" charset="0"/>
              <a:buChar char="•"/>
            </a:pPr>
            <a:r>
              <a:rPr lang="en-US" dirty="0" smtClean="0"/>
              <a:t>Set up of TUM’s International Graduate School of Science and Engineering &amp; TUM Graduate School</a:t>
            </a:r>
          </a:p>
        </p:txBody>
      </p:sp>
      <p:sp>
        <p:nvSpPr>
          <p:cNvPr id="3" name="Foliennummernplatzhalter 2"/>
          <p:cNvSpPr>
            <a:spLocks noGrp="1"/>
          </p:cNvSpPr>
          <p:nvPr>
            <p:ph type="sldNum" sz="quarter" idx="11"/>
          </p:nvPr>
        </p:nvSpPr>
        <p:spPr/>
        <p:txBody>
          <a:bodyPr/>
          <a:lstStyle/>
          <a:p>
            <a:fld id="{CE58CB1E-F828-4F11-99E0-327109AF9DA4}" type="slidenum">
              <a:rPr lang="de-DE" smtClean="0"/>
              <a:pPr/>
              <a:t>13</a:t>
            </a:fld>
            <a:endParaRPr lang="de-DE" dirty="0"/>
          </a:p>
        </p:txBody>
      </p:sp>
      <p:sp>
        <p:nvSpPr>
          <p:cNvPr id="4" name="Fußzeilenplatzhalter 3"/>
          <p:cNvSpPr>
            <a:spLocks noGrp="1"/>
          </p:cNvSpPr>
          <p:nvPr>
            <p:ph type="ftr" sz="quarter" idx="12"/>
          </p:nvPr>
        </p:nvSpPr>
        <p:spPr/>
        <p:txBody>
          <a:bodyPr/>
          <a:lstStyle/>
          <a:p>
            <a:r>
              <a:rPr lang="en-US" smtClean="0"/>
              <a:t>Center for Global Health (TUM) | Centre for Global Health (UiO) |</a:t>
            </a:r>
            <a:endParaRPr lang="en-US" dirty="0" smtClean="0"/>
          </a:p>
        </p:txBody>
      </p:sp>
      <p:sp>
        <p:nvSpPr>
          <p:cNvPr id="5" name="Titel 4"/>
          <p:cNvSpPr>
            <a:spLocks noGrp="1"/>
          </p:cNvSpPr>
          <p:nvPr>
            <p:ph type="title"/>
          </p:nvPr>
        </p:nvSpPr>
        <p:spPr/>
        <p:txBody>
          <a:bodyPr/>
          <a:lstStyle/>
          <a:p>
            <a:r>
              <a:rPr lang="de-DE" sz="3200" dirty="0" smtClean="0"/>
              <a:t>Excellence Initiative</a:t>
            </a:r>
            <a:endParaRPr lang="de-DE" sz="3200"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318" y="182136"/>
            <a:ext cx="4903281" cy="1427205"/>
          </a:xfrm>
          <a:prstGeom prst="rect">
            <a:avLst/>
          </a:prstGeom>
        </p:spPr>
      </p:pic>
    </p:spTree>
    <p:extLst>
      <p:ext uri="{BB962C8B-B14F-4D97-AF65-F5344CB8AC3E}">
        <p14:creationId xmlns:p14="http://schemas.microsoft.com/office/powerpoint/2010/main" val="4025964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CE58CB1E-F828-4F11-99E0-327109AF9DA4}" type="slidenum">
              <a:rPr lang="de-DE" smtClean="0"/>
              <a:pPr/>
              <a:t>14</a:t>
            </a:fld>
            <a:endParaRPr lang="de-DE" dirty="0"/>
          </a:p>
        </p:txBody>
      </p:sp>
      <p:sp>
        <p:nvSpPr>
          <p:cNvPr id="4" name="Titel 3"/>
          <p:cNvSpPr>
            <a:spLocks noGrp="1"/>
          </p:cNvSpPr>
          <p:nvPr>
            <p:ph type="title"/>
          </p:nvPr>
        </p:nvSpPr>
        <p:spPr>
          <a:prstGeom prst="rect">
            <a:avLst/>
          </a:prstGeom>
        </p:spPr>
        <p:txBody>
          <a:bodyPr/>
          <a:lstStyle/>
          <a:p>
            <a:r>
              <a:rPr lang="de-DE" sz="3200" dirty="0" smtClean="0"/>
              <a:t>Integrative Research Centers</a:t>
            </a:r>
          </a:p>
        </p:txBody>
      </p:sp>
      <p:sp>
        <p:nvSpPr>
          <p:cNvPr id="6" name="Textfeld 5"/>
          <p:cNvSpPr txBox="1"/>
          <p:nvPr/>
        </p:nvSpPr>
        <p:spPr>
          <a:xfrm>
            <a:off x="319090" y="1312593"/>
            <a:ext cx="3969881" cy="2592761"/>
          </a:xfrm>
          <a:prstGeom prst="rect">
            <a:avLst/>
          </a:prstGeom>
          <a:noFill/>
        </p:spPr>
        <p:txBody>
          <a:bodyPr wrap="square" lIns="0" tIns="0" rIns="0" bIns="0" rtlCol="0">
            <a:spAutoFit/>
          </a:bodyPr>
          <a:lstStyle/>
          <a:p>
            <a:pPr>
              <a:lnSpc>
                <a:spcPct val="114000"/>
              </a:lnSpc>
            </a:pPr>
            <a:r>
              <a:rPr lang="en-GB" sz="1600" b="1" dirty="0" smtClean="0">
                <a:latin typeface="+mn-lt"/>
              </a:rPr>
              <a:t>Interdisciplinary Research &amp; Teaching</a:t>
            </a:r>
          </a:p>
          <a:p>
            <a:pPr>
              <a:lnSpc>
                <a:spcPct val="114000"/>
              </a:lnSpc>
            </a:pPr>
            <a:endParaRPr lang="en-GB" sz="1600" b="1" dirty="0" smtClean="0">
              <a:latin typeface="+mn-lt"/>
            </a:endParaRPr>
          </a:p>
          <a:p>
            <a:pPr marL="285750" indent="-285750">
              <a:spcAft>
                <a:spcPts val="1200"/>
              </a:spcAft>
              <a:buFont typeface="Arial" panose="020B0604020202020204" pitchFamily="34" charset="0"/>
              <a:buChar char="•"/>
              <a:defRPr/>
            </a:pPr>
            <a:r>
              <a:rPr lang="en-GB" sz="1600" dirty="0" smtClean="0">
                <a:solidFill>
                  <a:srgbClr val="000000"/>
                </a:solidFill>
                <a:latin typeface="Arial" pitchFamily="34" charset="0"/>
                <a:ea typeface="ＭＳ Ｐゴシック" pitchFamily="34" charset="-128"/>
                <a:cs typeface="Arial" pitchFamily="34" charset="0"/>
              </a:rPr>
              <a:t>symbiosis of scientific cultures </a:t>
            </a:r>
          </a:p>
          <a:p>
            <a:pPr marL="285750" indent="-285750">
              <a:spcAft>
                <a:spcPts val="1200"/>
              </a:spcAft>
              <a:buFont typeface="Arial" panose="020B0604020202020204" pitchFamily="34" charset="0"/>
              <a:buChar char="•"/>
              <a:defRPr/>
            </a:pPr>
            <a:r>
              <a:rPr lang="en-GB" sz="1600" dirty="0" smtClean="0">
                <a:solidFill>
                  <a:srgbClr val="000000"/>
                </a:solidFill>
                <a:latin typeface="Arial" pitchFamily="34" charset="0"/>
                <a:ea typeface="ＭＳ Ｐゴシック" pitchFamily="34" charset="-128"/>
                <a:cs typeface="Arial" pitchFamily="34" charset="0"/>
              </a:rPr>
              <a:t>themed education and research centres</a:t>
            </a:r>
          </a:p>
          <a:p>
            <a:pPr marL="285750" indent="-285750">
              <a:spcAft>
                <a:spcPts val="0"/>
              </a:spcAft>
              <a:buFont typeface="Arial" panose="020B0604020202020204" pitchFamily="34" charset="0"/>
              <a:buChar char="•"/>
              <a:defRPr/>
            </a:pPr>
            <a:r>
              <a:rPr lang="en-GB" sz="1600" dirty="0" smtClean="0">
                <a:solidFill>
                  <a:srgbClr val="000000"/>
                </a:solidFill>
                <a:latin typeface="Arial" pitchFamily="34" charset="0"/>
                <a:ea typeface="ＭＳ Ｐゴシック" pitchFamily="34" charset="-128"/>
                <a:cs typeface="Arial" pitchFamily="34" charset="0"/>
              </a:rPr>
              <a:t>societal challenges </a:t>
            </a:r>
          </a:p>
          <a:p>
            <a:pPr marL="285750" indent="-285750">
              <a:spcAft>
                <a:spcPts val="0"/>
              </a:spcAft>
              <a:buFont typeface="Arial" panose="020B0604020202020204" pitchFamily="34" charset="0"/>
              <a:buChar char="•"/>
              <a:defRPr/>
            </a:pPr>
            <a:r>
              <a:rPr lang="en-GB" sz="1600" dirty="0" smtClean="0">
                <a:solidFill>
                  <a:srgbClr val="000000"/>
                </a:solidFill>
                <a:latin typeface="Arial" pitchFamily="34" charset="0"/>
                <a:ea typeface="ＭＳ Ｐゴシック" pitchFamily="34" charset="-128"/>
                <a:cs typeface="Arial" pitchFamily="34" charset="0"/>
              </a:rPr>
              <a:t>(e.g. energy research)</a:t>
            </a:r>
          </a:p>
          <a:p>
            <a:pPr marL="285750" indent="-285750">
              <a:buFont typeface="Arial" panose="020B0604020202020204" pitchFamily="34" charset="0"/>
              <a:buChar char="•"/>
              <a:defRPr/>
            </a:pPr>
            <a:endParaRPr lang="en-GB" sz="1600" dirty="0" smtClean="0">
              <a:solidFill>
                <a:srgbClr val="000000"/>
              </a:solidFill>
              <a:latin typeface="Arial" pitchFamily="34" charset="0"/>
              <a:ea typeface="ＭＳ Ｐゴシック" pitchFamily="34" charset="-128"/>
              <a:cs typeface="Arial" pitchFamily="34" charset="0"/>
            </a:endParaRPr>
          </a:p>
          <a:p>
            <a:pPr marL="285750" indent="-285750">
              <a:buFont typeface="Arial" panose="020B0604020202020204" pitchFamily="34" charset="0"/>
              <a:buChar char="•"/>
              <a:defRPr/>
            </a:pPr>
            <a:r>
              <a:rPr lang="en-GB" sz="1600" dirty="0" smtClean="0">
                <a:solidFill>
                  <a:srgbClr val="000000"/>
                </a:solidFill>
                <a:latin typeface="Arial" pitchFamily="34" charset="0"/>
                <a:ea typeface="ＭＳ Ｐゴシック" pitchFamily="34" charset="-128"/>
                <a:cs typeface="Arial" pitchFamily="34" charset="0"/>
              </a:rPr>
              <a:t>integrating master and PhD programs</a:t>
            </a:r>
          </a:p>
          <a:p>
            <a:pPr marL="285750" indent="-285750">
              <a:buFont typeface="Arial" panose="020B0604020202020204" pitchFamily="34" charset="0"/>
              <a:buChar char="•"/>
              <a:defRPr/>
            </a:pPr>
            <a:r>
              <a:rPr lang="en-GB" sz="1600" dirty="0" smtClean="0">
                <a:solidFill>
                  <a:srgbClr val="000000"/>
                </a:solidFill>
                <a:latin typeface="Arial" pitchFamily="34" charset="0"/>
                <a:ea typeface="ＭＳ Ｐゴシック" pitchFamily="34" charset="-128"/>
                <a:cs typeface="Arial" pitchFamily="34" charset="0"/>
              </a:rPr>
              <a:t>(TUM Graduate School) </a:t>
            </a:r>
            <a:endParaRPr lang="en-GB" sz="1600" dirty="0">
              <a:solidFill>
                <a:srgbClr val="000000"/>
              </a:solidFill>
              <a:latin typeface="Arial" pitchFamily="34" charset="0"/>
              <a:ea typeface="ＭＳ Ｐゴシック" pitchFamily="34" charset="-128"/>
              <a:cs typeface="Arial" pitchFamily="34" charset="0"/>
            </a:endParaRPr>
          </a:p>
        </p:txBody>
      </p:sp>
      <p:pic>
        <p:nvPicPr>
          <p:cNvPr id="3" name="Inhaltsplatzhalt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18883" y="1284600"/>
            <a:ext cx="3798616" cy="4435064"/>
          </a:xfrm>
        </p:spPr>
      </p:pic>
      <p:pic>
        <p:nvPicPr>
          <p:cNvPr id="7" name="Inhaltsplatzhalt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129" y="4335606"/>
            <a:ext cx="4077151" cy="1914533"/>
          </a:xfrm>
          <a:prstGeom prst="rect">
            <a:avLst/>
          </a:prstGeom>
          <a:noFill/>
          <a:ln w="9525">
            <a:noFill/>
            <a:miter lim="800000"/>
            <a:headEnd/>
            <a:tailEnd/>
          </a:ln>
        </p:spPr>
      </p:pic>
    </p:spTree>
    <p:extLst>
      <p:ext uri="{BB962C8B-B14F-4D97-AF65-F5344CB8AC3E}">
        <p14:creationId xmlns:p14="http://schemas.microsoft.com/office/powerpoint/2010/main" val="2417180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CE58CB1E-F828-4F11-99E0-327109AF9DA4}" type="slidenum">
              <a:rPr lang="de-DE" smtClean="0"/>
              <a:pPr/>
              <a:t>15</a:t>
            </a:fld>
            <a:endParaRPr lang="de-DE" dirty="0"/>
          </a:p>
        </p:txBody>
      </p:sp>
      <p:sp>
        <p:nvSpPr>
          <p:cNvPr id="4" name="Titel 3"/>
          <p:cNvSpPr>
            <a:spLocks noGrp="1"/>
          </p:cNvSpPr>
          <p:nvPr>
            <p:ph type="title"/>
          </p:nvPr>
        </p:nvSpPr>
        <p:spPr>
          <a:xfrm>
            <a:off x="319696" y="490481"/>
            <a:ext cx="8508999" cy="418918"/>
          </a:xfrm>
          <a:prstGeom prst="rect">
            <a:avLst/>
          </a:prstGeom>
        </p:spPr>
        <p:txBody>
          <a:bodyPr/>
          <a:lstStyle/>
          <a:p>
            <a:r>
              <a:rPr lang="de-DE" sz="3200" dirty="0" err="1" smtClean="0"/>
              <a:t>TUM.Global</a:t>
            </a:r>
            <a:endParaRPr lang="de-DE" sz="3200" dirty="0" smtClean="0"/>
          </a:p>
        </p:txBody>
      </p:sp>
      <p:pic>
        <p:nvPicPr>
          <p:cNvPr id="6" name="Inhaltsplatzhalt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882" r="2031"/>
          <a:stretch/>
        </p:blipFill>
        <p:spPr>
          <a:xfrm>
            <a:off x="319696" y="1388491"/>
            <a:ext cx="8510213" cy="4431679"/>
          </a:xfrm>
        </p:spPr>
      </p:pic>
    </p:spTree>
    <p:extLst>
      <p:ext uri="{BB962C8B-B14F-4D97-AF65-F5344CB8AC3E}">
        <p14:creationId xmlns:p14="http://schemas.microsoft.com/office/powerpoint/2010/main" val="2268600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85750" indent="-285750">
              <a:buClr>
                <a:schemeClr val="bg2"/>
              </a:buClr>
              <a:buFont typeface="Arial" panose="020B0604020202020204" pitchFamily="34" charset="0"/>
              <a:buChar char="•"/>
            </a:pPr>
            <a:endParaRPr lang="en-GB" dirty="0" smtClean="0"/>
          </a:p>
          <a:p>
            <a:pPr marL="285750" indent="-285750">
              <a:buClr>
                <a:schemeClr val="bg2"/>
              </a:buClr>
              <a:buFont typeface="Arial" panose="020B0604020202020204" pitchFamily="34" charset="0"/>
              <a:buChar char="•"/>
            </a:pPr>
            <a:endParaRPr lang="en-GB" dirty="0"/>
          </a:p>
          <a:p>
            <a:pPr marL="285750" indent="-285750">
              <a:buClr>
                <a:schemeClr val="bg2"/>
              </a:buClr>
              <a:buFont typeface="Arial" panose="020B0604020202020204" pitchFamily="34" charset="0"/>
              <a:buChar char="•"/>
            </a:pPr>
            <a:endParaRPr lang="en-GB" dirty="0" smtClean="0"/>
          </a:p>
          <a:p>
            <a:pPr marL="285750" indent="-285750">
              <a:buClr>
                <a:schemeClr val="bg2"/>
              </a:buClr>
              <a:buFont typeface="Arial" panose="020B0604020202020204" pitchFamily="34" charset="0"/>
              <a:buChar char="•"/>
            </a:pPr>
            <a:r>
              <a:rPr lang="en-GB" dirty="0" smtClean="0"/>
              <a:t>Enrolled students: over 1.500 (approx</a:t>
            </a:r>
            <a:r>
              <a:rPr lang="en-GB" dirty="0"/>
              <a:t>.</a:t>
            </a:r>
            <a:r>
              <a:rPr lang="en-GB" dirty="0" smtClean="0"/>
              <a:t> 2/3 female &amp; 1/3 male)</a:t>
            </a:r>
          </a:p>
          <a:p>
            <a:pPr marL="285750" indent="-285750">
              <a:buClr>
                <a:schemeClr val="bg2"/>
              </a:buClr>
              <a:buFont typeface="Arial" panose="020B0604020202020204" pitchFamily="34" charset="0"/>
              <a:buChar char="•"/>
            </a:pPr>
            <a:r>
              <a:rPr lang="en-GB" dirty="0" smtClean="0"/>
              <a:t>5.2% of total number of TUM students (2015)</a:t>
            </a:r>
          </a:p>
          <a:p>
            <a:pPr marL="285750" indent="-285750">
              <a:buClr>
                <a:schemeClr val="bg2"/>
              </a:buClr>
              <a:buFont typeface="Arial" panose="020B0604020202020204" pitchFamily="34" charset="0"/>
              <a:buChar char="•"/>
            </a:pPr>
            <a:r>
              <a:rPr lang="en-GB" dirty="0" smtClean="0"/>
              <a:t>Professorial positions: 46 chairs and 38 extra chairs</a:t>
            </a:r>
          </a:p>
          <a:p>
            <a:pPr marL="285750" indent="-285750">
              <a:buClr>
                <a:schemeClr val="bg2"/>
              </a:buClr>
              <a:buFont typeface="Arial" panose="020B0604020202020204" pitchFamily="34" charset="0"/>
              <a:buChar char="•"/>
            </a:pPr>
            <a:r>
              <a:rPr lang="en-GB" dirty="0" smtClean="0"/>
              <a:t>Academic staff: over 1.200</a:t>
            </a:r>
          </a:p>
          <a:p>
            <a:pPr marL="285750" indent="-285750">
              <a:buClr>
                <a:schemeClr val="bg2"/>
              </a:buClr>
              <a:buFont typeface="Arial" panose="020B0604020202020204" pitchFamily="34" charset="0"/>
              <a:buChar char="•"/>
            </a:pPr>
            <a:r>
              <a:rPr lang="en-GB" dirty="0" smtClean="0"/>
              <a:t>Other staff: over 2.800</a:t>
            </a:r>
          </a:p>
          <a:p>
            <a:pPr marL="285750" indent="-285750">
              <a:buClr>
                <a:schemeClr val="bg2"/>
              </a:buClr>
              <a:buFont typeface="Arial" panose="020B0604020202020204" pitchFamily="34" charset="0"/>
              <a:buChar char="•"/>
            </a:pPr>
            <a:r>
              <a:rPr lang="en-GB" dirty="0" smtClean="0"/>
              <a:t>Organizational units: 24 clinics, 6 independent departments and 18 institutes (10 of that belonging to TUM)</a:t>
            </a:r>
          </a:p>
          <a:p>
            <a:pPr>
              <a:buClr>
                <a:schemeClr val="bg2"/>
              </a:buClr>
            </a:pPr>
            <a:endParaRPr lang="en-GB" dirty="0" smtClean="0"/>
          </a:p>
          <a:p>
            <a:pPr marL="285750" indent="-285750">
              <a:buClr>
                <a:schemeClr val="bg2"/>
              </a:buClr>
              <a:buFont typeface="Arial" panose="020B0604020202020204" pitchFamily="34" charset="0"/>
              <a:buChar char="•"/>
            </a:pPr>
            <a:r>
              <a:rPr lang="en-GB" dirty="0" smtClean="0"/>
              <a:t>TUM School of Medicine, together with the university hospital, is one of the strongest medical research locations in Germany </a:t>
            </a:r>
          </a:p>
          <a:p>
            <a:pPr marL="285750" indent="-285750">
              <a:buClr>
                <a:schemeClr val="bg2"/>
              </a:buClr>
              <a:buFont typeface="Arial" panose="020B0604020202020204" pitchFamily="34" charset="0"/>
              <a:buChar char="•"/>
            </a:pPr>
            <a:endParaRPr lang="en-GB" sz="800" dirty="0" smtClean="0"/>
          </a:p>
          <a:p>
            <a:pPr marL="285750" indent="-285750">
              <a:buClr>
                <a:schemeClr val="bg2"/>
              </a:buClr>
              <a:buFont typeface="Arial" panose="020B0604020202020204" pitchFamily="34" charset="0"/>
              <a:buChar char="•"/>
            </a:pPr>
            <a:r>
              <a:rPr lang="en-GB" dirty="0" smtClean="0"/>
              <a:t>The guiding principle for its future is a results-oriented synergy of</a:t>
            </a:r>
          </a:p>
          <a:p>
            <a:pPr marL="461963" lvl="1" indent="-285750">
              <a:buClr>
                <a:schemeClr val="bg2"/>
              </a:buClr>
              <a:buFont typeface="Arial" panose="020B0604020202020204" pitchFamily="34" charset="0"/>
              <a:buChar char="•"/>
            </a:pPr>
            <a:r>
              <a:rPr lang="en-GB" dirty="0" smtClean="0"/>
              <a:t>research</a:t>
            </a:r>
          </a:p>
          <a:p>
            <a:pPr marL="461963" lvl="1" indent="-285750">
              <a:buClr>
                <a:schemeClr val="bg2"/>
              </a:buClr>
              <a:buFont typeface="Arial" panose="020B0604020202020204" pitchFamily="34" charset="0"/>
              <a:buChar char="•"/>
            </a:pPr>
            <a:r>
              <a:rPr lang="en-GB" dirty="0" smtClean="0"/>
              <a:t>teaching</a:t>
            </a:r>
          </a:p>
          <a:p>
            <a:pPr marL="461963" lvl="1" indent="-285750">
              <a:buClr>
                <a:schemeClr val="bg2"/>
              </a:buClr>
              <a:buFont typeface="Arial" panose="020B0604020202020204" pitchFamily="34" charset="0"/>
              <a:buChar char="•"/>
            </a:pPr>
            <a:r>
              <a:rPr lang="en-GB" dirty="0" smtClean="0"/>
              <a:t>patient care</a:t>
            </a:r>
            <a:endParaRPr lang="en-GB" dirty="0"/>
          </a:p>
        </p:txBody>
      </p:sp>
      <p:sp>
        <p:nvSpPr>
          <p:cNvPr id="3" name="Foliennummernplatzhalter 2"/>
          <p:cNvSpPr>
            <a:spLocks noGrp="1"/>
          </p:cNvSpPr>
          <p:nvPr>
            <p:ph type="sldNum" sz="quarter" idx="11"/>
          </p:nvPr>
        </p:nvSpPr>
        <p:spPr/>
        <p:txBody>
          <a:bodyPr/>
          <a:lstStyle/>
          <a:p>
            <a:fld id="{CE58CB1E-F828-4F11-99E0-327109AF9DA4}" type="slidenum">
              <a:rPr lang="de-DE" smtClean="0"/>
              <a:pPr/>
              <a:t>16</a:t>
            </a:fld>
            <a:endParaRPr lang="de-DE" dirty="0"/>
          </a:p>
        </p:txBody>
      </p:sp>
      <p:sp>
        <p:nvSpPr>
          <p:cNvPr id="4" name="Fußzeilenplatzhalter 3"/>
          <p:cNvSpPr>
            <a:spLocks noGrp="1"/>
          </p:cNvSpPr>
          <p:nvPr>
            <p:ph type="ftr" sz="quarter" idx="12"/>
          </p:nvPr>
        </p:nvSpPr>
        <p:spPr/>
        <p:txBody>
          <a:bodyPr/>
          <a:lstStyle/>
          <a:p>
            <a:r>
              <a:rPr lang="en-US" smtClean="0"/>
              <a:t>Center for Global Health (TUM) | Centre for Global Health (UiO) |</a:t>
            </a:r>
            <a:endParaRPr lang="en-US" dirty="0" smtClean="0"/>
          </a:p>
        </p:txBody>
      </p:sp>
      <p:sp>
        <p:nvSpPr>
          <p:cNvPr id="5" name="Titel 4"/>
          <p:cNvSpPr>
            <a:spLocks noGrp="1"/>
          </p:cNvSpPr>
          <p:nvPr>
            <p:ph type="title"/>
          </p:nvPr>
        </p:nvSpPr>
        <p:spPr/>
        <p:txBody>
          <a:bodyPr/>
          <a:lstStyle/>
          <a:p>
            <a:r>
              <a:rPr lang="en-GB" sz="3200" dirty="0" smtClean="0"/>
              <a:t>Medical Faculty </a:t>
            </a:r>
            <a:endParaRPr lang="en-GB" sz="3200" dirty="0"/>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090" y="892110"/>
            <a:ext cx="7048500" cy="1117600"/>
          </a:xfrm>
          <a:prstGeom prst="rect">
            <a:avLst/>
          </a:prstGeom>
        </p:spPr>
      </p:pic>
    </p:spTree>
    <p:extLst>
      <p:ext uri="{BB962C8B-B14F-4D97-AF65-F5344CB8AC3E}">
        <p14:creationId xmlns:p14="http://schemas.microsoft.com/office/powerpoint/2010/main" val="2060395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19090" y="1138334"/>
            <a:ext cx="8508999" cy="4991877"/>
          </a:xfrm>
        </p:spPr>
        <p:txBody>
          <a:bodyPr/>
          <a:lstStyle/>
          <a:p>
            <a:r>
              <a:rPr lang="en-GB" dirty="0" smtClean="0"/>
              <a:t>Founded: 2017</a:t>
            </a:r>
          </a:p>
          <a:p>
            <a:endParaRPr lang="en-GB" dirty="0" smtClean="0"/>
          </a:p>
          <a:p>
            <a:r>
              <a:rPr lang="en-GB" dirty="0" smtClean="0"/>
              <a:t>Structure: university-wide centre for integrative research and teaching </a:t>
            </a:r>
          </a:p>
          <a:p>
            <a:endParaRPr lang="en-GB" dirty="0" smtClean="0"/>
          </a:p>
          <a:p>
            <a:r>
              <a:rPr lang="en-GB" dirty="0" smtClean="0"/>
              <a:t>Team: 	Co-Directors: </a:t>
            </a:r>
            <a:r>
              <a:rPr lang="en-GB" dirty="0" err="1" smtClean="0"/>
              <a:t>Prof.</a:t>
            </a:r>
            <a:r>
              <a:rPr lang="en-GB" dirty="0" smtClean="0"/>
              <a:t> </a:t>
            </a:r>
            <a:r>
              <a:rPr lang="en-GB" dirty="0" err="1" smtClean="0"/>
              <a:t>Dr.</a:t>
            </a:r>
            <a:r>
              <a:rPr lang="en-GB" dirty="0" smtClean="0"/>
              <a:t> </a:t>
            </a:r>
            <a:r>
              <a:rPr lang="en-GB" dirty="0" err="1" smtClean="0"/>
              <a:t>Dr.</a:t>
            </a:r>
            <a:r>
              <a:rPr lang="en-GB" dirty="0" smtClean="0"/>
              <a:t> Andrea S. Winkler; </a:t>
            </a:r>
            <a:r>
              <a:rPr lang="en-GB" dirty="0" err="1" smtClean="0"/>
              <a:t>Prof</a:t>
            </a:r>
            <a:r>
              <a:rPr lang="en-GB" dirty="0" err="1"/>
              <a:t>.</a:t>
            </a:r>
            <a:r>
              <a:rPr lang="en-GB" dirty="0"/>
              <a:t> </a:t>
            </a:r>
            <a:r>
              <a:rPr lang="en-GB" dirty="0" err="1"/>
              <a:t>Dr.</a:t>
            </a:r>
            <a:r>
              <a:rPr lang="en-GB" dirty="0"/>
              <a:t> med. Clarissa Prazeres da </a:t>
            </a:r>
            <a:r>
              <a:rPr lang="en-GB" dirty="0" smtClean="0"/>
              <a:t>	Costa </a:t>
            </a:r>
          </a:p>
          <a:p>
            <a:r>
              <a:rPr lang="en-GB" dirty="0" smtClean="0"/>
              <a:t>	Coordinator: Katharina Klohe, MSc. </a:t>
            </a:r>
          </a:p>
          <a:p>
            <a:endParaRPr lang="en-GB" dirty="0" smtClean="0"/>
          </a:p>
          <a:p>
            <a:r>
              <a:rPr lang="en-GB" dirty="0" smtClean="0"/>
              <a:t>Vision: 	</a:t>
            </a:r>
            <a:r>
              <a:rPr lang="en-GB" dirty="0" smtClean="0">
                <a:solidFill>
                  <a:srgbClr val="0080EA"/>
                </a:solidFill>
              </a:rPr>
              <a:t>-</a:t>
            </a:r>
            <a:r>
              <a:rPr lang="en-GB" dirty="0" smtClean="0"/>
              <a:t> to contribute to positive change in the world by addressing global health challenges 	in an interdisciplinary way</a:t>
            </a:r>
          </a:p>
          <a:p>
            <a:r>
              <a:rPr lang="en-GB" dirty="0"/>
              <a:t>	</a:t>
            </a:r>
            <a:r>
              <a:rPr lang="en-GB" dirty="0" smtClean="0">
                <a:solidFill>
                  <a:srgbClr val="0080EA"/>
                </a:solidFill>
              </a:rPr>
              <a:t>-</a:t>
            </a:r>
            <a:r>
              <a:rPr lang="en-GB" dirty="0" smtClean="0"/>
              <a:t> to foster novel research approaches &amp; the training of the next generation global 	health leaders </a:t>
            </a:r>
          </a:p>
          <a:p>
            <a:endParaRPr lang="en-GB" dirty="0" smtClean="0"/>
          </a:p>
          <a:p>
            <a:r>
              <a:rPr lang="en-GB" dirty="0" smtClean="0"/>
              <a:t>Topics: 	to reflect the strengths and expertise already present at TUM, such as NTDs, 	climate change and 	health, governance, AMR</a:t>
            </a:r>
          </a:p>
          <a:p>
            <a:endParaRPr lang="en-GB" dirty="0" smtClean="0"/>
          </a:p>
          <a:p>
            <a:r>
              <a:rPr lang="en-GB" dirty="0" smtClean="0"/>
              <a:t>Teaching: establishment of a Masters programme and PhD Programme </a:t>
            </a:r>
          </a:p>
        </p:txBody>
      </p:sp>
      <p:sp>
        <p:nvSpPr>
          <p:cNvPr id="3" name="Foliennummernplatzhalter 2"/>
          <p:cNvSpPr>
            <a:spLocks noGrp="1"/>
          </p:cNvSpPr>
          <p:nvPr>
            <p:ph type="sldNum" sz="quarter" idx="11"/>
          </p:nvPr>
        </p:nvSpPr>
        <p:spPr/>
        <p:txBody>
          <a:bodyPr/>
          <a:lstStyle/>
          <a:p>
            <a:fld id="{CE58CB1E-F828-4F11-99E0-327109AF9DA4}" type="slidenum">
              <a:rPr lang="de-DE" smtClean="0"/>
              <a:pPr/>
              <a:t>17</a:t>
            </a:fld>
            <a:endParaRPr lang="de-DE" dirty="0"/>
          </a:p>
        </p:txBody>
      </p:sp>
      <p:sp>
        <p:nvSpPr>
          <p:cNvPr id="4" name="Fußzeilenplatzhalter 3"/>
          <p:cNvSpPr>
            <a:spLocks noGrp="1"/>
          </p:cNvSpPr>
          <p:nvPr>
            <p:ph type="ftr" sz="quarter" idx="12"/>
          </p:nvPr>
        </p:nvSpPr>
        <p:spPr/>
        <p:txBody>
          <a:bodyPr/>
          <a:lstStyle/>
          <a:p>
            <a:r>
              <a:rPr lang="en-US" smtClean="0"/>
              <a:t>Center for Global Health (TUM) | Centre for Global Health (UiO) |</a:t>
            </a:r>
            <a:endParaRPr lang="en-US" dirty="0" smtClean="0"/>
          </a:p>
        </p:txBody>
      </p:sp>
      <p:sp>
        <p:nvSpPr>
          <p:cNvPr id="5" name="Titel 4"/>
          <p:cNvSpPr>
            <a:spLocks noGrp="1"/>
          </p:cNvSpPr>
          <p:nvPr>
            <p:ph type="title"/>
          </p:nvPr>
        </p:nvSpPr>
        <p:spPr/>
        <p:txBody>
          <a:bodyPr/>
          <a:lstStyle/>
          <a:p>
            <a:r>
              <a:rPr lang="en-GB" sz="3200" dirty="0" err="1" smtClean="0"/>
              <a:t>Center</a:t>
            </a:r>
            <a:r>
              <a:rPr lang="en-GB" sz="3200" dirty="0" smtClean="0"/>
              <a:t> for Global Health</a:t>
            </a:r>
            <a:endParaRPr lang="en-GB" sz="32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2787" y="84158"/>
            <a:ext cx="2956939" cy="1422147"/>
          </a:xfrm>
          <a:prstGeom prst="rect">
            <a:avLst/>
          </a:prstGeom>
        </p:spPr>
      </p:pic>
    </p:spTree>
    <p:extLst>
      <p:ext uri="{BB962C8B-B14F-4D97-AF65-F5344CB8AC3E}">
        <p14:creationId xmlns:p14="http://schemas.microsoft.com/office/powerpoint/2010/main" val="2403828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b="1" dirty="0" smtClean="0"/>
              <a:t>Overall Question: Can digital health intervention strengthen weak health systems in resource poor settings?</a:t>
            </a:r>
            <a:endParaRPr lang="en-US" sz="2000" dirty="0" smtClean="0"/>
          </a:p>
          <a:p>
            <a:endParaRPr lang="en-US" sz="2000" dirty="0" smtClean="0"/>
          </a:p>
          <a:p>
            <a:r>
              <a:rPr lang="en-US" sz="2000" b="1" dirty="0" smtClean="0"/>
              <a:t>Aim:</a:t>
            </a:r>
          </a:p>
          <a:p>
            <a:r>
              <a:rPr lang="nb-NO" sz="2000" dirty="0" smtClean="0"/>
              <a:t>- To </a:t>
            </a:r>
            <a:r>
              <a:rPr lang="nb-NO" sz="2000" dirty="0"/>
              <a:t>design, implement and assess </a:t>
            </a:r>
            <a:r>
              <a:rPr lang="nb-NO" sz="2000" dirty="0" smtClean="0"/>
              <a:t>digital </a:t>
            </a:r>
            <a:r>
              <a:rPr lang="nb-NO" sz="2000" dirty="0"/>
              <a:t>health </a:t>
            </a:r>
            <a:r>
              <a:rPr lang="nb-NO" sz="2000" dirty="0" smtClean="0"/>
              <a:t>interventions </a:t>
            </a:r>
            <a:r>
              <a:rPr lang="nb-NO" sz="2000" dirty="0"/>
              <a:t>to improve the </a:t>
            </a:r>
            <a:r>
              <a:rPr lang="nb-NO" sz="2000" dirty="0" smtClean="0"/>
              <a:t>knowledge/attitude/perception (KAP), health-seeking behaviour.....of</a:t>
            </a:r>
            <a:r>
              <a:rPr lang="nb-NO" sz="2000" dirty="0"/>
              <a:t> </a:t>
            </a:r>
            <a:r>
              <a:rPr lang="nb-NO" sz="2000" dirty="0" smtClean="0"/>
              <a:t>people suffering from </a:t>
            </a:r>
            <a:r>
              <a:rPr lang="nb-NO" sz="2000" i="1" dirty="0" smtClean="0"/>
              <a:t>T. </a:t>
            </a:r>
            <a:r>
              <a:rPr lang="nb-NO" sz="2000" i="1" dirty="0"/>
              <a:t>s</a:t>
            </a:r>
            <a:r>
              <a:rPr lang="nb-NO" sz="2000" i="1" dirty="0" smtClean="0"/>
              <a:t>olium </a:t>
            </a:r>
            <a:r>
              <a:rPr lang="nb-NO" sz="2000" dirty="0" smtClean="0"/>
              <a:t>taeniosis/cysticercosis</a:t>
            </a:r>
            <a:r>
              <a:rPr lang="nb-NO" sz="2000" dirty="0"/>
              <a:t>, HIV/AIDS, TB and Anthrax in the selected villages in Tanzania</a:t>
            </a:r>
            <a:r>
              <a:rPr lang="nb-NO" sz="2000" dirty="0" smtClean="0"/>
              <a:t>.</a:t>
            </a:r>
          </a:p>
          <a:p>
            <a:endParaRPr lang="nb-NO" sz="2000" dirty="0" smtClean="0"/>
          </a:p>
          <a:p>
            <a:r>
              <a:rPr lang="nb-NO" sz="2000" dirty="0"/>
              <a:t>-To produce the customized content for the health messages and to make a plan for rolling out the </a:t>
            </a:r>
            <a:r>
              <a:rPr lang="nb-NO" sz="2000" i="1" dirty="0"/>
              <a:t>T. solium </a:t>
            </a:r>
            <a:r>
              <a:rPr lang="nb-NO" sz="2000" dirty="0"/>
              <a:t>taeniosis/cysticercosis, HIV/AIDS, TB and Anthrax h</a:t>
            </a:r>
            <a:r>
              <a:rPr lang="nb-NO" sz="2000" dirty="0" smtClean="0"/>
              <a:t>ealth </a:t>
            </a:r>
            <a:r>
              <a:rPr lang="nb-NO" sz="2000" dirty="0"/>
              <a:t>messages. (Protocol, March, 2017)</a:t>
            </a:r>
            <a:endParaRPr lang="en-US" sz="2000" dirty="0"/>
          </a:p>
          <a:p>
            <a:endParaRPr lang="nb-NO" sz="2000" dirty="0">
              <a:solidFill>
                <a:srgbClr val="FF0000"/>
              </a:solidFill>
            </a:endParaRPr>
          </a:p>
          <a:p>
            <a:r>
              <a:rPr lang="nb-NO" sz="2400" dirty="0"/>
              <a:t> </a:t>
            </a:r>
          </a:p>
          <a:p>
            <a:endParaRPr lang="en-US" sz="2400" dirty="0"/>
          </a:p>
        </p:txBody>
      </p:sp>
      <p:sp>
        <p:nvSpPr>
          <p:cNvPr id="3" name="Slide Number Placeholder 2"/>
          <p:cNvSpPr>
            <a:spLocks noGrp="1"/>
          </p:cNvSpPr>
          <p:nvPr>
            <p:ph type="sldNum" sz="quarter" idx="11"/>
          </p:nvPr>
        </p:nvSpPr>
        <p:spPr/>
        <p:txBody>
          <a:bodyPr/>
          <a:lstStyle/>
          <a:p>
            <a:fld id="{CE58CB1E-F828-4F11-99E0-327109AF9DA4}" type="slidenum">
              <a:rPr lang="de-DE" smtClean="0"/>
              <a:pPr/>
              <a:t>18</a:t>
            </a:fld>
            <a:endParaRPr lang="de-DE" dirty="0"/>
          </a:p>
        </p:txBody>
      </p:sp>
      <p:sp>
        <p:nvSpPr>
          <p:cNvPr id="4" name="Footer Placeholder 3"/>
          <p:cNvSpPr>
            <a:spLocks noGrp="1"/>
          </p:cNvSpPr>
          <p:nvPr>
            <p:ph type="ftr" sz="quarter" idx="12"/>
          </p:nvPr>
        </p:nvSpPr>
        <p:spPr/>
        <p:txBody>
          <a:bodyPr/>
          <a:lstStyle/>
          <a:p>
            <a:r>
              <a:rPr lang="en-US" smtClean="0"/>
              <a:t>Center for Global Health (TUM) | Centre for Global Health (UiO) |</a:t>
            </a:r>
            <a:endParaRPr lang="en-US" dirty="0" smtClean="0"/>
          </a:p>
        </p:txBody>
      </p:sp>
      <p:sp>
        <p:nvSpPr>
          <p:cNvPr id="5" name="Title 4"/>
          <p:cNvSpPr>
            <a:spLocks noGrp="1"/>
          </p:cNvSpPr>
          <p:nvPr>
            <p:ph type="title"/>
          </p:nvPr>
        </p:nvSpPr>
        <p:spPr>
          <a:xfrm>
            <a:off x="319090" y="360000"/>
            <a:ext cx="8508999" cy="418918"/>
          </a:xfrm>
        </p:spPr>
        <p:txBody>
          <a:bodyPr/>
          <a:lstStyle/>
          <a:p>
            <a:pPr algn="ctr"/>
            <a:r>
              <a:rPr lang="en-US" dirty="0" err="1" smtClean="0"/>
              <a:t>DigI</a:t>
            </a:r>
            <a:r>
              <a:rPr lang="en-US" dirty="0" smtClean="0"/>
              <a:t> work in Tanzania - update</a:t>
            </a:r>
            <a:endParaRPr lang="en-US" dirty="0"/>
          </a:p>
        </p:txBody>
      </p:sp>
    </p:spTree>
    <p:extLst>
      <p:ext uri="{BB962C8B-B14F-4D97-AF65-F5344CB8AC3E}">
        <p14:creationId xmlns:p14="http://schemas.microsoft.com/office/powerpoint/2010/main" val="2508601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a:pPr>
            <a:r>
              <a:rPr lang="en-GB" sz="2000" dirty="0" smtClean="0"/>
              <a:t>Site </a:t>
            </a:r>
            <a:r>
              <a:rPr lang="en-GB" sz="2000" dirty="0"/>
              <a:t>visit to </a:t>
            </a:r>
            <a:r>
              <a:rPr lang="en-GB" sz="2000" dirty="0" err="1" smtClean="0"/>
              <a:t>Izazi</a:t>
            </a:r>
            <a:r>
              <a:rPr lang="en-GB" sz="2000" dirty="0" smtClean="0"/>
              <a:t> </a:t>
            </a:r>
            <a:r>
              <a:rPr lang="en-GB" sz="2000" dirty="0"/>
              <a:t>and Mtera</a:t>
            </a:r>
            <a:endParaRPr lang="nb-NO" sz="2000" dirty="0"/>
          </a:p>
          <a:p>
            <a:pPr marL="457200" indent="-457200">
              <a:buFont typeface="+mj-lt"/>
              <a:buAutoNum type="arabicPeriod"/>
            </a:pPr>
            <a:r>
              <a:rPr lang="en-GB" sz="2000" dirty="0" smtClean="0"/>
              <a:t>Revision </a:t>
            </a:r>
            <a:r>
              <a:rPr lang="en-GB" sz="2000" dirty="0"/>
              <a:t>and </a:t>
            </a:r>
            <a:r>
              <a:rPr lang="en-GB" sz="2000" dirty="0" smtClean="0"/>
              <a:t>adaption </a:t>
            </a:r>
            <a:r>
              <a:rPr lang="en-GB" sz="2000" dirty="0"/>
              <a:t>of the project protocol to fit </a:t>
            </a:r>
            <a:r>
              <a:rPr lang="en-GB" sz="2000" dirty="0" smtClean="0"/>
              <a:t>Tanzanian context</a:t>
            </a:r>
            <a:endParaRPr lang="nb-NO" sz="2000" dirty="0" smtClean="0"/>
          </a:p>
          <a:p>
            <a:pPr marL="457200" indent="-457200">
              <a:buFont typeface="+mj-lt"/>
              <a:buAutoNum type="arabicPeriod"/>
            </a:pPr>
            <a:r>
              <a:rPr lang="en-GB" sz="2000" dirty="0" smtClean="0"/>
              <a:t>Negotiation </a:t>
            </a:r>
            <a:r>
              <a:rPr lang="en-GB" sz="2000" dirty="0"/>
              <a:t>with Internet service </a:t>
            </a:r>
            <a:r>
              <a:rPr lang="en-GB" sz="2000" dirty="0" smtClean="0"/>
              <a:t>providers/Telecom </a:t>
            </a:r>
            <a:r>
              <a:rPr lang="en-GB" sz="2000" dirty="0"/>
              <a:t>operators</a:t>
            </a:r>
            <a:endParaRPr lang="nb-NO" sz="2000" dirty="0"/>
          </a:p>
          <a:p>
            <a:pPr marL="457200" indent="-457200">
              <a:buFont typeface="+mj-lt"/>
              <a:buAutoNum type="arabicPeriod"/>
            </a:pPr>
            <a:r>
              <a:rPr lang="en-GB" sz="2000" dirty="0" smtClean="0"/>
              <a:t>Preparation of </a:t>
            </a:r>
            <a:r>
              <a:rPr lang="en-GB" sz="2000" dirty="0"/>
              <a:t>health education materials</a:t>
            </a:r>
            <a:endParaRPr lang="nb-NO" sz="2000" dirty="0"/>
          </a:p>
          <a:p>
            <a:pPr marL="457200" indent="-457200">
              <a:buFont typeface="+mj-lt"/>
              <a:buAutoNum type="arabicPeriod"/>
            </a:pPr>
            <a:r>
              <a:rPr lang="en-GB" sz="2000" dirty="0" smtClean="0"/>
              <a:t>Adaption </a:t>
            </a:r>
            <a:r>
              <a:rPr lang="en-GB" sz="2000" dirty="0"/>
              <a:t>of health education materials to mobile apps and text messages</a:t>
            </a:r>
            <a:endParaRPr lang="nb-NO" sz="2000" dirty="0"/>
          </a:p>
          <a:p>
            <a:pPr marL="457200" indent="-457200">
              <a:buFont typeface="+mj-lt"/>
              <a:buAutoNum type="arabicPeriod"/>
            </a:pPr>
            <a:r>
              <a:rPr lang="en-GB" sz="2000" dirty="0" smtClean="0"/>
              <a:t>Monthly </a:t>
            </a:r>
            <a:r>
              <a:rPr lang="en-GB" sz="2000" dirty="0"/>
              <a:t>meetings (Gotomeeting)</a:t>
            </a:r>
            <a:endParaRPr lang="nb-NO" sz="2000" dirty="0"/>
          </a:p>
          <a:p>
            <a:endParaRPr lang="en-US" sz="2400" dirty="0"/>
          </a:p>
        </p:txBody>
      </p:sp>
      <p:sp>
        <p:nvSpPr>
          <p:cNvPr id="3" name="Slide Number Placeholder 2"/>
          <p:cNvSpPr>
            <a:spLocks noGrp="1"/>
          </p:cNvSpPr>
          <p:nvPr>
            <p:ph type="sldNum" sz="quarter" idx="11"/>
          </p:nvPr>
        </p:nvSpPr>
        <p:spPr/>
        <p:txBody>
          <a:bodyPr/>
          <a:lstStyle/>
          <a:p>
            <a:fld id="{CE58CB1E-F828-4F11-99E0-327109AF9DA4}" type="slidenum">
              <a:rPr lang="de-DE" smtClean="0"/>
              <a:pPr/>
              <a:t>19</a:t>
            </a:fld>
            <a:endParaRPr lang="de-DE" dirty="0"/>
          </a:p>
        </p:txBody>
      </p:sp>
      <p:sp>
        <p:nvSpPr>
          <p:cNvPr id="4" name="Footer Placeholder 3"/>
          <p:cNvSpPr>
            <a:spLocks noGrp="1"/>
          </p:cNvSpPr>
          <p:nvPr>
            <p:ph type="ftr" sz="quarter" idx="12"/>
          </p:nvPr>
        </p:nvSpPr>
        <p:spPr/>
        <p:txBody>
          <a:bodyPr/>
          <a:lstStyle/>
          <a:p>
            <a:r>
              <a:rPr lang="en-US" smtClean="0"/>
              <a:t>Center for Global Health (TUM) | Centre for Global Health (UiO) |</a:t>
            </a:r>
            <a:endParaRPr lang="en-US" dirty="0" smtClean="0"/>
          </a:p>
        </p:txBody>
      </p:sp>
      <p:sp>
        <p:nvSpPr>
          <p:cNvPr id="5" name="Title 4"/>
          <p:cNvSpPr>
            <a:spLocks noGrp="1"/>
          </p:cNvSpPr>
          <p:nvPr>
            <p:ph type="title"/>
          </p:nvPr>
        </p:nvSpPr>
        <p:spPr>
          <a:xfrm>
            <a:off x="319090" y="360000"/>
            <a:ext cx="8508999" cy="424048"/>
          </a:xfrm>
        </p:spPr>
        <p:txBody>
          <a:bodyPr/>
          <a:lstStyle/>
          <a:p>
            <a:pPr algn="ctr"/>
            <a:r>
              <a:rPr lang="en-GB" dirty="0"/>
              <a:t>Activities </a:t>
            </a:r>
            <a:r>
              <a:rPr lang="en-GB" dirty="0" smtClean="0"/>
              <a:t>started </a:t>
            </a:r>
            <a:r>
              <a:rPr lang="en-US" dirty="0"/>
              <a:t> </a:t>
            </a:r>
            <a:r>
              <a:rPr lang="nb-NO" sz="2800" dirty="0">
                <a:solidFill>
                  <a:srgbClr val="FF0000"/>
                </a:solidFill>
              </a:rPr>
              <a:t>(</a:t>
            </a:r>
            <a:r>
              <a:rPr lang="nb-NO" sz="2800" dirty="0" smtClean="0">
                <a:solidFill>
                  <a:srgbClr val="FF0000"/>
                </a:solidFill>
              </a:rPr>
              <a:t>September </a:t>
            </a:r>
            <a:r>
              <a:rPr lang="nb-NO" sz="2800" dirty="0">
                <a:solidFill>
                  <a:srgbClr val="FF0000"/>
                </a:solidFill>
              </a:rPr>
              <a:t>2017 </a:t>
            </a:r>
            <a:r>
              <a:rPr lang="en-US" sz="2800" dirty="0">
                <a:solidFill>
                  <a:srgbClr val="FF0000"/>
                </a:solidFill>
              </a:rPr>
              <a:t>–</a:t>
            </a:r>
            <a:r>
              <a:rPr lang="nb-NO" sz="2800" dirty="0">
                <a:solidFill>
                  <a:srgbClr val="FF0000"/>
                </a:solidFill>
              </a:rPr>
              <a:t> Dr. </a:t>
            </a:r>
            <a:r>
              <a:rPr lang="nb-NO" sz="2800" dirty="0" err="1">
                <a:solidFill>
                  <a:srgbClr val="FF0000"/>
                </a:solidFill>
              </a:rPr>
              <a:t>Sukums</a:t>
            </a:r>
            <a:r>
              <a:rPr lang="nb-NO" sz="2800" dirty="0">
                <a:solidFill>
                  <a:srgbClr val="FF0000"/>
                </a:solidFill>
              </a:rPr>
              <a:t>)</a:t>
            </a:r>
            <a:r>
              <a:rPr lang="nb-NO" dirty="0" smtClean="0"/>
              <a:t> </a:t>
            </a:r>
            <a:endParaRPr lang="en-US" dirty="0"/>
          </a:p>
        </p:txBody>
      </p:sp>
    </p:spTree>
    <p:extLst>
      <p:ext uri="{BB962C8B-B14F-4D97-AF65-F5344CB8AC3E}">
        <p14:creationId xmlns:p14="http://schemas.microsoft.com/office/powerpoint/2010/main" val="2647326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CE58CB1E-F828-4F11-99E0-327109AF9DA4}" type="slidenum">
              <a:rPr lang="de-DE" smtClean="0"/>
              <a:pPr/>
              <a:t>2</a:t>
            </a:fld>
            <a:endParaRPr lang="de-DE" dirty="0"/>
          </a:p>
        </p:txBody>
      </p:sp>
      <p:sp>
        <p:nvSpPr>
          <p:cNvPr id="4" name="Fußzeilenplatzhalter 3"/>
          <p:cNvSpPr>
            <a:spLocks noGrp="1"/>
          </p:cNvSpPr>
          <p:nvPr>
            <p:ph type="ftr" sz="quarter" idx="12"/>
          </p:nvPr>
        </p:nvSpPr>
        <p:spPr/>
        <p:txBody>
          <a:bodyPr/>
          <a:lstStyle/>
          <a:p>
            <a:r>
              <a:rPr lang="en-US" smtClean="0"/>
              <a:t>Center for Global Health (TUM) | Centre for Global Health (UiO) |</a:t>
            </a:r>
            <a:endParaRPr lang="en-US" dirty="0" smtClean="0"/>
          </a:p>
        </p:txBody>
      </p:sp>
      <p:sp>
        <p:nvSpPr>
          <p:cNvPr id="5" name="Titel 4"/>
          <p:cNvSpPr>
            <a:spLocks noGrp="1"/>
          </p:cNvSpPr>
          <p:nvPr>
            <p:ph type="title"/>
          </p:nvPr>
        </p:nvSpPr>
        <p:spPr>
          <a:xfrm>
            <a:off x="319090" y="360000"/>
            <a:ext cx="8508999" cy="410369"/>
          </a:xfrm>
        </p:spPr>
        <p:txBody>
          <a:bodyPr/>
          <a:lstStyle/>
          <a:p>
            <a:r>
              <a:rPr lang="en-GB" sz="3200" dirty="0">
                <a:latin typeface="Arial" pitchFamily="34" charset="0"/>
                <a:cs typeface="Arial" pitchFamily="34" charset="0"/>
              </a:rPr>
              <a:t>The University of Oslo </a:t>
            </a:r>
            <a:endParaRPr lang="de-DE" dirty="0"/>
          </a:p>
        </p:txBody>
      </p:sp>
      <p:sp>
        <p:nvSpPr>
          <p:cNvPr id="6" name="TextBox 2"/>
          <p:cNvSpPr txBox="1">
            <a:spLocks noGrp="1"/>
          </p:cNvSpPr>
          <p:nvPr>
            <p:ph idx="1"/>
          </p:nvPr>
        </p:nvSpPr>
        <p:spPr>
          <a:xfrm>
            <a:off x="237332" y="1080500"/>
            <a:ext cx="5092549" cy="5807103"/>
          </a:xfrm>
          <a:prstGeom prst="rect">
            <a:avLst/>
          </a:prstGeom>
          <a:noFill/>
        </p:spPr>
        <p:txBody>
          <a:bodyPr wrap="square" rtlCol="0">
            <a:spAutoFit/>
          </a:bodyPr>
          <a:lstStyle/>
          <a:p>
            <a:pPr marL="342900" indent="-342900">
              <a:buClr>
                <a:schemeClr val="tx2">
                  <a:lumMod val="75000"/>
                  <a:lumOff val="25000"/>
                </a:schemeClr>
              </a:buClr>
              <a:buSzPct val="140000"/>
              <a:buFont typeface="Arial" panose="020B0604020202020204" pitchFamily="34" charset="0"/>
              <a:buChar char="•"/>
            </a:pPr>
            <a:r>
              <a:rPr lang="en-GB" altLang="nb-NO" sz="1800" dirty="0">
                <a:cs typeface="Arial" pitchFamily="34" charset="0"/>
              </a:rPr>
              <a:t>Founded in </a:t>
            </a:r>
            <a:r>
              <a:rPr lang="en-GB" altLang="nb-NO" sz="1800" dirty="0" smtClean="0">
                <a:cs typeface="Arial" pitchFamily="34" charset="0"/>
              </a:rPr>
              <a:t>1811</a:t>
            </a:r>
          </a:p>
          <a:p>
            <a:pPr marL="342900" indent="-342900">
              <a:buClr>
                <a:schemeClr val="tx2">
                  <a:lumMod val="75000"/>
                  <a:lumOff val="25000"/>
                </a:schemeClr>
              </a:buClr>
              <a:buSzPct val="140000"/>
              <a:buFont typeface="Arial" panose="020B0604020202020204" pitchFamily="34" charset="0"/>
              <a:buChar char="•"/>
            </a:pPr>
            <a:endParaRPr lang="en-GB" altLang="nb-NO" sz="300" dirty="0">
              <a:cs typeface="Arial" pitchFamily="34" charset="0"/>
            </a:endParaRPr>
          </a:p>
          <a:p>
            <a:pPr marL="342900" indent="-342900">
              <a:buClr>
                <a:schemeClr val="tx2">
                  <a:lumMod val="75000"/>
                  <a:lumOff val="25000"/>
                </a:schemeClr>
              </a:buClr>
              <a:buSzPct val="140000"/>
              <a:buFont typeface="Arial" panose="020B0604020202020204" pitchFamily="34" charset="0"/>
              <a:buChar char="•"/>
            </a:pPr>
            <a:r>
              <a:rPr lang="en-GB" altLang="nb-NO" sz="1800" dirty="0" smtClean="0">
                <a:cs typeface="Arial" pitchFamily="34" charset="0"/>
              </a:rPr>
              <a:t>8 </a:t>
            </a:r>
            <a:r>
              <a:rPr lang="en-GB" altLang="nb-NO" sz="1800" dirty="0">
                <a:cs typeface="Arial" pitchFamily="34" charset="0"/>
              </a:rPr>
              <a:t>faculties </a:t>
            </a:r>
            <a:r>
              <a:rPr lang="en-GB" altLang="nb-NO" sz="1800" dirty="0" smtClean="0">
                <a:cs typeface="Arial" pitchFamily="34" charset="0"/>
              </a:rPr>
              <a:t>&amp; </a:t>
            </a:r>
            <a:r>
              <a:rPr lang="en-GB" altLang="nb-NO" sz="1800" dirty="0">
                <a:cs typeface="Arial" pitchFamily="34" charset="0"/>
              </a:rPr>
              <a:t>2 </a:t>
            </a:r>
            <a:r>
              <a:rPr lang="en-GB" altLang="nb-NO" sz="1800" dirty="0" smtClean="0">
                <a:cs typeface="Arial" pitchFamily="34" charset="0"/>
              </a:rPr>
              <a:t>museums</a:t>
            </a:r>
          </a:p>
          <a:p>
            <a:pPr marL="342900" indent="-342900">
              <a:buClr>
                <a:schemeClr val="tx2">
                  <a:lumMod val="75000"/>
                  <a:lumOff val="25000"/>
                </a:schemeClr>
              </a:buClr>
              <a:buSzPct val="140000"/>
              <a:buFont typeface="Arial" panose="020B0604020202020204" pitchFamily="34" charset="0"/>
              <a:buChar char="•"/>
            </a:pPr>
            <a:endParaRPr lang="en-GB" altLang="nb-NO" sz="300" dirty="0" smtClean="0">
              <a:cs typeface="Arial" pitchFamily="34" charset="0"/>
            </a:endParaRPr>
          </a:p>
          <a:p>
            <a:pPr marL="342900" indent="-342900">
              <a:buClr>
                <a:schemeClr val="tx2">
                  <a:lumMod val="75000"/>
                  <a:lumOff val="25000"/>
                </a:schemeClr>
              </a:buClr>
              <a:buSzPct val="140000"/>
              <a:buFont typeface="Arial" panose="020B0604020202020204" pitchFamily="34" charset="0"/>
              <a:buChar char="•"/>
            </a:pPr>
            <a:r>
              <a:rPr lang="en-US" sz="1800" dirty="0" smtClean="0">
                <a:latin typeface="Arial" pitchFamily="34" charset="0"/>
                <a:cs typeface="Arial" pitchFamily="34" charset="0"/>
              </a:rPr>
              <a:t>Strong </a:t>
            </a:r>
            <a:r>
              <a:rPr lang="en-US" sz="1800" dirty="0">
                <a:latin typeface="Arial" pitchFamily="34" charset="0"/>
                <a:cs typeface="Arial" pitchFamily="34" charset="0"/>
              </a:rPr>
              <a:t>track record of pioneering research </a:t>
            </a:r>
            <a:r>
              <a:rPr lang="en-US" sz="1800" dirty="0" smtClean="0">
                <a:latin typeface="Arial" pitchFamily="34" charset="0"/>
                <a:cs typeface="Arial" pitchFamily="34" charset="0"/>
              </a:rPr>
              <a:t>&amp; </a:t>
            </a:r>
            <a:r>
              <a:rPr lang="en-US" sz="1800" dirty="0">
                <a:latin typeface="Arial" pitchFamily="34" charset="0"/>
                <a:cs typeface="Arial" pitchFamily="34" charset="0"/>
              </a:rPr>
              <a:t>scientific </a:t>
            </a:r>
            <a:r>
              <a:rPr lang="en-US" sz="1800" dirty="0" smtClean="0">
                <a:latin typeface="Arial" pitchFamily="34" charset="0"/>
                <a:cs typeface="Arial" pitchFamily="34" charset="0"/>
              </a:rPr>
              <a:t>discovery: 5 </a:t>
            </a:r>
            <a:r>
              <a:rPr lang="en-US" sz="1800" dirty="0">
                <a:latin typeface="Arial" pitchFamily="34" charset="0"/>
                <a:cs typeface="Arial" pitchFamily="34" charset="0"/>
              </a:rPr>
              <a:t>Nobel Prize </a:t>
            </a:r>
            <a:r>
              <a:rPr lang="en-US" sz="1800" dirty="0" smtClean="0">
                <a:latin typeface="Arial" pitchFamily="34" charset="0"/>
                <a:cs typeface="Arial" pitchFamily="34" charset="0"/>
              </a:rPr>
              <a:t>winners</a:t>
            </a:r>
          </a:p>
          <a:p>
            <a:pPr marL="342900" indent="-342900">
              <a:buClr>
                <a:schemeClr val="tx2">
                  <a:lumMod val="75000"/>
                  <a:lumOff val="25000"/>
                </a:schemeClr>
              </a:buClr>
              <a:buSzPct val="140000"/>
              <a:buFont typeface="Arial" panose="020B0604020202020204" pitchFamily="34" charset="0"/>
              <a:buChar char="•"/>
            </a:pPr>
            <a:endParaRPr lang="en-US" sz="300" dirty="0" smtClean="0">
              <a:latin typeface="Arial" pitchFamily="34" charset="0"/>
              <a:cs typeface="Arial" pitchFamily="34" charset="0"/>
            </a:endParaRPr>
          </a:p>
          <a:p>
            <a:pPr marL="342900" indent="-342900">
              <a:buClr>
                <a:schemeClr val="tx2">
                  <a:lumMod val="75000"/>
                  <a:lumOff val="25000"/>
                </a:schemeClr>
              </a:buClr>
              <a:buSzPct val="140000"/>
              <a:buFont typeface="Arial" panose="020B0604020202020204" pitchFamily="34" charset="0"/>
              <a:buChar char="•"/>
            </a:pPr>
            <a:r>
              <a:rPr lang="en-US" sz="1800" dirty="0">
                <a:latin typeface="Arial" pitchFamily="34" charset="0"/>
                <a:cs typeface="Arial" pitchFamily="34" charset="0"/>
              </a:rPr>
              <a:t>8</a:t>
            </a:r>
            <a:r>
              <a:rPr lang="en-US" sz="1800" dirty="0" smtClean="0">
                <a:latin typeface="Arial" pitchFamily="34" charset="0"/>
                <a:cs typeface="Arial" pitchFamily="34" charset="0"/>
              </a:rPr>
              <a:t> </a:t>
            </a:r>
            <a:r>
              <a:rPr lang="en-US" sz="1800" dirty="0">
                <a:latin typeface="Arial" pitchFamily="34" charset="0"/>
                <a:cs typeface="Arial" pitchFamily="34" charset="0"/>
              </a:rPr>
              <a:t>National </a:t>
            </a:r>
            <a:r>
              <a:rPr lang="en-US" sz="1800" dirty="0" err="1">
                <a:latin typeface="Arial" pitchFamily="34" charset="0"/>
                <a:cs typeface="Arial" pitchFamily="34" charset="0"/>
              </a:rPr>
              <a:t>Centres</a:t>
            </a:r>
            <a:r>
              <a:rPr lang="en-US" sz="1800" dirty="0">
                <a:latin typeface="Arial" pitchFamily="34" charset="0"/>
                <a:cs typeface="Arial" pitchFamily="34" charset="0"/>
              </a:rPr>
              <a:t> of </a:t>
            </a:r>
            <a:r>
              <a:rPr lang="en-US" sz="1800" dirty="0" smtClean="0">
                <a:latin typeface="Arial" pitchFamily="34" charset="0"/>
                <a:cs typeface="Arial" pitchFamily="34" charset="0"/>
              </a:rPr>
              <a:t>Excellence</a:t>
            </a:r>
          </a:p>
          <a:p>
            <a:pPr marL="342900" indent="-342900">
              <a:buClr>
                <a:schemeClr val="tx2">
                  <a:lumMod val="75000"/>
                  <a:lumOff val="25000"/>
                </a:schemeClr>
              </a:buClr>
              <a:buSzPct val="140000"/>
              <a:buFont typeface="Arial" panose="020B0604020202020204" pitchFamily="34" charset="0"/>
              <a:buChar char="•"/>
            </a:pPr>
            <a:endParaRPr lang="en-US" sz="300" dirty="0" smtClean="0">
              <a:latin typeface="Arial" pitchFamily="34" charset="0"/>
              <a:cs typeface="Arial" pitchFamily="34" charset="0"/>
            </a:endParaRPr>
          </a:p>
          <a:p>
            <a:pPr marL="342900" indent="-342900">
              <a:buClr>
                <a:schemeClr val="tx2">
                  <a:lumMod val="75000"/>
                  <a:lumOff val="25000"/>
                </a:schemeClr>
              </a:buClr>
              <a:buSzPct val="140000"/>
              <a:buFont typeface="Arial" panose="020B0604020202020204" pitchFamily="34" charset="0"/>
              <a:buChar char="•"/>
            </a:pPr>
            <a:r>
              <a:rPr lang="en-US" sz="1800" dirty="0">
                <a:latin typeface="Arial" pitchFamily="34" charset="0"/>
                <a:cs typeface="Arial" pitchFamily="34" charset="0"/>
              </a:rPr>
              <a:t>S</a:t>
            </a:r>
            <a:r>
              <a:rPr lang="en-US" sz="1800" dirty="0" smtClean="0">
                <a:latin typeface="Arial" pitchFamily="34" charset="0"/>
                <a:cs typeface="Arial" pitchFamily="34" charset="0"/>
              </a:rPr>
              <a:t>trategic </a:t>
            </a:r>
            <a:r>
              <a:rPr lang="en-US" sz="1800" dirty="0">
                <a:latin typeface="Arial" pitchFamily="34" charset="0"/>
                <a:cs typeface="Arial" pitchFamily="34" charset="0"/>
              </a:rPr>
              <a:t>focus on </a:t>
            </a:r>
            <a:r>
              <a:rPr lang="en-US" sz="1800" dirty="0" smtClean="0">
                <a:latin typeface="Arial" pitchFamily="34" charset="0"/>
                <a:cs typeface="Arial" pitchFamily="34" charset="0"/>
              </a:rPr>
              <a:t>research </a:t>
            </a:r>
            <a:r>
              <a:rPr lang="en-US" sz="1800" dirty="0">
                <a:latin typeface="Arial" pitchFamily="34" charset="0"/>
                <a:cs typeface="Arial" pitchFamily="34" charset="0"/>
              </a:rPr>
              <a:t>in the field of energy &amp;</a:t>
            </a:r>
            <a:r>
              <a:rPr lang="en-US" sz="1800" dirty="0" smtClean="0">
                <a:latin typeface="Arial" pitchFamily="34" charset="0"/>
                <a:cs typeface="Arial" pitchFamily="34" charset="0"/>
              </a:rPr>
              <a:t> </a:t>
            </a:r>
            <a:r>
              <a:rPr lang="en-US" sz="1800" dirty="0">
                <a:latin typeface="Arial" pitchFamily="34" charset="0"/>
                <a:cs typeface="Arial" pitchFamily="34" charset="0"/>
              </a:rPr>
              <a:t>life </a:t>
            </a:r>
            <a:r>
              <a:rPr lang="en-US" sz="1800" dirty="0" smtClean="0">
                <a:latin typeface="Arial" pitchFamily="34" charset="0"/>
                <a:cs typeface="Arial" pitchFamily="34" charset="0"/>
              </a:rPr>
              <a:t>sciences</a:t>
            </a:r>
          </a:p>
          <a:p>
            <a:pPr marL="342900" indent="-342900">
              <a:buClr>
                <a:schemeClr val="tx2">
                  <a:lumMod val="75000"/>
                  <a:lumOff val="25000"/>
                </a:schemeClr>
              </a:buClr>
              <a:buSzPct val="140000"/>
              <a:buFont typeface="Arial" panose="020B0604020202020204" pitchFamily="34" charset="0"/>
              <a:buChar char="•"/>
            </a:pPr>
            <a:endParaRPr lang="en-US" sz="300" dirty="0" smtClean="0">
              <a:latin typeface="Arial" pitchFamily="34" charset="0"/>
              <a:cs typeface="Arial" pitchFamily="34" charset="0"/>
            </a:endParaRPr>
          </a:p>
          <a:p>
            <a:pPr marL="342900" indent="-342900">
              <a:buClr>
                <a:schemeClr val="tx2">
                  <a:lumMod val="75000"/>
                  <a:lumOff val="25000"/>
                </a:schemeClr>
              </a:buClr>
              <a:buSzPct val="140000"/>
              <a:buFont typeface="Arial" panose="020B0604020202020204" pitchFamily="34" charset="0"/>
              <a:buChar char="•"/>
            </a:pPr>
            <a:r>
              <a:rPr lang="en-US" sz="1800" dirty="0">
                <a:latin typeface="Arial" pitchFamily="34" charset="0"/>
                <a:cs typeface="Arial" pitchFamily="34" charset="0"/>
              </a:rPr>
              <a:t>A</a:t>
            </a:r>
            <a:r>
              <a:rPr lang="en-US" sz="1800" dirty="0" smtClean="0">
                <a:latin typeface="Arial" pitchFamily="34" charset="0"/>
                <a:cs typeface="Arial" pitchFamily="34" charset="0"/>
              </a:rPr>
              <a:t> non-profit </a:t>
            </a:r>
            <a:r>
              <a:rPr lang="en-US" sz="1800" dirty="0">
                <a:latin typeface="Arial" pitchFamily="34" charset="0"/>
                <a:cs typeface="Arial" pitchFamily="34" charset="0"/>
              </a:rPr>
              <a:t>research university, </a:t>
            </a:r>
            <a:r>
              <a:rPr lang="en-US" sz="1800" dirty="0" smtClean="0">
                <a:latin typeface="Arial" pitchFamily="34" charset="0"/>
                <a:cs typeface="Arial" pitchFamily="34" charset="0"/>
              </a:rPr>
              <a:t>access </a:t>
            </a:r>
            <a:r>
              <a:rPr lang="en-US" sz="1800" dirty="0">
                <a:latin typeface="Arial" pitchFamily="34" charset="0"/>
                <a:cs typeface="Arial" pitchFamily="34" charset="0"/>
              </a:rPr>
              <a:t>to good public funding </a:t>
            </a:r>
            <a:r>
              <a:rPr lang="en-US" sz="1800" dirty="0" smtClean="0">
                <a:latin typeface="Arial" pitchFamily="34" charset="0"/>
                <a:cs typeface="Arial" pitchFamily="34" charset="0"/>
              </a:rPr>
              <a:t>schemes</a:t>
            </a:r>
            <a:endParaRPr lang="en-US" sz="300" dirty="0" smtClean="0">
              <a:latin typeface="Arial" pitchFamily="34" charset="0"/>
              <a:cs typeface="Arial" pitchFamily="34" charset="0"/>
            </a:endParaRPr>
          </a:p>
          <a:p>
            <a:pPr marL="342900" indent="-342900">
              <a:buClr>
                <a:schemeClr val="tx2">
                  <a:lumMod val="75000"/>
                  <a:lumOff val="25000"/>
                </a:schemeClr>
              </a:buClr>
              <a:buSzPct val="140000"/>
              <a:buFont typeface="Arial" panose="020B0604020202020204" pitchFamily="34" charset="0"/>
              <a:buChar char="•"/>
            </a:pPr>
            <a:endParaRPr lang="en-US" sz="300" dirty="0" smtClean="0">
              <a:latin typeface="Arial" pitchFamily="34" charset="0"/>
              <a:cs typeface="Arial" pitchFamily="34" charset="0"/>
            </a:endParaRPr>
          </a:p>
          <a:p>
            <a:pPr marL="342900" indent="-342900">
              <a:buClr>
                <a:schemeClr val="tx2">
                  <a:lumMod val="75000"/>
                  <a:lumOff val="25000"/>
                </a:schemeClr>
              </a:buClr>
              <a:buSzPct val="140000"/>
              <a:buFont typeface="Arial" panose="020B0604020202020204" pitchFamily="34" charset="0"/>
              <a:buChar char="•"/>
            </a:pPr>
            <a:r>
              <a:rPr lang="en-GB" sz="1800" dirty="0">
                <a:latin typeface="Arial" pitchFamily="34" charset="0"/>
                <a:cs typeface="Arial" pitchFamily="34" charset="0"/>
              </a:rPr>
              <a:t>Extensive EU research project </a:t>
            </a:r>
            <a:r>
              <a:rPr lang="en-GB" sz="1800" dirty="0" smtClean="0">
                <a:latin typeface="Arial" pitchFamily="34" charset="0"/>
                <a:cs typeface="Arial" pitchFamily="34" charset="0"/>
              </a:rPr>
              <a:t>portfolio</a:t>
            </a:r>
          </a:p>
          <a:p>
            <a:pPr marL="342900" indent="-342900">
              <a:buClr>
                <a:schemeClr val="tx2">
                  <a:lumMod val="75000"/>
                  <a:lumOff val="25000"/>
                </a:schemeClr>
              </a:buClr>
              <a:buSzPct val="140000"/>
              <a:buFont typeface="Arial" panose="020B0604020202020204" pitchFamily="34" charset="0"/>
              <a:buChar char="•"/>
            </a:pPr>
            <a:endParaRPr lang="en-GB" sz="300" dirty="0">
              <a:latin typeface="Arial" pitchFamily="34" charset="0"/>
              <a:cs typeface="Arial" pitchFamily="34" charset="0"/>
            </a:endParaRPr>
          </a:p>
          <a:p>
            <a:pPr marL="342900" indent="-342900">
              <a:buClr>
                <a:schemeClr val="tx2">
                  <a:lumMod val="75000"/>
                  <a:lumOff val="25000"/>
                </a:schemeClr>
              </a:buClr>
              <a:buSzPct val="140000"/>
              <a:buFont typeface="Arial" panose="020B0604020202020204" pitchFamily="34" charset="0"/>
              <a:buChar char="•"/>
            </a:pPr>
            <a:r>
              <a:rPr lang="en-GB" sz="1800" dirty="0">
                <a:latin typeface="Arial" pitchFamily="34" charset="0"/>
                <a:cs typeface="Arial" pitchFamily="34" charset="0"/>
              </a:rPr>
              <a:t>800 courses in English, 40 Master’s degree programmes entirely in English </a:t>
            </a:r>
            <a:r>
              <a:rPr lang="en-GB" sz="1800" dirty="0" smtClean="0">
                <a:latin typeface="Arial" pitchFamily="34" charset="0"/>
                <a:cs typeface="Arial" pitchFamily="34" charset="0"/>
              </a:rPr>
              <a:t>&amp; </a:t>
            </a:r>
            <a:r>
              <a:rPr lang="en-GB" sz="1800" dirty="0">
                <a:latin typeface="Arial" pitchFamily="34" charset="0"/>
                <a:cs typeface="Arial" pitchFamily="34" charset="0"/>
              </a:rPr>
              <a:t>several PhD programmes</a:t>
            </a:r>
          </a:p>
          <a:p>
            <a:pPr marL="342900" indent="-342900">
              <a:buClr>
                <a:schemeClr val="tx2">
                  <a:lumMod val="75000"/>
                  <a:lumOff val="25000"/>
                </a:schemeClr>
              </a:buClr>
              <a:buSzPct val="140000"/>
              <a:buFont typeface="Arial" panose="020B0604020202020204" pitchFamily="34" charset="0"/>
              <a:buChar char="•"/>
            </a:pPr>
            <a:endParaRPr lang="en-GB" sz="2000" dirty="0" smtClean="0">
              <a:latin typeface="Arial" pitchFamily="34" charset="0"/>
              <a:cs typeface="Arial" pitchFamily="34" charset="0"/>
            </a:endParaRPr>
          </a:p>
          <a:p>
            <a:pPr>
              <a:buClr>
                <a:srgbClr val="0070C0"/>
              </a:buClr>
              <a:buSzPct val="140000"/>
            </a:pPr>
            <a:endParaRPr lang="en-GB" altLang="nb-NO" sz="2000" b="1" dirty="0" smtClean="0">
              <a:cs typeface="Arial" pitchFamily="34" charset="0"/>
            </a:endParaRPr>
          </a:p>
          <a:p>
            <a:pPr marL="342900" indent="-342900">
              <a:buClr>
                <a:schemeClr val="tx2">
                  <a:lumMod val="75000"/>
                  <a:lumOff val="25000"/>
                </a:schemeClr>
              </a:buClr>
              <a:buSzPct val="140000"/>
              <a:buFont typeface="Arial" panose="020B0604020202020204" pitchFamily="34" charset="0"/>
              <a:buChar char="•"/>
            </a:pPr>
            <a:endParaRPr lang="en-GB" altLang="nb-NO" sz="2000" dirty="0">
              <a:cs typeface="Arial" pitchFamily="34" charset="0"/>
            </a:endParaRPr>
          </a:p>
          <a:p>
            <a:endParaRPr lang="en-US" b="1" dirty="0"/>
          </a:p>
        </p:txBody>
      </p:sp>
      <p:sp>
        <p:nvSpPr>
          <p:cNvPr id="7" name="TextBox 2"/>
          <p:cNvSpPr txBox="1"/>
          <p:nvPr/>
        </p:nvSpPr>
        <p:spPr>
          <a:xfrm>
            <a:off x="5768669" y="3303214"/>
            <a:ext cx="3058339" cy="3046988"/>
          </a:xfrm>
          <a:prstGeom prst="rect">
            <a:avLst/>
          </a:prstGeom>
          <a:noFill/>
        </p:spPr>
        <p:txBody>
          <a:bodyPr wrap="square" rtlCol="0">
            <a:spAutoFit/>
          </a:bodyPr>
          <a:lstStyle/>
          <a:p>
            <a:endParaRPr lang="en-US" altLang="nb-NO" sz="2000" b="1" dirty="0" smtClean="0"/>
          </a:p>
          <a:p>
            <a:pPr>
              <a:buClr>
                <a:srgbClr val="0070C0"/>
              </a:buClr>
              <a:buSzPct val="140000"/>
            </a:pPr>
            <a:r>
              <a:rPr lang="en-GB" altLang="nb-NO" sz="2000" b="1" dirty="0">
                <a:cs typeface="Arial" pitchFamily="34" charset="0"/>
              </a:rPr>
              <a:t>2016 for </a:t>
            </a:r>
            <a:r>
              <a:rPr lang="en-GB" altLang="nb-NO" sz="2000" b="1" dirty="0" smtClean="0">
                <a:cs typeface="Arial" pitchFamily="34" charset="0"/>
              </a:rPr>
              <a:t>UiO</a:t>
            </a:r>
          </a:p>
          <a:p>
            <a:pPr>
              <a:buClr>
                <a:srgbClr val="0070C0"/>
              </a:buClr>
              <a:buSzPct val="140000"/>
            </a:pPr>
            <a:endParaRPr lang="en-GB" altLang="nb-NO" sz="1200" b="1" dirty="0">
              <a:cs typeface="Arial" pitchFamily="34" charset="0"/>
            </a:endParaRPr>
          </a:p>
          <a:p>
            <a:pPr marL="342900" indent="-342900">
              <a:buClr>
                <a:srgbClr val="0070C0"/>
              </a:buClr>
              <a:buSzPct val="140000"/>
              <a:buFontTx/>
              <a:buChar char="-"/>
            </a:pPr>
            <a:r>
              <a:rPr lang="en-GB" altLang="nb-NO" sz="2000" b="1" dirty="0">
                <a:cs typeface="Arial" pitchFamily="34" charset="0"/>
              </a:rPr>
              <a:t>28 000 </a:t>
            </a:r>
            <a:r>
              <a:rPr lang="en-GB" altLang="nb-NO" sz="2000" dirty="0">
                <a:cs typeface="Arial" pitchFamily="34" charset="0"/>
              </a:rPr>
              <a:t>students</a:t>
            </a:r>
          </a:p>
          <a:p>
            <a:pPr marL="342900" indent="-342900">
              <a:buClr>
                <a:srgbClr val="0070C0"/>
              </a:buClr>
              <a:buSzPct val="140000"/>
              <a:buFontTx/>
              <a:buChar char="-"/>
            </a:pPr>
            <a:r>
              <a:rPr lang="en-GB" altLang="nb-NO" sz="2000" b="1" dirty="0">
                <a:cs typeface="Arial" pitchFamily="34" charset="0"/>
              </a:rPr>
              <a:t>2954</a:t>
            </a:r>
            <a:r>
              <a:rPr lang="en-GB" altLang="nb-NO" sz="2000" dirty="0">
                <a:cs typeface="Arial" pitchFamily="34" charset="0"/>
              </a:rPr>
              <a:t> PhD candidates</a:t>
            </a:r>
          </a:p>
          <a:p>
            <a:pPr marL="342900" indent="-342900">
              <a:buClr>
                <a:srgbClr val="0070C0"/>
              </a:buClr>
              <a:buSzPct val="140000"/>
              <a:buFontTx/>
              <a:buChar char="-"/>
            </a:pPr>
            <a:r>
              <a:rPr lang="en-GB" altLang="nb-NO" sz="2000" b="1" dirty="0">
                <a:cs typeface="Arial" pitchFamily="34" charset="0"/>
              </a:rPr>
              <a:t>7000</a:t>
            </a:r>
            <a:r>
              <a:rPr lang="en-GB" altLang="nb-NO" sz="2000" dirty="0">
                <a:cs typeface="Arial" pitchFamily="34" charset="0"/>
              </a:rPr>
              <a:t> </a:t>
            </a:r>
            <a:r>
              <a:rPr lang="en-GB" altLang="nb-NO" sz="2000" dirty="0" smtClean="0">
                <a:cs typeface="Arial" pitchFamily="34" charset="0"/>
              </a:rPr>
              <a:t>staff</a:t>
            </a:r>
          </a:p>
          <a:p>
            <a:pPr marL="342900" indent="-342900">
              <a:buClr>
                <a:srgbClr val="0070C0"/>
              </a:buClr>
              <a:buSzPct val="140000"/>
              <a:buFontTx/>
              <a:buChar char="-"/>
            </a:pPr>
            <a:endParaRPr lang="en-GB" altLang="nb-NO" sz="2000" dirty="0">
              <a:cs typeface="Arial" pitchFamily="34" charset="0"/>
            </a:endParaRPr>
          </a:p>
          <a:p>
            <a:pPr marL="342900" indent="-342900">
              <a:buClr>
                <a:srgbClr val="0070C0"/>
              </a:buClr>
              <a:buSzPct val="140000"/>
              <a:buFontTx/>
              <a:buChar char="-"/>
            </a:pPr>
            <a:endParaRPr lang="en-GB" altLang="nb-NO" sz="2000" dirty="0" smtClean="0">
              <a:cs typeface="Arial" pitchFamily="34" charset="0"/>
            </a:endParaRPr>
          </a:p>
          <a:p>
            <a:pPr marL="342900" indent="-342900">
              <a:buClr>
                <a:srgbClr val="0070C0"/>
              </a:buClr>
              <a:buSzPct val="140000"/>
              <a:buFontTx/>
              <a:buChar char="-"/>
            </a:pPr>
            <a:endParaRPr lang="en-GB" altLang="nb-NO" sz="2000" dirty="0">
              <a:cs typeface="Arial" pitchFamily="34" charset="0"/>
            </a:endParaRPr>
          </a:p>
          <a:p>
            <a:pPr marL="342900" indent="-342900">
              <a:buClr>
                <a:srgbClr val="0070C0"/>
              </a:buClr>
              <a:buSzPct val="140000"/>
              <a:buFontTx/>
              <a:buChar char="-"/>
            </a:pPr>
            <a:endParaRPr lang="en-US" altLang="nb-NO" sz="2000" dirty="0"/>
          </a:p>
        </p:txBody>
      </p:sp>
      <p:pic>
        <p:nvPicPr>
          <p:cNvPr id="9" name="Picture 4" descr="blindern 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881" y="360000"/>
            <a:ext cx="3638252" cy="263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569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a:buChar char="•"/>
            </a:pPr>
            <a:r>
              <a:rPr lang="en-US" sz="2000" dirty="0"/>
              <a:t>Systematic review of digital health </a:t>
            </a:r>
            <a:r>
              <a:rPr lang="en-US" sz="2000" dirty="0" smtClean="0"/>
              <a:t>platforms in Africa</a:t>
            </a:r>
            <a:endParaRPr lang="nb-NO" sz="2000" dirty="0"/>
          </a:p>
          <a:p>
            <a:pPr marL="342900" indent="-342900">
              <a:buFont typeface="Arial"/>
              <a:buChar char="•"/>
            </a:pPr>
            <a:endParaRPr lang="en-US" sz="2000" dirty="0" smtClean="0"/>
          </a:p>
          <a:p>
            <a:pPr marL="342900" indent="-342900">
              <a:buFont typeface="Arial"/>
              <a:buChar char="•"/>
            </a:pPr>
            <a:r>
              <a:rPr lang="en-US" sz="2000" dirty="0" smtClean="0"/>
              <a:t>The project protocol - revision and adaption</a:t>
            </a:r>
          </a:p>
          <a:p>
            <a:pPr marL="342900" indent="-342900">
              <a:buFontTx/>
              <a:buChar char="-"/>
            </a:pPr>
            <a:r>
              <a:rPr lang="en-US" sz="2000" dirty="0" smtClean="0"/>
              <a:t>Design (longitudinal or randomized controlled trials)</a:t>
            </a:r>
          </a:p>
          <a:p>
            <a:pPr marL="342900" indent="-342900">
              <a:buFontTx/>
              <a:buChar char="-"/>
            </a:pPr>
            <a:r>
              <a:rPr lang="en-US" sz="2000" dirty="0" smtClean="0"/>
              <a:t>Intervention (exact definition; maybe different interventions a) conventional teaching, b) </a:t>
            </a:r>
            <a:r>
              <a:rPr lang="en-US" sz="2000" dirty="0" err="1" smtClean="0"/>
              <a:t>InfoInternet</a:t>
            </a:r>
            <a:r>
              <a:rPr lang="en-US" sz="2000" dirty="0" smtClean="0"/>
              <a:t>)</a:t>
            </a:r>
          </a:p>
          <a:p>
            <a:pPr marL="342900" indent="-342900">
              <a:buFontTx/>
              <a:buChar char="-"/>
            </a:pPr>
            <a:r>
              <a:rPr lang="en-US" sz="2000" dirty="0" smtClean="0"/>
              <a:t>Outcomes (only KAP or also behavior change)</a:t>
            </a:r>
          </a:p>
          <a:p>
            <a:pPr marL="342900" indent="-342900">
              <a:buFontTx/>
              <a:buChar char="-"/>
            </a:pPr>
            <a:r>
              <a:rPr lang="en-US" sz="2000" dirty="0" smtClean="0"/>
              <a:t>Diseases (all four or should we focus on two)</a:t>
            </a:r>
          </a:p>
          <a:p>
            <a:pPr marL="342900" indent="-342900">
              <a:buFontTx/>
              <a:buChar char="-"/>
            </a:pPr>
            <a:r>
              <a:rPr lang="en-US" sz="2000" dirty="0" smtClean="0"/>
              <a:t>Health messages (which format?)</a:t>
            </a:r>
          </a:p>
          <a:p>
            <a:pPr marL="342900" indent="-342900">
              <a:buFontTx/>
              <a:buChar char="-"/>
            </a:pPr>
            <a:r>
              <a:rPr lang="en-US" sz="2000" dirty="0" smtClean="0"/>
              <a:t>How do we avoid contamination?</a:t>
            </a:r>
          </a:p>
          <a:p>
            <a:pPr marL="342900" indent="-342900">
              <a:buFontTx/>
              <a:buChar char="-"/>
            </a:pPr>
            <a:endParaRPr lang="nb-NO" sz="2000" dirty="0"/>
          </a:p>
          <a:p>
            <a:pPr marL="342900" indent="-342900">
              <a:buFont typeface="Arial"/>
              <a:buChar char="•"/>
            </a:pPr>
            <a:r>
              <a:rPr lang="en-US" sz="2000" dirty="0" smtClean="0"/>
              <a:t>Application to Regional Ethics Committee</a:t>
            </a:r>
          </a:p>
          <a:p>
            <a:pPr marL="342900" indent="-342900">
              <a:buFont typeface="Arial"/>
              <a:buChar char="•"/>
            </a:pPr>
            <a:endParaRPr lang="nb-NO" sz="2000" dirty="0"/>
          </a:p>
          <a:p>
            <a:pPr marL="342900" indent="-342900">
              <a:buFont typeface="Arial"/>
              <a:buChar char="•"/>
            </a:pPr>
            <a:r>
              <a:rPr lang="en-US" sz="2000" dirty="0"/>
              <a:t>Review of health education materials of chosen diseases</a:t>
            </a:r>
            <a:endParaRPr lang="nb-NO" sz="2000" dirty="0"/>
          </a:p>
          <a:p>
            <a:pPr marL="342900" indent="-342900">
              <a:buFont typeface="Arial"/>
              <a:buChar char="•"/>
            </a:pPr>
            <a:endParaRPr lang="en-US" sz="2000" dirty="0" smtClean="0"/>
          </a:p>
          <a:p>
            <a:pPr lvl="2" indent="0">
              <a:buNone/>
            </a:pPr>
            <a:endParaRPr lang="en-US" sz="2400" dirty="0" smtClean="0"/>
          </a:p>
          <a:p>
            <a:pPr marL="461963" lvl="1" indent="-285750">
              <a:buFont typeface="Arial"/>
              <a:buChar char="•"/>
            </a:pPr>
            <a:endParaRPr lang="en-US" sz="2400" dirty="0"/>
          </a:p>
          <a:p>
            <a:pPr marL="285750" indent="-285750">
              <a:buFont typeface="Arial"/>
              <a:buChar char="•"/>
            </a:pPr>
            <a:endParaRPr lang="en-US" sz="2400" dirty="0" smtClean="0"/>
          </a:p>
          <a:p>
            <a:pPr marL="285750" indent="-285750">
              <a:buFont typeface="Arial"/>
              <a:buChar char="•"/>
            </a:pPr>
            <a:endParaRPr lang="en-US" sz="2400" dirty="0"/>
          </a:p>
        </p:txBody>
      </p:sp>
      <p:sp>
        <p:nvSpPr>
          <p:cNvPr id="3" name="Slide Number Placeholder 2"/>
          <p:cNvSpPr>
            <a:spLocks noGrp="1"/>
          </p:cNvSpPr>
          <p:nvPr>
            <p:ph type="sldNum" sz="quarter" idx="11"/>
          </p:nvPr>
        </p:nvSpPr>
        <p:spPr/>
        <p:txBody>
          <a:bodyPr/>
          <a:lstStyle/>
          <a:p>
            <a:fld id="{CE58CB1E-F828-4F11-99E0-327109AF9DA4}" type="slidenum">
              <a:rPr lang="de-DE" smtClean="0"/>
              <a:pPr/>
              <a:t>20</a:t>
            </a:fld>
            <a:endParaRPr lang="de-DE" dirty="0"/>
          </a:p>
        </p:txBody>
      </p:sp>
      <p:sp>
        <p:nvSpPr>
          <p:cNvPr id="4" name="Footer Placeholder 3"/>
          <p:cNvSpPr>
            <a:spLocks noGrp="1"/>
          </p:cNvSpPr>
          <p:nvPr>
            <p:ph type="ftr" sz="quarter" idx="12"/>
          </p:nvPr>
        </p:nvSpPr>
        <p:spPr/>
        <p:txBody>
          <a:bodyPr/>
          <a:lstStyle/>
          <a:p>
            <a:r>
              <a:rPr lang="en-US" smtClean="0"/>
              <a:t>Center for Global Health (TUM) | Centre for Global Health (UiO) |</a:t>
            </a:r>
            <a:endParaRPr lang="en-US" dirty="0" smtClean="0"/>
          </a:p>
        </p:txBody>
      </p:sp>
      <p:sp>
        <p:nvSpPr>
          <p:cNvPr id="5" name="Title 4"/>
          <p:cNvSpPr>
            <a:spLocks noGrp="1"/>
          </p:cNvSpPr>
          <p:nvPr>
            <p:ph type="title"/>
          </p:nvPr>
        </p:nvSpPr>
        <p:spPr>
          <a:xfrm>
            <a:off x="319090" y="360000"/>
            <a:ext cx="8508999" cy="418918"/>
          </a:xfrm>
        </p:spPr>
        <p:txBody>
          <a:bodyPr/>
          <a:lstStyle/>
          <a:p>
            <a:pPr algn="ctr"/>
            <a:r>
              <a:rPr lang="en-US" dirty="0" err="1" smtClean="0"/>
              <a:t>DigI</a:t>
            </a:r>
            <a:r>
              <a:rPr lang="en-US" dirty="0" smtClean="0"/>
              <a:t> Health research activities</a:t>
            </a:r>
            <a:endParaRPr lang="en-US" dirty="0"/>
          </a:p>
        </p:txBody>
      </p:sp>
    </p:spTree>
    <p:extLst>
      <p:ext uri="{BB962C8B-B14F-4D97-AF65-F5344CB8AC3E}">
        <p14:creationId xmlns:p14="http://schemas.microsoft.com/office/powerpoint/2010/main" val="2611739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a:buChar char="•"/>
            </a:pPr>
            <a:r>
              <a:rPr lang="en-US" sz="2000" dirty="0" smtClean="0"/>
              <a:t>Production of content to </a:t>
            </a:r>
            <a:r>
              <a:rPr lang="en-US" sz="2000" dirty="0" err="1" smtClean="0"/>
              <a:t>InfoInternet</a:t>
            </a:r>
            <a:endParaRPr lang="en-US" sz="2000" dirty="0" smtClean="0"/>
          </a:p>
          <a:p>
            <a:pPr lvl="2" indent="0">
              <a:buNone/>
            </a:pPr>
            <a:r>
              <a:rPr lang="en-US" sz="2000" dirty="0" smtClean="0"/>
              <a:t>-    Streamline the content</a:t>
            </a:r>
          </a:p>
          <a:p>
            <a:pPr marL="703263" lvl="2" indent="-342900">
              <a:buFontTx/>
              <a:buChar char="-"/>
            </a:pPr>
            <a:r>
              <a:rPr lang="en-US" sz="2000" dirty="0" smtClean="0"/>
              <a:t>One-page written in English and local language</a:t>
            </a:r>
          </a:p>
          <a:p>
            <a:pPr marL="703263" lvl="2" indent="-342900">
              <a:buFontTx/>
              <a:buChar char="-"/>
            </a:pPr>
            <a:r>
              <a:rPr lang="en-US" sz="2000" dirty="0" smtClean="0"/>
              <a:t>Voice and illustrations for the illiterate</a:t>
            </a:r>
          </a:p>
          <a:p>
            <a:pPr marL="703263" lvl="2" indent="-342900">
              <a:buFontTx/>
              <a:buChar char="-"/>
            </a:pPr>
            <a:r>
              <a:rPr lang="en-US" sz="2000" dirty="0" smtClean="0"/>
              <a:t>Animation for children / others </a:t>
            </a:r>
          </a:p>
          <a:p>
            <a:pPr marL="703263" lvl="2" indent="-342900">
              <a:buFontTx/>
              <a:buChar char="-"/>
            </a:pPr>
            <a:endParaRPr lang="en-US" sz="2000" dirty="0"/>
          </a:p>
          <a:p>
            <a:pPr marL="342900" lvl="2" indent="-342900">
              <a:lnSpc>
                <a:spcPct val="114000"/>
              </a:lnSpc>
              <a:buFont typeface="Arial"/>
              <a:buChar char="•"/>
            </a:pPr>
            <a:r>
              <a:rPr lang="en-US" sz="2000" dirty="0" smtClean="0"/>
              <a:t>Design of research tools (questionnaires </a:t>
            </a:r>
            <a:r>
              <a:rPr lang="en-US" sz="2000" dirty="0" err="1" smtClean="0"/>
              <a:t>etc</a:t>
            </a:r>
            <a:r>
              <a:rPr lang="en-US" sz="2000" dirty="0" smtClean="0"/>
              <a:t>)</a:t>
            </a:r>
            <a:endParaRPr lang="en-US" sz="2000" dirty="0"/>
          </a:p>
          <a:p>
            <a:pPr marL="703263" lvl="2" indent="-342900">
              <a:buFontTx/>
              <a:buChar char="-"/>
            </a:pPr>
            <a:endParaRPr lang="en-US" sz="2000" dirty="0" smtClean="0"/>
          </a:p>
          <a:p>
            <a:pPr marL="342900" lvl="2" indent="-342900">
              <a:lnSpc>
                <a:spcPct val="114000"/>
              </a:lnSpc>
              <a:buFont typeface="Arial"/>
              <a:buChar char="•"/>
            </a:pPr>
            <a:r>
              <a:rPr lang="en-US" sz="2000" dirty="0"/>
              <a:t>Performance of the study</a:t>
            </a:r>
          </a:p>
          <a:p>
            <a:pPr marL="703263" lvl="2" indent="-342900">
              <a:buFontTx/>
              <a:buChar char="-"/>
            </a:pPr>
            <a:r>
              <a:rPr lang="en-US" sz="2000" dirty="0" smtClean="0"/>
              <a:t>Baseline investigations</a:t>
            </a:r>
          </a:p>
          <a:p>
            <a:pPr marL="703263" lvl="2" indent="-342900">
              <a:buFontTx/>
              <a:buChar char="-"/>
            </a:pPr>
            <a:r>
              <a:rPr lang="en-US" sz="2000" dirty="0" smtClean="0"/>
              <a:t>Randomization</a:t>
            </a:r>
          </a:p>
          <a:p>
            <a:pPr marL="703263" lvl="2" indent="-342900">
              <a:buFontTx/>
              <a:buChar char="-"/>
            </a:pPr>
            <a:r>
              <a:rPr lang="en-US" sz="2000" dirty="0" smtClean="0"/>
              <a:t>Intervention (definition of what exactly this would be)</a:t>
            </a:r>
          </a:p>
          <a:p>
            <a:pPr marL="703263" lvl="2" indent="-342900">
              <a:buFontTx/>
              <a:buChar char="-"/>
            </a:pPr>
            <a:r>
              <a:rPr lang="en-US" sz="2000" dirty="0" smtClean="0"/>
              <a:t>Post-intervention examinations</a:t>
            </a:r>
          </a:p>
          <a:p>
            <a:pPr marL="646113" lvl="2" indent="-285750">
              <a:buFont typeface="Arial"/>
              <a:buChar char="•"/>
            </a:pPr>
            <a:endParaRPr lang="en-US" sz="2000" dirty="0" smtClean="0"/>
          </a:p>
          <a:p>
            <a:pPr marL="646113" lvl="2" indent="-285750">
              <a:buFont typeface="Arial"/>
              <a:buChar char="•"/>
            </a:pPr>
            <a:endParaRPr lang="en-US" sz="2400" dirty="0" smtClean="0"/>
          </a:p>
          <a:p>
            <a:pPr marL="461963" lvl="1" indent="-285750">
              <a:buFont typeface="Arial"/>
              <a:buChar char="•"/>
            </a:pPr>
            <a:endParaRPr lang="en-US" sz="2400" dirty="0"/>
          </a:p>
          <a:p>
            <a:pPr marL="285750" indent="-285750">
              <a:buFont typeface="Arial"/>
              <a:buChar char="•"/>
            </a:pPr>
            <a:endParaRPr lang="en-US" sz="2400" dirty="0" smtClean="0"/>
          </a:p>
          <a:p>
            <a:pPr marL="285750" indent="-285750">
              <a:buFont typeface="Arial"/>
              <a:buChar char="•"/>
            </a:pPr>
            <a:endParaRPr lang="en-US" sz="2400" dirty="0"/>
          </a:p>
        </p:txBody>
      </p:sp>
      <p:sp>
        <p:nvSpPr>
          <p:cNvPr id="3" name="Slide Number Placeholder 2"/>
          <p:cNvSpPr>
            <a:spLocks noGrp="1"/>
          </p:cNvSpPr>
          <p:nvPr>
            <p:ph type="sldNum" sz="quarter" idx="11"/>
          </p:nvPr>
        </p:nvSpPr>
        <p:spPr/>
        <p:txBody>
          <a:bodyPr/>
          <a:lstStyle/>
          <a:p>
            <a:fld id="{CE58CB1E-F828-4F11-99E0-327109AF9DA4}" type="slidenum">
              <a:rPr lang="de-DE" smtClean="0"/>
              <a:pPr/>
              <a:t>21</a:t>
            </a:fld>
            <a:endParaRPr lang="de-DE" dirty="0"/>
          </a:p>
        </p:txBody>
      </p:sp>
      <p:sp>
        <p:nvSpPr>
          <p:cNvPr id="4" name="Footer Placeholder 3"/>
          <p:cNvSpPr>
            <a:spLocks noGrp="1"/>
          </p:cNvSpPr>
          <p:nvPr>
            <p:ph type="ftr" sz="quarter" idx="12"/>
          </p:nvPr>
        </p:nvSpPr>
        <p:spPr/>
        <p:txBody>
          <a:bodyPr/>
          <a:lstStyle/>
          <a:p>
            <a:r>
              <a:rPr lang="en-US" smtClean="0"/>
              <a:t>Center for Global Health (TUM) | Centre for Global Health (UiO) |</a:t>
            </a:r>
            <a:endParaRPr lang="en-US" dirty="0" smtClean="0"/>
          </a:p>
        </p:txBody>
      </p:sp>
      <p:sp>
        <p:nvSpPr>
          <p:cNvPr id="5" name="Title 4"/>
          <p:cNvSpPr>
            <a:spLocks noGrp="1"/>
          </p:cNvSpPr>
          <p:nvPr>
            <p:ph type="title"/>
          </p:nvPr>
        </p:nvSpPr>
        <p:spPr>
          <a:xfrm>
            <a:off x="319090" y="360000"/>
            <a:ext cx="8508999" cy="418918"/>
          </a:xfrm>
        </p:spPr>
        <p:txBody>
          <a:bodyPr/>
          <a:lstStyle/>
          <a:p>
            <a:pPr algn="ctr"/>
            <a:r>
              <a:rPr lang="en-US" dirty="0" err="1" smtClean="0"/>
              <a:t>DigI</a:t>
            </a:r>
            <a:r>
              <a:rPr lang="en-US" dirty="0" smtClean="0"/>
              <a:t> Health research activities</a:t>
            </a:r>
            <a:endParaRPr lang="en-US" dirty="0"/>
          </a:p>
        </p:txBody>
      </p:sp>
    </p:spTree>
    <p:extLst>
      <p:ext uri="{BB962C8B-B14F-4D97-AF65-F5344CB8AC3E}">
        <p14:creationId xmlns:p14="http://schemas.microsoft.com/office/powerpoint/2010/main" val="16100274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1.</a:t>
            </a:r>
            <a:r>
              <a:rPr lang="en-US" sz="2000" dirty="0"/>
              <a:t>      Finalization of the protocol</a:t>
            </a:r>
            <a:endParaRPr lang="nb-NO" sz="2000" dirty="0"/>
          </a:p>
          <a:p>
            <a:r>
              <a:rPr lang="en-US" sz="2000" dirty="0"/>
              <a:t>2.      Preparation of detailed/revised work plan and budget</a:t>
            </a:r>
            <a:endParaRPr lang="nb-NO" sz="2000" dirty="0"/>
          </a:p>
          <a:p>
            <a:r>
              <a:rPr lang="en-US" sz="2000" dirty="0"/>
              <a:t>3.      Application for ethical clearance</a:t>
            </a:r>
            <a:endParaRPr lang="nb-NO" sz="2000" dirty="0"/>
          </a:p>
          <a:p>
            <a:r>
              <a:rPr lang="en-US" sz="2000" dirty="0"/>
              <a:t>4.      Approval of health educational materials</a:t>
            </a:r>
            <a:endParaRPr lang="nb-NO" sz="2000" dirty="0"/>
          </a:p>
          <a:p>
            <a:r>
              <a:rPr lang="en-US" sz="2000" dirty="0"/>
              <a:t>5.      Finalize the negotiation with Internet service providers/Telecom operators</a:t>
            </a:r>
            <a:endParaRPr lang="nb-NO" sz="2000" dirty="0"/>
          </a:p>
          <a:p>
            <a:r>
              <a:rPr lang="en-US" sz="2000" dirty="0"/>
              <a:t>6.      Baseline </a:t>
            </a:r>
            <a:r>
              <a:rPr lang="en-US" sz="2000" dirty="0" smtClean="0"/>
              <a:t>surveys</a:t>
            </a:r>
            <a:endParaRPr lang="nb-NO" sz="2000" dirty="0" smtClean="0"/>
          </a:p>
          <a:p>
            <a:r>
              <a:rPr lang="nb-NO" sz="2000" dirty="0"/>
              <a:t>	</a:t>
            </a:r>
            <a:r>
              <a:rPr lang="nb-NO" sz="2000" dirty="0" smtClean="0"/>
              <a:t>a) </a:t>
            </a:r>
            <a:r>
              <a:rPr lang="en-US" sz="2000" dirty="0" smtClean="0"/>
              <a:t>To </a:t>
            </a:r>
            <a:r>
              <a:rPr lang="en-US" sz="2000" dirty="0"/>
              <a:t>establish availability of network connectivity,  </a:t>
            </a:r>
            <a:endParaRPr lang="nb-NO" sz="2000" dirty="0"/>
          </a:p>
          <a:p>
            <a:pPr lvl="0"/>
            <a:r>
              <a:rPr lang="en-US" sz="2000" dirty="0" smtClean="0"/>
              <a:t>	b) To </a:t>
            </a:r>
            <a:r>
              <a:rPr lang="en-US" sz="2000" dirty="0"/>
              <a:t>establish knowledge and practice with regards to the </a:t>
            </a:r>
            <a:r>
              <a:rPr lang="en-US" sz="2000" dirty="0" smtClean="0"/>
              <a:t>	diseases </a:t>
            </a:r>
            <a:r>
              <a:rPr lang="en-US" sz="2000" dirty="0"/>
              <a:t>mentioned </a:t>
            </a:r>
            <a:r>
              <a:rPr lang="en-US" sz="2000" dirty="0" smtClean="0"/>
              <a:t>above</a:t>
            </a:r>
            <a:endParaRPr lang="nb-NO" sz="2000" dirty="0"/>
          </a:p>
          <a:p>
            <a:pPr lvl="0"/>
            <a:r>
              <a:rPr lang="en-US" sz="2000" dirty="0" smtClean="0"/>
              <a:t>	c) To </a:t>
            </a:r>
            <a:r>
              <a:rPr lang="en-US" sz="2000" dirty="0"/>
              <a:t>understand knowledge </a:t>
            </a:r>
            <a:r>
              <a:rPr lang="en-US" sz="2000" dirty="0" smtClean="0"/>
              <a:t>in the </a:t>
            </a:r>
            <a:r>
              <a:rPr lang="en-US" sz="2000" dirty="0"/>
              <a:t>population on the use of digital </a:t>
            </a:r>
            <a:r>
              <a:rPr lang="en-US" sz="2000" dirty="0" smtClean="0"/>
              <a:t>	health</a:t>
            </a:r>
            <a:endParaRPr lang="nb-NO" sz="2000" dirty="0"/>
          </a:p>
          <a:p>
            <a:r>
              <a:rPr lang="en-US" sz="2000" dirty="0"/>
              <a:t>7.      Implementation of the mobile apps for the project</a:t>
            </a:r>
            <a:endParaRPr lang="nb-NO" sz="2000" dirty="0"/>
          </a:p>
          <a:p>
            <a:r>
              <a:rPr lang="en-US" sz="2000" dirty="0"/>
              <a:t>8.      Monitoring and </a:t>
            </a:r>
            <a:r>
              <a:rPr lang="en-US" sz="2000" dirty="0" smtClean="0"/>
              <a:t>evaluation</a:t>
            </a:r>
          </a:p>
          <a:p>
            <a:endParaRPr lang="nb-NO" sz="2000" dirty="0"/>
          </a:p>
          <a:p>
            <a:endParaRPr lang="en-US" sz="2000" dirty="0"/>
          </a:p>
        </p:txBody>
      </p:sp>
      <p:sp>
        <p:nvSpPr>
          <p:cNvPr id="3" name="Slide Number Placeholder 2"/>
          <p:cNvSpPr>
            <a:spLocks noGrp="1"/>
          </p:cNvSpPr>
          <p:nvPr>
            <p:ph type="sldNum" sz="quarter" idx="11"/>
          </p:nvPr>
        </p:nvSpPr>
        <p:spPr/>
        <p:txBody>
          <a:bodyPr/>
          <a:lstStyle/>
          <a:p>
            <a:fld id="{CE58CB1E-F828-4F11-99E0-327109AF9DA4}" type="slidenum">
              <a:rPr lang="de-DE" smtClean="0"/>
              <a:pPr/>
              <a:t>22</a:t>
            </a:fld>
            <a:endParaRPr lang="de-DE" dirty="0"/>
          </a:p>
        </p:txBody>
      </p:sp>
      <p:sp>
        <p:nvSpPr>
          <p:cNvPr id="4" name="Footer Placeholder 3"/>
          <p:cNvSpPr>
            <a:spLocks noGrp="1"/>
          </p:cNvSpPr>
          <p:nvPr>
            <p:ph type="ftr" sz="quarter" idx="12"/>
          </p:nvPr>
        </p:nvSpPr>
        <p:spPr/>
        <p:txBody>
          <a:bodyPr/>
          <a:lstStyle/>
          <a:p>
            <a:r>
              <a:rPr lang="en-US" smtClean="0"/>
              <a:t>Center for Global Health (TUM) | Centre for Global Health (UiO) |</a:t>
            </a:r>
            <a:endParaRPr lang="en-US" dirty="0" smtClean="0"/>
          </a:p>
        </p:txBody>
      </p:sp>
      <p:sp>
        <p:nvSpPr>
          <p:cNvPr id="5" name="Title 4"/>
          <p:cNvSpPr>
            <a:spLocks noGrp="1"/>
          </p:cNvSpPr>
          <p:nvPr>
            <p:ph type="title"/>
          </p:nvPr>
        </p:nvSpPr>
        <p:spPr>
          <a:xfrm>
            <a:off x="319090" y="360000"/>
            <a:ext cx="8508999" cy="820738"/>
          </a:xfrm>
        </p:spPr>
        <p:txBody>
          <a:bodyPr/>
          <a:lstStyle/>
          <a:p>
            <a:pPr algn="ctr"/>
            <a:r>
              <a:rPr lang="en-US" dirty="0" err="1" smtClean="0"/>
              <a:t>DigI</a:t>
            </a:r>
            <a:r>
              <a:rPr lang="en-US" dirty="0" smtClean="0"/>
              <a:t> - Activities </a:t>
            </a:r>
            <a:r>
              <a:rPr lang="en-US" dirty="0"/>
              <a:t>to </a:t>
            </a:r>
            <a:r>
              <a:rPr lang="en-US" dirty="0" smtClean="0"/>
              <a:t>come </a:t>
            </a:r>
            <a:r>
              <a:rPr lang="nb-NO" sz="2400" dirty="0">
                <a:solidFill>
                  <a:srgbClr val="FF0000"/>
                </a:solidFill>
              </a:rPr>
              <a:t>(</a:t>
            </a:r>
            <a:r>
              <a:rPr lang="nb-NO" sz="2400" dirty="0" err="1">
                <a:solidFill>
                  <a:srgbClr val="FF0000"/>
                </a:solidFill>
              </a:rPr>
              <a:t>Sept</a:t>
            </a:r>
            <a:r>
              <a:rPr lang="nb-NO" sz="2400" dirty="0">
                <a:solidFill>
                  <a:srgbClr val="FF0000"/>
                </a:solidFill>
              </a:rPr>
              <a:t>, 2017 </a:t>
            </a:r>
            <a:r>
              <a:rPr lang="en-US" sz="2400" dirty="0">
                <a:solidFill>
                  <a:srgbClr val="FF0000"/>
                </a:solidFill>
              </a:rPr>
              <a:t>–</a:t>
            </a:r>
            <a:r>
              <a:rPr lang="nb-NO" sz="2400" dirty="0">
                <a:solidFill>
                  <a:srgbClr val="FF0000"/>
                </a:solidFill>
              </a:rPr>
              <a:t> Dr. </a:t>
            </a:r>
            <a:r>
              <a:rPr lang="nb-NO" sz="2400" dirty="0" err="1">
                <a:solidFill>
                  <a:srgbClr val="FF0000"/>
                </a:solidFill>
              </a:rPr>
              <a:t>Sukums</a:t>
            </a:r>
            <a:r>
              <a:rPr lang="nb-NO" sz="2400" dirty="0">
                <a:solidFill>
                  <a:srgbClr val="FF0000"/>
                </a:solidFill>
              </a:rPr>
              <a:t>)</a:t>
            </a:r>
            <a:r>
              <a:rPr lang="nb-NO" sz="3200" dirty="0">
                <a:solidFill>
                  <a:srgbClr val="FF0000"/>
                </a:solidFill>
              </a:rPr>
              <a:t/>
            </a:r>
            <a:br>
              <a:rPr lang="nb-NO" sz="3200" dirty="0">
                <a:solidFill>
                  <a:srgbClr val="FF0000"/>
                </a:solidFill>
              </a:rPr>
            </a:br>
            <a:endParaRPr lang="en-US" dirty="0"/>
          </a:p>
        </p:txBody>
      </p:sp>
    </p:spTree>
    <p:extLst>
      <p:ext uri="{BB962C8B-B14F-4D97-AF65-F5344CB8AC3E}">
        <p14:creationId xmlns:p14="http://schemas.microsoft.com/office/powerpoint/2010/main" val="636078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9090" y="1260000"/>
            <a:ext cx="8508999" cy="2212249"/>
          </a:xfrm>
        </p:spPr>
        <p:txBody>
          <a:bodyPr/>
          <a:lstStyle/>
          <a:p>
            <a:pPr marL="285750" indent="-285750">
              <a:buFont typeface="Arial"/>
              <a:buChar char="•"/>
            </a:pPr>
            <a:r>
              <a:rPr lang="en-US" sz="2000" dirty="0" smtClean="0"/>
              <a:t>Finalization </a:t>
            </a:r>
            <a:r>
              <a:rPr lang="en-US" sz="2000" dirty="0"/>
              <a:t>of the </a:t>
            </a:r>
            <a:r>
              <a:rPr lang="en-US" sz="2000" dirty="0" smtClean="0"/>
              <a:t>protocol</a:t>
            </a:r>
          </a:p>
          <a:p>
            <a:pPr marL="285750" indent="-285750">
              <a:buFont typeface="Arial"/>
              <a:buChar char="•"/>
            </a:pPr>
            <a:r>
              <a:rPr lang="en-US" sz="2000" dirty="0" smtClean="0"/>
              <a:t>Approval of health messages</a:t>
            </a:r>
          </a:p>
          <a:p>
            <a:pPr marL="285750" indent="-285750">
              <a:buFont typeface="Arial"/>
              <a:buChar char="•"/>
            </a:pPr>
            <a:r>
              <a:rPr lang="en-US" sz="2000" dirty="0" smtClean="0"/>
              <a:t>Ethical approval in Norway – REK</a:t>
            </a:r>
          </a:p>
          <a:p>
            <a:pPr marL="285750" indent="-285750">
              <a:buFont typeface="Arial"/>
              <a:buChar char="•"/>
            </a:pPr>
            <a:r>
              <a:rPr lang="en-US" sz="2000" dirty="0" smtClean="0"/>
              <a:t>Baseline studies in TZ</a:t>
            </a:r>
          </a:p>
          <a:p>
            <a:pPr marL="285750" indent="-285750">
              <a:buFont typeface="Arial"/>
              <a:buChar char="•"/>
            </a:pPr>
            <a:r>
              <a:rPr lang="en-US" sz="2000" dirty="0" smtClean="0"/>
              <a:t>Monitoring and evaluation of the Pilot A</a:t>
            </a:r>
          </a:p>
          <a:p>
            <a:pPr marL="285750" indent="-285750">
              <a:buFont typeface="Arial"/>
              <a:buChar char="•"/>
            </a:pPr>
            <a:r>
              <a:rPr lang="en-US" sz="2000" dirty="0" smtClean="0"/>
              <a:t>RCT </a:t>
            </a:r>
            <a:r>
              <a:rPr lang="en-US" sz="2000" dirty="0"/>
              <a:t>in Tanzania</a:t>
            </a:r>
          </a:p>
          <a:p>
            <a:pPr marL="285750" indent="-285750">
              <a:buFont typeface="Arial"/>
              <a:buChar char="•"/>
            </a:pPr>
            <a:endParaRPr lang="en-US" sz="2400" dirty="0"/>
          </a:p>
          <a:p>
            <a:pPr marL="285750" indent="-285750">
              <a:buFont typeface="Arial"/>
              <a:buChar char="•"/>
            </a:pPr>
            <a:endParaRPr lang="en-US" sz="2400" dirty="0"/>
          </a:p>
        </p:txBody>
      </p:sp>
      <p:sp>
        <p:nvSpPr>
          <p:cNvPr id="3" name="Slide Number Placeholder 2"/>
          <p:cNvSpPr>
            <a:spLocks noGrp="1"/>
          </p:cNvSpPr>
          <p:nvPr>
            <p:ph type="sldNum" sz="quarter" idx="11"/>
          </p:nvPr>
        </p:nvSpPr>
        <p:spPr/>
        <p:txBody>
          <a:bodyPr/>
          <a:lstStyle/>
          <a:p>
            <a:fld id="{CE58CB1E-F828-4F11-99E0-327109AF9DA4}" type="slidenum">
              <a:rPr lang="de-DE" smtClean="0"/>
              <a:pPr/>
              <a:t>23</a:t>
            </a:fld>
            <a:endParaRPr lang="de-DE" dirty="0"/>
          </a:p>
        </p:txBody>
      </p:sp>
      <p:sp>
        <p:nvSpPr>
          <p:cNvPr id="4" name="Footer Placeholder 3"/>
          <p:cNvSpPr>
            <a:spLocks noGrp="1"/>
          </p:cNvSpPr>
          <p:nvPr>
            <p:ph type="ftr" sz="quarter" idx="12"/>
          </p:nvPr>
        </p:nvSpPr>
        <p:spPr/>
        <p:txBody>
          <a:bodyPr/>
          <a:lstStyle/>
          <a:p>
            <a:r>
              <a:rPr lang="en-US" smtClean="0"/>
              <a:t>Center for Global Health (TUM) | Centre for Global Health (UiO) |</a:t>
            </a:r>
            <a:endParaRPr lang="en-US" dirty="0" smtClean="0"/>
          </a:p>
        </p:txBody>
      </p:sp>
      <p:sp>
        <p:nvSpPr>
          <p:cNvPr id="5" name="Title 4"/>
          <p:cNvSpPr>
            <a:spLocks noGrp="1"/>
          </p:cNvSpPr>
          <p:nvPr>
            <p:ph type="title"/>
          </p:nvPr>
        </p:nvSpPr>
        <p:spPr>
          <a:xfrm>
            <a:off x="319090" y="360000"/>
            <a:ext cx="8508999" cy="418918"/>
          </a:xfrm>
        </p:spPr>
        <p:txBody>
          <a:bodyPr/>
          <a:lstStyle/>
          <a:p>
            <a:pPr algn="ctr"/>
            <a:r>
              <a:rPr lang="en-US" dirty="0" err="1" smtClean="0"/>
              <a:t>DigI</a:t>
            </a:r>
            <a:r>
              <a:rPr lang="en-US" dirty="0" smtClean="0"/>
              <a:t> Health research – upcoming milestones</a:t>
            </a:r>
            <a:endParaRPr lang="en-US" dirty="0"/>
          </a:p>
        </p:txBody>
      </p:sp>
      <p:sp>
        <p:nvSpPr>
          <p:cNvPr id="6" name="Title 4"/>
          <p:cNvSpPr txBox="1">
            <a:spLocks/>
          </p:cNvSpPr>
          <p:nvPr/>
        </p:nvSpPr>
        <p:spPr>
          <a:xfrm>
            <a:off x="310852" y="3737513"/>
            <a:ext cx="8508999" cy="41891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lnSpc>
                <a:spcPts val="3200"/>
              </a:lnSpc>
              <a:spcBef>
                <a:spcPct val="0"/>
              </a:spcBef>
              <a:spcAft>
                <a:spcPct val="0"/>
              </a:spcAft>
              <a:defRPr lang="de-DE" sz="3000" b="0" kern="1200" noProof="0" dirty="0">
                <a:solidFill>
                  <a:schemeClr val="tx1"/>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200" algn="l" rtl="0" eaLnBrk="1" fontAlgn="base" hangingPunct="1">
              <a:spcBef>
                <a:spcPct val="0"/>
              </a:spcBef>
              <a:spcAft>
                <a:spcPct val="0"/>
              </a:spcAft>
              <a:defRPr sz="2000" b="1">
                <a:solidFill>
                  <a:schemeClr val="tx2"/>
                </a:solidFill>
                <a:latin typeface="Arial" charset="0"/>
                <a:cs typeface="Arial" charset="0"/>
              </a:defRPr>
            </a:lvl6pPr>
            <a:lvl7pPr marL="914400" algn="l" rtl="0" eaLnBrk="1" fontAlgn="base" hangingPunct="1">
              <a:spcBef>
                <a:spcPct val="0"/>
              </a:spcBef>
              <a:spcAft>
                <a:spcPct val="0"/>
              </a:spcAft>
              <a:defRPr sz="2000" b="1">
                <a:solidFill>
                  <a:schemeClr val="tx2"/>
                </a:solidFill>
                <a:latin typeface="Arial" charset="0"/>
                <a:cs typeface="Arial" charset="0"/>
              </a:defRPr>
            </a:lvl7pPr>
            <a:lvl8pPr marL="1371600" algn="l" rtl="0" eaLnBrk="1" fontAlgn="base" hangingPunct="1">
              <a:spcBef>
                <a:spcPct val="0"/>
              </a:spcBef>
              <a:spcAft>
                <a:spcPct val="0"/>
              </a:spcAft>
              <a:defRPr sz="2000" b="1">
                <a:solidFill>
                  <a:schemeClr val="tx2"/>
                </a:solidFill>
                <a:latin typeface="Arial" charset="0"/>
                <a:cs typeface="Arial" charset="0"/>
              </a:defRPr>
            </a:lvl8pPr>
            <a:lvl9pPr marL="1828800" algn="l" rtl="0" eaLnBrk="1" fontAlgn="base" hangingPunct="1">
              <a:spcBef>
                <a:spcPct val="0"/>
              </a:spcBef>
              <a:spcAft>
                <a:spcPct val="0"/>
              </a:spcAft>
              <a:defRPr sz="2000" b="1">
                <a:solidFill>
                  <a:schemeClr val="tx2"/>
                </a:solidFill>
                <a:latin typeface="Arial" charset="0"/>
                <a:cs typeface="Arial" charset="0"/>
              </a:defRPr>
            </a:lvl9pPr>
          </a:lstStyle>
          <a:p>
            <a:pPr algn="ctr"/>
            <a:r>
              <a:rPr lang="en-US" dirty="0" err="1" smtClean="0"/>
              <a:t>DigI</a:t>
            </a:r>
            <a:r>
              <a:rPr lang="en-US" dirty="0" smtClean="0"/>
              <a:t> Health research – clarifications needed</a:t>
            </a:r>
            <a:endParaRPr lang="en-US" dirty="0"/>
          </a:p>
        </p:txBody>
      </p:sp>
      <p:sp>
        <p:nvSpPr>
          <p:cNvPr id="7" name="Content Placeholder 1"/>
          <p:cNvSpPr txBox="1">
            <a:spLocks/>
          </p:cNvSpPr>
          <p:nvPr/>
        </p:nvSpPr>
        <p:spPr>
          <a:xfrm>
            <a:off x="471490" y="4279167"/>
            <a:ext cx="8508999" cy="22122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114000"/>
              </a:lnSpc>
              <a:spcBef>
                <a:spcPct val="0"/>
              </a:spcBef>
              <a:spcAft>
                <a:spcPct val="0"/>
              </a:spcAft>
              <a:defRPr lang="de-DE" sz="1600" kern="1200" noProof="0" dirty="0" smtClean="0">
                <a:solidFill>
                  <a:schemeClr val="tx1"/>
                </a:solidFill>
                <a:latin typeface="+mn-lt"/>
                <a:ea typeface="+mn-ea"/>
                <a:cs typeface="+mn-cs"/>
              </a:defRPr>
            </a:lvl1pPr>
            <a:lvl2pPr marL="176213" indent="-176213" algn="l" rtl="0" eaLnBrk="1" fontAlgn="base" hangingPunct="1">
              <a:lnSpc>
                <a:spcPct val="114000"/>
              </a:lnSpc>
              <a:spcBef>
                <a:spcPct val="0"/>
              </a:spcBef>
              <a:spcAft>
                <a:spcPct val="0"/>
              </a:spcAft>
              <a:buFont typeface="Arial" charset="0"/>
              <a:buChar char="•"/>
              <a:defRPr lang="de-DE" sz="1600" kern="1200" noProof="0" dirty="0" smtClean="0">
                <a:solidFill>
                  <a:schemeClr val="tx1"/>
                </a:solidFill>
                <a:latin typeface="+mn-lt"/>
                <a:ea typeface="+mn-ea"/>
                <a:cs typeface="+mn-cs"/>
              </a:defRPr>
            </a:lvl2pPr>
            <a:lvl3pPr marL="360363" indent="-184150" algn="l" rtl="0" eaLnBrk="1" fontAlgn="base" hangingPunct="1">
              <a:lnSpc>
                <a:spcPct val="125000"/>
              </a:lnSpc>
              <a:spcBef>
                <a:spcPct val="0"/>
              </a:spcBef>
              <a:spcAft>
                <a:spcPct val="0"/>
              </a:spcAft>
              <a:buFont typeface="Symbol" pitchFamily="18" charset="2"/>
              <a:buChar char="-"/>
              <a:defRPr sz="1600" kern="1200">
                <a:solidFill>
                  <a:schemeClr val="tx1"/>
                </a:solidFill>
                <a:latin typeface="+mn-lt"/>
                <a:ea typeface="+mn-ea"/>
                <a:cs typeface="+mn-cs"/>
              </a:defRPr>
            </a:lvl3pPr>
            <a:lvl4pPr marL="538163" indent="-17780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a:buChar char="•"/>
            </a:pPr>
            <a:r>
              <a:rPr lang="en-US" sz="2000" dirty="0" smtClean="0"/>
              <a:t>Any students in </a:t>
            </a:r>
            <a:r>
              <a:rPr lang="en-US" sz="2000" dirty="0" err="1" smtClean="0"/>
              <a:t>Tz</a:t>
            </a:r>
            <a:r>
              <a:rPr lang="en-US" sz="2000" dirty="0" smtClean="0"/>
              <a:t>? If so, who?</a:t>
            </a:r>
          </a:p>
          <a:p>
            <a:pPr marL="285750" indent="-285750">
              <a:buFont typeface="Arial"/>
              <a:buChar char="•"/>
            </a:pPr>
            <a:r>
              <a:rPr lang="en-US" sz="2000" dirty="0" smtClean="0"/>
              <a:t>Publications – we should start now (joint publications on digital health)</a:t>
            </a:r>
          </a:p>
          <a:p>
            <a:pPr marL="285750" indent="-285750">
              <a:buFont typeface="Arial"/>
              <a:buChar char="•"/>
            </a:pPr>
            <a:r>
              <a:rPr lang="en-US" sz="2000" dirty="0" smtClean="0"/>
              <a:t>What is meant by platform? The challenges of </a:t>
            </a:r>
            <a:r>
              <a:rPr lang="en-US" sz="2000" smtClean="0"/>
              <a:t>multidisciplinary work…</a:t>
            </a:r>
            <a:endParaRPr lang="en-US" sz="2000" dirty="0" smtClean="0"/>
          </a:p>
          <a:p>
            <a:pPr marL="285750" indent="-285750">
              <a:buFont typeface="Arial"/>
              <a:buChar char="•"/>
            </a:pPr>
            <a:r>
              <a:rPr lang="en-US" sz="2000" dirty="0" smtClean="0"/>
              <a:t>What exactly is the </a:t>
            </a:r>
            <a:r>
              <a:rPr lang="en-US" sz="2000" dirty="0" err="1" smtClean="0"/>
              <a:t>InfoInternet</a:t>
            </a:r>
            <a:r>
              <a:rPr lang="en-US" sz="2000" dirty="0" smtClean="0"/>
              <a:t>?</a:t>
            </a:r>
          </a:p>
          <a:p>
            <a:pPr marL="285750" indent="-285750">
              <a:buFont typeface="Arial"/>
              <a:buChar char="•"/>
            </a:pPr>
            <a:r>
              <a:rPr lang="en-US" sz="2000" dirty="0" smtClean="0"/>
              <a:t>Trial design</a:t>
            </a:r>
          </a:p>
          <a:p>
            <a:pPr marL="285750" indent="-285750">
              <a:buFont typeface="Arial"/>
              <a:buChar char="•"/>
            </a:pPr>
            <a:r>
              <a:rPr lang="en-US" sz="2000" dirty="0" smtClean="0"/>
              <a:t>Financing of the trial?</a:t>
            </a:r>
          </a:p>
          <a:p>
            <a:pPr marL="285750" indent="-285750">
              <a:buFont typeface="Arial"/>
              <a:buChar char="•"/>
            </a:pPr>
            <a:endParaRPr lang="en-US" sz="2400" dirty="0" smtClean="0"/>
          </a:p>
          <a:p>
            <a:pPr marL="285750" indent="-285750">
              <a:buFont typeface="Arial"/>
              <a:buChar char="•"/>
            </a:pPr>
            <a:endParaRPr lang="en-US" sz="2400" dirty="0"/>
          </a:p>
        </p:txBody>
      </p:sp>
    </p:spTree>
    <p:extLst>
      <p:ext uri="{BB962C8B-B14F-4D97-AF65-F5344CB8AC3E}">
        <p14:creationId xmlns:p14="http://schemas.microsoft.com/office/powerpoint/2010/main" val="2595071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703806" y="853822"/>
            <a:ext cx="4213606" cy="5021202"/>
          </a:xfrm>
        </p:spPr>
        <p:txBody>
          <a:bodyPr/>
          <a:lstStyle/>
          <a:p>
            <a:pPr>
              <a:lnSpc>
                <a:spcPct val="120000"/>
              </a:lnSpc>
            </a:pPr>
            <a:r>
              <a:rPr lang="en-US" dirty="0"/>
              <a:t>Nationally Designated Research </a:t>
            </a:r>
            <a:r>
              <a:rPr lang="en-US" dirty="0" err="1" smtClean="0"/>
              <a:t>Centres</a:t>
            </a:r>
            <a:r>
              <a:rPr lang="en-US" dirty="0" smtClean="0"/>
              <a:t>: </a:t>
            </a:r>
            <a:endParaRPr lang="en-US" dirty="0"/>
          </a:p>
          <a:p>
            <a:pPr>
              <a:lnSpc>
                <a:spcPct val="120000"/>
              </a:lnSpc>
            </a:pPr>
            <a:r>
              <a:rPr lang="en-US" altLang="nb-NO" b="1" dirty="0" err="1" smtClean="0"/>
              <a:t>Jebsen</a:t>
            </a:r>
            <a:r>
              <a:rPr lang="en-US" altLang="nb-NO" b="1" dirty="0" smtClean="0"/>
              <a:t> </a:t>
            </a:r>
            <a:r>
              <a:rPr lang="en-US" altLang="nb-NO" b="1" dirty="0"/>
              <a:t>Foundation Research </a:t>
            </a:r>
            <a:r>
              <a:rPr lang="en-US" altLang="nb-NO" b="1" dirty="0" err="1"/>
              <a:t>Centres</a:t>
            </a:r>
            <a:endParaRPr lang="en-US" altLang="nb-NO" b="1" dirty="0"/>
          </a:p>
          <a:p>
            <a:pPr>
              <a:lnSpc>
                <a:spcPct val="120000"/>
              </a:lnSpc>
            </a:pPr>
            <a:r>
              <a:rPr lang="en-US" altLang="nb-NO" dirty="0"/>
              <a:t>Cancer Stem Cell Innovation Centre</a:t>
            </a:r>
          </a:p>
          <a:p>
            <a:pPr>
              <a:lnSpc>
                <a:spcPct val="120000"/>
              </a:lnSpc>
            </a:pPr>
            <a:r>
              <a:rPr lang="en-US" altLang="nb-NO" dirty="0"/>
              <a:t>Cardiac Research Centre</a:t>
            </a:r>
          </a:p>
          <a:p>
            <a:pPr>
              <a:lnSpc>
                <a:spcPct val="120000"/>
              </a:lnSpc>
            </a:pPr>
            <a:r>
              <a:rPr lang="en-US" altLang="nb-NO" dirty="0"/>
              <a:t>Centre for Psychosis Research</a:t>
            </a:r>
          </a:p>
          <a:p>
            <a:pPr>
              <a:lnSpc>
                <a:spcPct val="120000"/>
              </a:lnSpc>
            </a:pPr>
            <a:r>
              <a:rPr lang="en-US" altLang="nb-NO" dirty="0"/>
              <a:t>Centre for Vaccine Research</a:t>
            </a:r>
          </a:p>
          <a:p>
            <a:pPr>
              <a:lnSpc>
                <a:spcPct val="120000"/>
              </a:lnSpc>
            </a:pPr>
            <a:r>
              <a:rPr lang="en-US" altLang="nb-NO" dirty="0"/>
              <a:t>Center for Cardiology Research</a:t>
            </a:r>
          </a:p>
          <a:p>
            <a:pPr>
              <a:lnSpc>
                <a:spcPct val="120000"/>
              </a:lnSpc>
            </a:pPr>
            <a:endParaRPr lang="en-US" altLang="nb-NO" b="1" dirty="0" smtClean="0"/>
          </a:p>
          <a:p>
            <a:pPr>
              <a:lnSpc>
                <a:spcPct val="120000"/>
              </a:lnSpc>
            </a:pPr>
            <a:r>
              <a:rPr lang="en-US" altLang="nb-NO" b="1" dirty="0" err="1" smtClean="0"/>
              <a:t>Centres</a:t>
            </a:r>
            <a:r>
              <a:rPr lang="en-US" altLang="nb-NO" b="1" dirty="0" smtClean="0"/>
              <a:t> </a:t>
            </a:r>
            <a:r>
              <a:rPr lang="en-US" altLang="nb-NO" b="1" dirty="0"/>
              <a:t>of Excellence</a:t>
            </a:r>
          </a:p>
          <a:p>
            <a:pPr>
              <a:lnSpc>
                <a:spcPct val="120000"/>
              </a:lnSpc>
            </a:pPr>
            <a:r>
              <a:rPr lang="en-US" altLang="nb-NO" dirty="0"/>
              <a:t>Centre for Molecular Biology and Neuroscience (CMBN)</a:t>
            </a:r>
          </a:p>
          <a:p>
            <a:pPr>
              <a:lnSpc>
                <a:spcPct val="120000"/>
              </a:lnSpc>
            </a:pPr>
            <a:r>
              <a:rPr lang="en-US" altLang="nb-NO" dirty="0"/>
              <a:t>Centre for Immune Regulation (CIR)</a:t>
            </a:r>
          </a:p>
          <a:p>
            <a:pPr>
              <a:lnSpc>
                <a:spcPct val="120000"/>
              </a:lnSpc>
            </a:pPr>
            <a:r>
              <a:rPr lang="en-US" altLang="nb-NO" dirty="0"/>
              <a:t>Centre for Cancer Biomedicine (CCB) </a:t>
            </a:r>
          </a:p>
          <a:p>
            <a:pPr>
              <a:lnSpc>
                <a:spcPct val="120000"/>
              </a:lnSpc>
            </a:pPr>
            <a:endParaRPr lang="en-US" altLang="nb-NO" dirty="0"/>
          </a:p>
          <a:p>
            <a:pPr>
              <a:lnSpc>
                <a:spcPct val="120000"/>
              </a:lnSpc>
            </a:pPr>
            <a:r>
              <a:rPr lang="en-US" altLang="nb-NO" b="1" dirty="0"/>
              <a:t>Centre for Research Driven Innovation</a:t>
            </a:r>
          </a:p>
          <a:p>
            <a:pPr>
              <a:lnSpc>
                <a:spcPct val="120000"/>
              </a:lnSpc>
            </a:pPr>
            <a:r>
              <a:rPr lang="en-US" altLang="nb-NO" dirty="0"/>
              <a:t>Cancer - stem cell innovation center </a:t>
            </a:r>
            <a:endParaRPr lang="en-US" altLang="nb-NO" b="1" dirty="0"/>
          </a:p>
          <a:p>
            <a:pPr>
              <a:lnSpc>
                <a:spcPct val="120000"/>
              </a:lnSpc>
            </a:pPr>
            <a:endParaRPr lang="en-US" altLang="nb-NO" dirty="0"/>
          </a:p>
          <a:p>
            <a:pPr marL="285750" indent="-285750">
              <a:lnSpc>
                <a:spcPct val="120000"/>
              </a:lnSpc>
              <a:buFont typeface="Arial" panose="020B0604020202020204" pitchFamily="34" charset="0"/>
              <a:buChar char="•"/>
            </a:pPr>
            <a:endParaRPr lang="de-DE" dirty="0"/>
          </a:p>
          <a:p>
            <a:pPr marL="285750" indent="-285750">
              <a:lnSpc>
                <a:spcPct val="120000"/>
              </a:lnSpc>
              <a:buFont typeface="Arial" panose="020B0604020202020204" pitchFamily="34" charset="0"/>
              <a:buChar char="•"/>
            </a:pPr>
            <a:endParaRPr lang="en-GB" altLang="nb-NO" dirty="0" smtClean="0">
              <a:cs typeface="Arial" pitchFamily="34" charset="0"/>
            </a:endParaRPr>
          </a:p>
          <a:p>
            <a:pPr>
              <a:lnSpc>
                <a:spcPct val="120000"/>
              </a:lnSpc>
            </a:pPr>
            <a:endParaRPr lang="en-GB" altLang="nb-NO" dirty="0">
              <a:cs typeface="Arial" pitchFamily="34" charset="0"/>
            </a:endParaRPr>
          </a:p>
          <a:p>
            <a:pPr>
              <a:lnSpc>
                <a:spcPct val="120000"/>
              </a:lnSpc>
            </a:pPr>
            <a:endParaRPr lang="de-DE" dirty="0" smtClean="0"/>
          </a:p>
          <a:p>
            <a:pPr>
              <a:lnSpc>
                <a:spcPct val="120000"/>
              </a:lnSpc>
            </a:pPr>
            <a:endParaRPr lang="de-DE" dirty="0"/>
          </a:p>
        </p:txBody>
      </p:sp>
      <p:sp>
        <p:nvSpPr>
          <p:cNvPr id="3" name="Foliennummernplatzhalter 2"/>
          <p:cNvSpPr>
            <a:spLocks noGrp="1"/>
          </p:cNvSpPr>
          <p:nvPr>
            <p:ph type="sldNum" sz="quarter" idx="11"/>
          </p:nvPr>
        </p:nvSpPr>
        <p:spPr/>
        <p:txBody>
          <a:bodyPr/>
          <a:lstStyle/>
          <a:p>
            <a:fld id="{CE58CB1E-F828-4F11-99E0-327109AF9DA4}" type="slidenum">
              <a:rPr lang="de-DE" smtClean="0"/>
              <a:pPr/>
              <a:t>3</a:t>
            </a:fld>
            <a:endParaRPr lang="de-DE" dirty="0"/>
          </a:p>
        </p:txBody>
      </p:sp>
      <p:sp>
        <p:nvSpPr>
          <p:cNvPr id="4" name="Fußzeilenplatzhalter 3"/>
          <p:cNvSpPr>
            <a:spLocks noGrp="1"/>
          </p:cNvSpPr>
          <p:nvPr>
            <p:ph type="ftr" sz="quarter" idx="12"/>
          </p:nvPr>
        </p:nvSpPr>
        <p:spPr/>
        <p:txBody>
          <a:bodyPr/>
          <a:lstStyle/>
          <a:p>
            <a:r>
              <a:rPr lang="en-US" smtClean="0"/>
              <a:t>Center for Global Health (TUM) | Centre for Global Health (UiO) |</a:t>
            </a:r>
            <a:endParaRPr lang="en-US" dirty="0" smtClean="0"/>
          </a:p>
        </p:txBody>
      </p:sp>
      <p:sp>
        <p:nvSpPr>
          <p:cNvPr id="7" name="TextBox 2"/>
          <p:cNvSpPr txBox="1">
            <a:spLocks/>
          </p:cNvSpPr>
          <p:nvPr/>
        </p:nvSpPr>
        <p:spPr>
          <a:xfrm>
            <a:off x="237332" y="1080500"/>
            <a:ext cx="4325439" cy="599811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lvl1pPr algn="l" rtl="0" eaLnBrk="1" fontAlgn="base" hangingPunct="1">
              <a:lnSpc>
                <a:spcPct val="114000"/>
              </a:lnSpc>
              <a:spcBef>
                <a:spcPct val="0"/>
              </a:spcBef>
              <a:spcAft>
                <a:spcPct val="0"/>
              </a:spcAft>
              <a:defRPr lang="de-DE" sz="1600" kern="1200" noProof="0" dirty="0" smtClean="0">
                <a:solidFill>
                  <a:schemeClr val="tx1"/>
                </a:solidFill>
                <a:latin typeface="+mn-lt"/>
                <a:ea typeface="+mn-ea"/>
                <a:cs typeface="+mn-cs"/>
              </a:defRPr>
            </a:lvl1pPr>
            <a:lvl2pPr marL="176213" indent="-176213" algn="l" rtl="0" eaLnBrk="1" fontAlgn="base" hangingPunct="1">
              <a:lnSpc>
                <a:spcPct val="114000"/>
              </a:lnSpc>
              <a:spcBef>
                <a:spcPct val="0"/>
              </a:spcBef>
              <a:spcAft>
                <a:spcPct val="0"/>
              </a:spcAft>
              <a:buFont typeface="Arial" charset="0"/>
              <a:buChar char="•"/>
              <a:defRPr lang="de-DE" sz="1600" kern="1200" noProof="0" dirty="0" smtClean="0">
                <a:solidFill>
                  <a:schemeClr val="tx1"/>
                </a:solidFill>
                <a:latin typeface="+mn-lt"/>
                <a:ea typeface="+mn-ea"/>
                <a:cs typeface="+mn-cs"/>
              </a:defRPr>
            </a:lvl2pPr>
            <a:lvl3pPr marL="360363" indent="-184150" algn="l" rtl="0" eaLnBrk="1" fontAlgn="base" hangingPunct="1">
              <a:lnSpc>
                <a:spcPct val="125000"/>
              </a:lnSpc>
              <a:spcBef>
                <a:spcPct val="0"/>
              </a:spcBef>
              <a:spcAft>
                <a:spcPct val="0"/>
              </a:spcAft>
              <a:buFont typeface="Symbol" pitchFamily="18" charset="2"/>
              <a:buChar char="-"/>
              <a:defRPr sz="1600" kern="1200">
                <a:solidFill>
                  <a:schemeClr val="tx1"/>
                </a:solidFill>
                <a:latin typeface="+mn-lt"/>
                <a:ea typeface="+mn-ea"/>
                <a:cs typeface="+mn-cs"/>
              </a:defRPr>
            </a:lvl3pPr>
            <a:lvl4pPr marL="538163" indent="-17780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ct val="120000"/>
              </a:lnSpc>
              <a:buClr>
                <a:schemeClr val="tx2">
                  <a:lumMod val="75000"/>
                  <a:lumOff val="25000"/>
                </a:schemeClr>
              </a:buClr>
              <a:buSzPct val="140000"/>
              <a:buFont typeface="Arial"/>
              <a:buChar char="•"/>
            </a:pPr>
            <a:r>
              <a:rPr lang="de-DE" sz="1800" dirty="0"/>
              <a:t>Institute of Basic Medical </a:t>
            </a:r>
            <a:r>
              <a:rPr lang="de-DE" sz="1800" dirty="0" err="1"/>
              <a:t>Sciences</a:t>
            </a:r>
            <a:endParaRPr lang="de-DE" sz="1800" dirty="0"/>
          </a:p>
          <a:p>
            <a:pPr marL="285750" indent="-285750">
              <a:lnSpc>
                <a:spcPct val="120000"/>
              </a:lnSpc>
              <a:buClr>
                <a:schemeClr val="tx2">
                  <a:lumMod val="75000"/>
                  <a:lumOff val="25000"/>
                </a:schemeClr>
              </a:buClr>
              <a:buSzPct val="140000"/>
              <a:buFont typeface="Arial"/>
              <a:buChar char="•"/>
            </a:pPr>
            <a:r>
              <a:rPr lang="de-DE" sz="1800" dirty="0"/>
              <a:t>Institute of Clinical </a:t>
            </a:r>
            <a:r>
              <a:rPr lang="de-DE" sz="1800" dirty="0" err="1"/>
              <a:t>Medicine</a:t>
            </a:r>
            <a:endParaRPr lang="de-DE" sz="1800" dirty="0"/>
          </a:p>
          <a:p>
            <a:pPr marL="285750" indent="-285750">
              <a:lnSpc>
                <a:spcPct val="120000"/>
              </a:lnSpc>
              <a:buClr>
                <a:schemeClr val="tx2">
                  <a:lumMod val="75000"/>
                  <a:lumOff val="25000"/>
                </a:schemeClr>
              </a:buClr>
              <a:buSzPct val="140000"/>
              <a:buFont typeface="Arial"/>
              <a:buChar char="•"/>
            </a:pPr>
            <a:r>
              <a:rPr lang="de-DE" sz="1800" dirty="0"/>
              <a:t>Institute of Health and Society</a:t>
            </a:r>
          </a:p>
          <a:p>
            <a:endParaRPr lang="en-US" altLang="nb-NO" sz="1800" b="1" dirty="0" smtClean="0"/>
          </a:p>
          <a:p>
            <a:r>
              <a:rPr lang="en-US" altLang="nb-NO" sz="1800" b="1" dirty="0" smtClean="0"/>
              <a:t>Key </a:t>
            </a:r>
            <a:r>
              <a:rPr lang="en-US" altLang="nb-NO" sz="1800" b="1" dirty="0"/>
              <a:t>figures for </a:t>
            </a:r>
            <a:r>
              <a:rPr lang="en-US" altLang="nb-NO" sz="1800" b="1" dirty="0" smtClean="0"/>
              <a:t>the Medical Faculty for 2016</a:t>
            </a:r>
          </a:p>
          <a:p>
            <a:endParaRPr lang="en-US" altLang="nb-NO" sz="1200" b="1" dirty="0" smtClean="0"/>
          </a:p>
          <a:p>
            <a:pPr marL="342900" indent="-342900">
              <a:buClr>
                <a:schemeClr val="tx2">
                  <a:lumMod val="75000"/>
                  <a:lumOff val="25000"/>
                </a:schemeClr>
              </a:buClr>
              <a:buSzPct val="140000"/>
              <a:buFont typeface="Wingdings" panose="05000000000000000000" pitchFamily="2" charset="2"/>
              <a:buChar char="Ø"/>
            </a:pPr>
            <a:r>
              <a:rPr lang="en-US" altLang="nb-NO" sz="1800" b="1" dirty="0" smtClean="0"/>
              <a:t>2203 </a:t>
            </a:r>
            <a:r>
              <a:rPr lang="en-US" altLang="nb-NO" sz="1800" dirty="0"/>
              <a:t>Registered students </a:t>
            </a:r>
            <a:r>
              <a:rPr lang="en-US" altLang="nb-NO" sz="1800" dirty="0" smtClean="0"/>
              <a:t>(1271 </a:t>
            </a:r>
            <a:r>
              <a:rPr lang="en-US" altLang="nb-NO" sz="1800" dirty="0"/>
              <a:t>medical, 903 </a:t>
            </a:r>
            <a:r>
              <a:rPr lang="en-US" altLang="nb-NO" sz="1800" dirty="0" smtClean="0"/>
              <a:t>Master, 73% women)</a:t>
            </a:r>
            <a:endParaRPr lang="en-US" altLang="nb-NO" sz="1800" dirty="0"/>
          </a:p>
          <a:p>
            <a:pPr marL="342900" indent="-342900">
              <a:buClr>
                <a:schemeClr val="tx2">
                  <a:lumMod val="75000"/>
                  <a:lumOff val="25000"/>
                </a:schemeClr>
              </a:buClr>
              <a:buSzPct val="140000"/>
              <a:buFont typeface="Wingdings" panose="05000000000000000000" pitchFamily="2" charset="2"/>
              <a:buChar char="Ø"/>
            </a:pPr>
            <a:r>
              <a:rPr lang="en-US" altLang="nb-NO" sz="1800" b="1" dirty="0"/>
              <a:t>1325 </a:t>
            </a:r>
            <a:r>
              <a:rPr lang="en-US" altLang="nb-NO" sz="1800" dirty="0"/>
              <a:t>PhD candidates </a:t>
            </a:r>
          </a:p>
          <a:p>
            <a:pPr marL="342900" indent="-342900">
              <a:buClr>
                <a:schemeClr val="tx2">
                  <a:lumMod val="75000"/>
                  <a:lumOff val="25000"/>
                </a:schemeClr>
              </a:buClr>
              <a:buSzPct val="140000"/>
              <a:buFont typeface="Wingdings" panose="05000000000000000000" pitchFamily="2" charset="2"/>
              <a:buChar char="Ø"/>
            </a:pPr>
            <a:r>
              <a:rPr lang="en-US" altLang="nb-NO" sz="1800" b="1" dirty="0"/>
              <a:t>190</a:t>
            </a:r>
            <a:r>
              <a:rPr lang="en-US" altLang="nb-NO" sz="1800" dirty="0"/>
              <a:t> PhDs graduating (63,7% women)</a:t>
            </a:r>
          </a:p>
          <a:p>
            <a:pPr marL="342900" indent="-342900">
              <a:buClr>
                <a:schemeClr val="tx2">
                  <a:lumMod val="75000"/>
                  <a:lumOff val="25000"/>
                </a:schemeClr>
              </a:buClr>
              <a:buSzPct val="140000"/>
              <a:buFont typeface="Wingdings" panose="05000000000000000000" pitchFamily="2" charset="2"/>
              <a:buChar char="Ø"/>
            </a:pPr>
            <a:r>
              <a:rPr lang="en-US" altLang="nb-NO" sz="1800" b="1" dirty="0" smtClean="0"/>
              <a:t>1386 </a:t>
            </a:r>
            <a:r>
              <a:rPr lang="en-US" altLang="nb-NO" sz="1800" dirty="0"/>
              <a:t>academic staff </a:t>
            </a:r>
          </a:p>
          <a:p>
            <a:pPr marL="342900" indent="-342900">
              <a:buClr>
                <a:schemeClr val="tx2">
                  <a:lumMod val="75000"/>
                  <a:lumOff val="25000"/>
                </a:schemeClr>
              </a:buClr>
              <a:buSzPct val="140000"/>
              <a:buFont typeface="Wingdings" panose="05000000000000000000" pitchFamily="2" charset="2"/>
              <a:buChar char="Ø"/>
            </a:pPr>
            <a:r>
              <a:rPr lang="en-US" altLang="nb-NO" sz="1800" b="1" dirty="0"/>
              <a:t>190 </a:t>
            </a:r>
            <a:r>
              <a:rPr lang="en-US" altLang="nb-NO" sz="1800" dirty="0" smtClean="0"/>
              <a:t>Technical + </a:t>
            </a:r>
            <a:r>
              <a:rPr lang="en-US" altLang="nb-NO" sz="1800" b="1" dirty="0"/>
              <a:t>288</a:t>
            </a:r>
            <a:r>
              <a:rPr lang="en-US" altLang="nb-NO" sz="1800" dirty="0"/>
              <a:t> Admin staff</a:t>
            </a:r>
          </a:p>
          <a:p>
            <a:pPr marL="342900" indent="-342900">
              <a:buClr>
                <a:schemeClr val="tx2">
                  <a:lumMod val="75000"/>
                  <a:lumOff val="25000"/>
                </a:schemeClr>
              </a:buClr>
              <a:buSzPct val="140000"/>
              <a:buFont typeface="Wingdings" panose="05000000000000000000" pitchFamily="2" charset="2"/>
              <a:buChar char="Ø"/>
            </a:pPr>
            <a:r>
              <a:rPr lang="en-US" altLang="nb-NO" sz="1800" b="1" dirty="0" smtClean="0"/>
              <a:t>2233</a:t>
            </a:r>
            <a:r>
              <a:rPr lang="en-US" altLang="nb-NO" sz="1800" dirty="0" smtClean="0"/>
              <a:t> Scientific publications </a:t>
            </a:r>
          </a:p>
          <a:p>
            <a:pPr marL="342900" indent="-342900">
              <a:buClr>
                <a:schemeClr val="tx2">
                  <a:lumMod val="75000"/>
                  <a:lumOff val="25000"/>
                </a:schemeClr>
              </a:buClr>
              <a:buSzPct val="140000"/>
              <a:buFont typeface="Wingdings" panose="05000000000000000000" pitchFamily="2" charset="2"/>
              <a:buChar char="Ø"/>
            </a:pPr>
            <a:r>
              <a:rPr lang="en-US" altLang="nb-NO" sz="1800" b="1" dirty="0" smtClean="0"/>
              <a:t>753</a:t>
            </a:r>
            <a:r>
              <a:rPr lang="en-US" altLang="nb-NO" sz="1800" dirty="0" smtClean="0"/>
              <a:t> Active </a:t>
            </a:r>
            <a:r>
              <a:rPr lang="en-US" altLang="nb-NO" sz="1800" dirty="0"/>
              <a:t>research projects with external </a:t>
            </a:r>
            <a:r>
              <a:rPr lang="en-US" altLang="nb-NO" sz="1800" dirty="0" smtClean="0"/>
              <a:t>funding </a:t>
            </a:r>
          </a:p>
          <a:p>
            <a:r>
              <a:rPr lang="nb-NO" dirty="0"/>
              <a:t> </a:t>
            </a:r>
          </a:p>
          <a:p>
            <a:endParaRPr lang="en-US" altLang="nb-NO" sz="2000" dirty="0"/>
          </a:p>
          <a:p>
            <a:pPr>
              <a:lnSpc>
                <a:spcPct val="120000"/>
              </a:lnSpc>
            </a:pPr>
            <a:endParaRPr lang="en-US" sz="2000" b="1" dirty="0">
              <a:solidFill>
                <a:srgbClr val="FF0000"/>
              </a:solidFill>
            </a:endParaRPr>
          </a:p>
        </p:txBody>
      </p:sp>
      <p:sp>
        <p:nvSpPr>
          <p:cNvPr id="10" name="Titel 4"/>
          <p:cNvSpPr>
            <a:spLocks noGrp="1"/>
          </p:cNvSpPr>
          <p:nvPr>
            <p:ph type="title"/>
          </p:nvPr>
        </p:nvSpPr>
        <p:spPr>
          <a:xfrm>
            <a:off x="319090" y="360000"/>
            <a:ext cx="8508999" cy="424048"/>
          </a:xfrm>
        </p:spPr>
        <p:txBody>
          <a:bodyPr/>
          <a:lstStyle/>
          <a:p>
            <a:r>
              <a:rPr lang="en-GB" sz="3200" dirty="0">
                <a:latin typeface="Arial" pitchFamily="34" charset="0"/>
                <a:cs typeface="Arial" pitchFamily="34" charset="0"/>
              </a:rPr>
              <a:t>Faculty of Medicine</a:t>
            </a:r>
            <a:endParaRPr lang="de-DE" dirty="0"/>
          </a:p>
        </p:txBody>
      </p:sp>
    </p:spTree>
    <p:extLst>
      <p:ext uri="{BB962C8B-B14F-4D97-AF65-F5344CB8AC3E}">
        <p14:creationId xmlns:p14="http://schemas.microsoft.com/office/powerpoint/2010/main" val="1228164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31167" y="1180869"/>
            <a:ext cx="8912833" cy="5162266"/>
          </a:xfrm>
        </p:spPr>
        <p:txBody>
          <a:bodyPr/>
          <a:lstStyle/>
          <a:p>
            <a:pPr marL="285750" indent="-285750">
              <a:buClr>
                <a:schemeClr val="bg2"/>
              </a:buClr>
              <a:buFont typeface="Arial" panose="020B0604020202020204" pitchFamily="34" charset="0"/>
              <a:buChar char="•"/>
            </a:pPr>
            <a:r>
              <a:rPr lang="nb-NO" sz="1800" dirty="0" smtClean="0"/>
              <a:t>Sustainable Development Goals (SDGs)</a:t>
            </a:r>
            <a:endParaRPr lang="nb-NO" sz="1800" dirty="0"/>
          </a:p>
          <a:p>
            <a:pPr marL="285750" indent="-285750">
              <a:buClr>
                <a:schemeClr val="bg2"/>
              </a:buClr>
              <a:buFont typeface="Arial" panose="020B0604020202020204" pitchFamily="34" charset="0"/>
              <a:buChar char="•"/>
            </a:pPr>
            <a:r>
              <a:rPr lang="en-GB" sz="1800" dirty="0"/>
              <a:t>Reconceptualising international and public health within the global context </a:t>
            </a:r>
          </a:p>
          <a:p>
            <a:pPr marL="285750" indent="-285750">
              <a:buClr>
                <a:schemeClr val="bg2"/>
              </a:buClr>
              <a:buFont typeface="Arial" panose="020B0604020202020204" pitchFamily="34" charset="0"/>
              <a:buChar char="•"/>
            </a:pPr>
            <a:r>
              <a:rPr lang="en-GB" sz="1800" dirty="0"/>
              <a:t>Building an intellectual space </a:t>
            </a:r>
            <a:r>
              <a:rPr lang="en-GB" sz="1800" dirty="0" smtClean="0"/>
              <a:t>for researchers working on global health</a:t>
            </a:r>
          </a:p>
          <a:p>
            <a:pPr marL="285750" indent="-285750">
              <a:buClr>
                <a:schemeClr val="bg2"/>
              </a:buClr>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endParaRPr lang="de-DE" dirty="0"/>
          </a:p>
        </p:txBody>
      </p:sp>
      <p:sp>
        <p:nvSpPr>
          <p:cNvPr id="3" name="Foliennummernplatzhalter 2"/>
          <p:cNvSpPr>
            <a:spLocks noGrp="1"/>
          </p:cNvSpPr>
          <p:nvPr>
            <p:ph type="sldNum" sz="quarter" idx="11"/>
          </p:nvPr>
        </p:nvSpPr>
        <p:spPr/>
        <p:txBody>
          <a:bodyPr/>
          <a:lstStyle/>
          <a:p>
            <a:fld id="{CE58CB1E-F828-4F11-99E0-327109AF9DA4}" type="slidenum">
              <a:rPr lang="de-DE" smtClean="0"/>
              <a:pPr/>
              <a:t>4</a:t>
            </a:fld>
            <a:endParaRPr lang="de-DE" dirty="0"/>
          </a:p>
        </p:txBody>
      </p:sp>
      <p:sp>
        <p:nvSpPr>
          <p:cNvPr id="4" name="Fußzeilenplatzhalter 3"/>
          <p:cNvSpPr>
            <a:spLocks noGrp="1"/>
          </p:cNvSpPr>
          <p:nvPr>
            <p:ph type="ftr" sz="quarter" idx="12"/>
          </p:nvPr>
        </p:nvSpPr>
        <p:spPr/>
        <p:txBody>
          <a:bodyPr/>
          <a:lstStyle/>
          <a:p>
            <a:r>
              <a:rPr lang="en-US" smtClean="0"/>
              <a:t>Center for Global Health (TUM) | Centre for Global Health (UiO) |</a:t>
            </a:r>
            <a:endParaRPr lang="en-US" dirty="0" smtClean="0"/>
          </a:p>
        </p:txBody>
      </p:sp>
      <p:sp>
        <p:nvSpPr>
          <p:cNvPr id="5" name="Titel 4"/>
          <p:cNvSpPr>
            <a:spLocks noGrp="1"/>
          </p:cNvSpPr>
          <p:nvPr>
            <p:ph type="title"/>
          </p:nvPr>
        </p:nvSpPr>
        <p:spPr>
          <a:xfrm>
            <a:off x="319090" y="360000"/>
            <a:ext cx="8508999" cy="834416"/>
          </a:xfrm>
        </p:spPr>
        <p:txBody>
          <a:bodyPr/>
          <a:lstStyle/>
          <a:p>
            <a:r>
              <a:rPr lang="en-GB" sz="3200" dirty="0" smtClean="0"/>
              <a:t>The Centre for Global Health, UiO</a:t>
            </a:r>
            <a:r>
              <a:rPr lang="en-GB" sz="3200" dirty="0"/>
              <a:t/>
            </a:r>
            <a:br>
              <a:rPr lang="en-GB" sz="3200" dirty="0"/>
            </a:br>
            <a:endParaRPr lang="de-DE" sz="3200" dirty="0"/>
          </a:p>
        </p:txBody>
      </p:sp>
      <p:pic>
        <p:nvPicPr>
          <p:cNvPr id="36" name="Content Placeholder 5" descr="Macintosh HD:Users:joseareta:Downloads:CGH Strategy 2017-2020.jpg"/>
          <p:cNvPicPr>
            <a:picLocks/>
          </p:cNvPicPr>
          <p:nvPr/>
        </p:nvPicPr>
        <p:blipFill rotWithShape="1">
          <a:blip r:embed="rId3">
            <a:extLst>
              <a:ext uri="{28A0092B-C50C-407E-A947-70E740481C1C}">
                <a14:useLocalDpi xmlns:a14="http://schemas.microsoft.com/office/drawing/2010/main" val="0"/>
              </a:ext>
            </a:extLst>
          </a:blip>
          <a:srcRect t="20640" b="18861"/>
          <a:stretch/>
        </p:blipFill>
        <p:spPr bwMode="auto">
          <a:xfrm>
            <a:off x="362950" y="2555118"/>
            <a:ext cx="8421177" cy="3312368"/>
          </a:xfrm>
          <a:prstGeom prst="rect">
            <a:avLst/>
          </a:prstGeom>
          <a:noFill/>
          <a:ln w="9525">
            <a:noFill/>
            <a:miter lim="800000"/>
            <a:headEnd/>
            <a:tailEn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195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descr="Macintosh HD:Users:joseareta:Downloads:CGH Strategic areas 2017 - 2020.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83923" y="918216"/>
            <a:ext cx="8406240" cy="2880320"/>
          </a:xfrm>
          <a:prstGeom prst="rect">
            <a:avLst/>
          </a:prstGeom>
          <a:noFill/>
          <a:ln w="9525">
            <a:noFill/>
            <a:miter lim="800000"/>
            <a:headEnd/>
            <a:tailEnd/>
          </a:ln>
        </p:spPr>
      </p:pic>
      <p:sp>
        <p:nvSpPr>
          <p:cNvPr id="24" name="Donut 23"/>
          <p:cNvSpPr/>
          <p:nvPr/>
        </p:nvSpPr>
        <p:spPr>
          <a:xfrm>
            <a:off x="-1514761" y="-3265152"/>
            <a:ext cx="10658761" cy="10780456"/>
          </a:xfrm>
          <a:prstGeom prst="donut">
            <a:avLst>
              <a:gd name="adj" fmla="val 44501"/>
            </a:avLst>
          </a:prstGeom>
          <a:solidFill>
            <a:srgbClr val="FFFFF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smtClean="0">
              <a:solidFill>
                <a:schemeClr val="tx1"/>
              </a:solidFill>
            </a:endParaRPr>
          </a:p>
        </p:txBody>
      </p:sp>
      <p:sp>
        <p:nvSpPr>
          <p:cNvPr id="3" name="Slide Number Placeholder 2"/>
          <p:cNvSpPr>
            <a:spLocks noGrp="1"/>
          </p:cNvSpPr>
          <p:nvPr>
            <p:ph type="sldNum" sz="quarter" idx="11"/>
          </p:nvPr>
        </p:nvSpPr>
        <p:spPr/>
        <p:txBody>
          <a:bodyPr/>
          <a:lstStyle/>
          <a:p>
            <a:fld id="{CE58CB1E-F828-4F11-99E0-327109AF9DA4}" type="slidenum">
              <a:rPr lang="de-DE" smtClean="0"/>
              <a:pPr/>
              <a:t>5</a:t>
            </a:fld>
            <a:endParaRPr lang="de-DE" dirty="0"/>
          </a:p>
        </p:txBody>
      </p:sp>
      <p:sp>
        <p:nvSpPr>
          <p:cNvPr id="4" name="Footer Placeholder 3"/>
          <p:cNvSpPr>
            <a:spLocks noGrp="1"/>
          </p:cNvSpPr>
          <p:nvPr>
            <p:ph type="ftr" sz="quarter" idx="12"/>
          </p:nvPr>
        </p:nvSpPr>
        <p:spPr/>
        <p:txBody>
          <a:bodyPr/>
          <a:lstStyle/>
          <a:p>
            <a:r>
              <a:rPr lang="en-US" smtClean="0"/>
              <a:t>Center for Global Health (TUM) | Centre for Global Health (UiO) |</a:t>
            </a:r>
            <a:endParaRPr lang="en-US" dirty="0" smtClean="0"/>
          </a:p>
        </p:txBody>
      </p:sp>
      <p:sp>
        <p:nvSpPr>
          <p:cNvPr id="5" name="Title 4"/>
          <p:cNvSpPr>
            <a:spLocks noGrp="1"/>
          </p:cNvSpPr>
          <p:nvPr>
            <p:ph type="title"/>
          </p:nvPr>
        </p:nvSpPr>
        <p:spPr>
          <a:xfrm>
            <a:off x="319090" y="360000"/>
            <a:ext cx="8508999" cy="424048"/>
          </a:xfrm>
        </p:spPr>
        <p:txBody>
          <a:bodyPr/>
          <a:lstStyle/>
          <a:p>
            <a:r>
              <a:rPr lang="nb-NO" sz="3200" dirty="0" smtClean="0"/>
              <a:t>Strategic areas</a:t>
            </a:r>
            <a:endParaRPr lang="nb-NO" sz="3200" dirty="0"/>
          </a:p>
        </p:txBody>
      </p:sp>
      <p:sp>
        <p:nvSpPr>
          <p:cNvPr id="10" name="Rectangle 9"/>
          <p:cNvSpPr/>
          <p:nvPr/>
        </p:nvSpPr>
        <p:spPr>
          <a:xfrm>
            <a:off x="65217" y="3851068"/>
            <a:ext cx="4474174" cy="2077492"/>
          </a:xfrm>
          <a:prstGeom prst="rect">
            <a:avLst/>
          </a:prstGeom>
        </p:spPr>
        <p:txBody>
          <a:bodyPr wrap="square">
            <a:spAutoFit/>
          </a:bodyPr>
          <a:lstStyle/>
          <a:p>
            <a:pPr marL="285750" indent="-285750">
              <a:lnSpc>
                <a:spcPct val="120000"/>
              </a:lnSpc>
              <a:buClr>
                <a:schemeClr val="tx2">
                  <a:lumMod val="75000"/>
                  <a:lumOff val="25000"/>
                </a:schemeClr>
              </a:buClr>
              <a:buSzPct val="140000"/>
              <a:buFont typeface="Arial"/>
              <a:buChar char="•"/>
            </a:pPr>
            <a:r>
              <a:rPr lang="en-US"/>
              <a:t>Non-communicable diseases </a:t>
            </a:r>
          </a:p>
          <a:p>
            <a:pPr marL="285750" indent="-285750">
              <a:lnSpc>
                <a:spcPct val="120000"/>
              </a:lnSpc>
              <a:buClr>
                <a:schemeClr val="tx2">
                  <a:lumMod val="75000"/>
                  <a:lumOff val="25000"/>
                </a:schemeClr>
              </a:buClr>
              <a:buSzPct val="140000"/>
              <a:buFont typeface="Arial"/>
              <a:buChar char="•"/>
            </a:pPr>
            <a:r>
              <a:rPr lang="en-US"/>
              <a:t>Global mental health</a:t>
            </a:r>
          </a:p>
          <a:p>
            <a:pPr marL="285750" indent="-285750">
              <a:lnSpc>
                <a:spcPct val="120000"/>
              </a:lnSpc>
              <a:buClr>
                <a:schemeClr val="tx2">
                  <a:lumMod val="75000"/>
                  <a:lumOff val="25000"/>
                </a:schemeClr>
              </a:buClr>
              <a:buSzPct val="140000"/>
              <a:buFont typeface="Arial"/>
              <a:buChar char="•"/>
            </a:pPr>
            <a:r>
              <a:rPr lang="en-US"/>
              <a:t>Mother and child health</a:t>
            </a:r>
          </a:p>
          <a:p>
            <a:pPr marL="285750" indent="-285750">
              <a:lnSpc>
                <a:spcPct val="120000"/>
              </a:lnSpc>
              <a:buClr>
                <a:schemeClr val="tx2">
                  <a:lumMod val="75000"/>
                  <a:lumOff val="25000"/>
                </a:schemeClr>
              </a:buClr>
              <a:buSzPct val="140000"/>
              <a:buFont typeface="Arial"/>
              <a:buChar char="•"/>
            </a:pPr>
            <a:r>
              <a:rPr lang="en-US"/>
              <a:t>Infectious diseases</a:t>
            </a:r>
          </a:p>
          <a:p>
            <a:pPr marL="285750" indent="-285750">
              <a:lnSpc>
                <a:spcPct val="120000"/>
              </a:lnSpc>
              <a:buClr>
                <a:schemeClr val="tx2">
                  <a:lumMod val="75000"/>
                  <a:lumOff val="25000"/>
                </a:schemeClr>
              </a:buClr>
              <a:buSzPct val="140000"/>
              <a:buFont typeface="Arial"/>
              <a:buChar char="•"/>
            </a:pPr>
            <a:r>
              <a:rPr lang="en-US"/>
              <a:t>Nutrition</a:t>
            </a:r>
          </a:p>
          <a:p>
            <a:pPr marL="285750" indent="-285750">
              <a:lnSpc>
                <a:spcPct val="120000"/>
              </a:lnSpc>
              <a:buClr>
                <a:schemeClr val="tx2">
                  <a:lumMod val="75000"/>
                  <a:lumOff val="25000"/>
                </a:schemeClr>
              </a:buClr>
              <a:buSzPct val="140000"/>
              <a:buFont typeface="Arial"/>
              <a:buChar char="•"/>
            </a:pPr>
            <a:r>
              <a:rPr lang="en-US"/>
              <a:t>Migrant health and social inequalities</a:t>
            </a:r>
          </a:p>
        </p:txBody>
      </p:sp>
      <p:sp>
        <p:nvSpPr>
          <p:cNvPr id="11" name="Rectangle 10"/>
          <p:cNvSpPr/>
          <p:nvPr/>
        </p:nvSpPr>
        <p:spPr>
          <a:xfrm>
            <a:off x="4604608" y="3851068"/>
            <a:ext cx="4474174" cy="2077492"/>
          </a:xfrm>
          <a:prstGeom prst="rect">
            <a:avLst/>
          </a:prstGeom>
        </p:spPr>
        <p:txBody>
          <a:bodyPr wrap="square">
            <a:spAutoFit/>
          </a:bodyPr>
          <a:lstStyle/>
          <a:p>
            <a:pPr marL="285750" indent="-285750">
              <a:lnSpc>
                <a:spcPct val="120000"/>
              </a:lnSpc>
              <a:buClr>
                <a:schemeClr val="tx2">
                  <a:lumMod val="75000"/>
                  <a:lumOff val="25000"/>
                </a:schemeClr>
              </a:buClr>
              <a:buSzPct val="140000"/>
              <a:buFont typeface="Arial"/>
              <a:buChar char="•"/>
            </a:pPr>
            <a:r>
              <a:rPr lang="en-US"/>
              <a:t>One-health</a:t>
            </a:r>
          </a:p>
          <a:p>
            <a:pPr marL="285750" indent="-285750">
              <a:lnSpc>
                <a:spcPct val="120000"/>
              </a:lnSpc>
              <a:buClr>
                <a:schemeClr val="tx2">
                  <a:lumMod val="75000"/>
                  <a:lumOff val="25000"/>
                </a:schemeClr>
              </a:buClr>
              <a:buSzPct val="140000"/>
              <a:buFont typeface="Arial"/>
              <a:buChar char="•"/>
            </a:pPr>
            <a:r>
              <a:rPr lang="en-US"/>
              <a:t>Digital health</a:t>
            </a:r>
          </a:p>
          <a:p>
            <a:pPr marL="285750" indent="-285750">
              <a:lnSpc>
                <a:spcPct val="120000"/>
              </a:lnSpc>
              <a:buClr>
                <a:schemeClr val="tx2">
                  <a:lumMod val="75000"/>
                  <a:lumOff val="25000"/>
                </a:schemeClr>
              </a:buClr>
              <a:buSzPct val="140000"/>
              <a:buFont typeface="Arial"/>
              <a:buChar char="•"/>
            </a:pPr>
            <a:r>
              <a:rPr lang="en-US"/>
              <a:t>Health systems and global governance</a:t>
            </a:r>
          </a:p>
          <a:p>
            <a:pPr marL="285750" indent="-285750">
              <a:lnSpc>
                <a:spcPct val="120000"/>
              </a:lnSpc>
              <a:buClr>
                <a:schemeClr val="tx2">
                  <a:lumMod val="75000"/>
                  <a:lumOff val="25000"/>
                </a:schemeClr>
              </a:buClr>
              <a:buSzPct val="140000"/>
              <a:buFont typeface="Arial"/>
              <a:buChar char="•"/>
            </a:pPr>
            <a:r>
              <a:rPr lang="en-US"/>
              <a:t>Contemporary history and anthropology Education in global health</a:t>
            </a:r>
          </a:p>
          <a:p>
            <a:pPr marL="285750" indent="-285750">
              <a:lnSpc>
                <a:spcPct val="120000"/>
              </a:lnSpc>
              <a:buClr>
                <a:schemeClr val="tx2">
                  <a:lumMod val="75000"/>
                  <a:lumOff val="25000"/>
                </a:schemeClr>
              </a:buClr>
              <a:buSzPct val="140000"/>
              <a:buFont typeface="Arial"/>
              <a:buChar char="•"/>
            </a:pPr>
            <a:r>
              <a:rPr lang="en-US"/>
              <a:t>Global Paediatrics</a:t>
            </a:r>
          </a:p>
        </p:txBody>
      </p:sp>
      <p:cxnSp>
        <p:nvCxnSpPr>
          <p:cNvPr id="14" name="Straight Connector 13"/>
          <p:cNvCxnSpPr/>
          <p:nvPr/>
        </p:nvCxnSpPr>
        <p:spPr>
          <a:xfrm flipH="1">
            <a:off x="0" y="2643514"/>
            <a:ext cx="3588199" cy="119622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134550" y="2658283"/>
            <a:ext cx="5009450" cy="116669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0" y="3839746"/>
            <a:ext cx="9144000" cy="2156162"/>
          </a:xfrm>
          <a:prstGeom prst="rect">
            <a:avLst/>
          </a:prstGeom>
          <a:no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smtClean="0"/>
          </a:p>
        </p:txBody>
      </p:sp>
    </p:spTree>
    <p:extLst>
      <p:ext uri="{BB962C8B-B14F-4D97-AF65-F5344CB8AC3E}">
        <p14:creationId xmlns:p14="http://schemas.microsoft.com/office/powerpoint/2010/main" val="4868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anim calcmode="lin" valueType="num">
                                      <p:cBhvr>
                                        <p:cTn id="10" dur="500" fill="hold"/>
                                        <p:tgtEl>
                                          <p:spTgt spid="17"/>
                                        </p:tgtEl>
                                        <p:attrNameLst>
                                          <p:attrName>ppt_x</p:attrName>
                                        </p:attrNameLst>
                                      </p:cBhvr>
                                      <p:tavLst>
                                        <p:tav tm="0">
                                          <p:val>
                                            <p:fltVal val="0.5"/>
                                          </p:val>
                                        </p:tav>
                                        <p:tav tm="100000">
                                          <p:val>
                                            <p:strVal val="#ppt_x"/>
                                          </p:val>
                                        </p:tav>
                                      </p:tavLst>
                                    </p:anim>
                                    <p:anim calcmode="lin" valueType="num">
                                      <p:cBhvr>
                                        <p:cTn id="11" dur="500" fill="hold"/>
                                        <p:tgtEl>
                                          <p:spTgt spid="17"/>
                                        </p:tgtEl>
                                        <p:attrNameLst>
                                          <p:attrName>ppt_y</p:attrName>
                                        </p:attrNameLst>
                                      </p:cBhvr>
                                      <p:tavLst>
                                        <p:tav tm="0">
                                          <p:val>
                                            <p:fltVal val="0.5"/>
                                          </p:val>
                                        </p:tav>
                                        <p:tav tm="100000">
                                          <p:val>
                                            <p:strVal val="#ppt_y"/>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childTnLst>
                                </p:cTn>
                              </p:par>
                              <p:par>
                                <p:cTn id="28" presetID="1"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0" grpId="0"/>
      <p:bldP spid="11"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kjermbilde 2017-05-19 kl. 13.01.01.png">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t="11979"/>
          <a:stretch/>
        </p:blipFill>
        <p:spPr>
          <a:xfrm>
            <a:off x="0" y="1046757"/>
            <a:ext cx="9144000" cy="5030392"/>
          </a:xfrm>
          <a:prstGeom prst="rect">
            <a:avLst/>
          </a:prstGeom>
        </p:spPr>
      </p:pic>
      <p:sp>
        <p:nvSpPr>
          <p:cNvPr id="5" name="Title 4"/>
          <p:cNvSpPr txBox="1">
            <a:spLocks/>
          </p:cNvSpPr>
          <p:nvPr/>
        </p:nvSpPr>
        <p:spPr>
          <a:xfrm>
            <a:off x="319090" y="360000"/>
            <a:ext cx="8508999" cy="424048"/>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3200" dirty="0" smtClean="0"/>
              <a:t>Centre for Global Health</a:t>
            </a:r>
            <a:r>
              <a:rPr lang="nb-NO" sz="3200" smtClean="0"/>
              <a:t>, UiO </a:t>
            </a:r>
            <a:r>
              <a:rPr lang="nb-NO" sz="3200" dirty="0" smtClean="0"/>
              <a:t>research </a:t>
            </a:r>
            <a:r>
              <a:rPr lang="nb-NO" sz="3200" dirty="0" smtClean="0">
                <a:hlinkClick r:id="rId2"/>
              </a:rPr>
              <a:t>(Google link)</a:t>
            </a:r>
            <a:endParaRPr lang="nb-NO" sz="3200" dirty="0"/>
          </a:p>
        </p:txBody>
      </p:sp>
    </p:spTree>
    <p:extLst>
      <p:ext uri="{BB962C8B-B14F-4D97-AF65-F5344CB8AC3E}">
        <p14:creationId xmlns:p14="http://schemas.microsoft.com/office/powerpoint/2010/main" val="1335550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0" indent="-342900">
              <a:lnSpc>
                <a:spcPct val="100000"/>
              </a:lnSpc>
              <a:spcBef>
                <a:spcPct val="20000"/>
              </a:spcBef>
              <a:buClr>
                <a:schemeClr val="bg2"/>
              </a:buClr>
              <a:buFontTx/>
              <a:buChar char="•"/>
            </a:pPr>
            <a:r>
              <a:rPr lang="nb-NO" sz="1800" kern="0" dirty="0">
                <a:solidFill>
                  <a:srgbClr val="000000"/>
                </a:solidFill>
                <a:ea typeface="ヒラギノ角ゴ Pro W3"/>
              </a:rPr>
              <a:t>Access to relevant and updated </a:t>
            </a:r>
            <a:r>
              <a:rPr lang="nb-NO" sz="1800" kern="0" dirty="0" smtClean="0">
                <a:solidFill>
                  <a:srgbClr val="000000"/>
                </a:solidFill>
                <a:ea typeface="ヒラギノ角ゴ Pro W3"/>
              </a:rPr>
              <a:t>information</a:t>
            </a:r>
          </a:p>
          <a:p>
            <a:pPr marL="342900" lvl="0" indent="-342900">
              <a:lnSpc>
                <a:spcPct val="100000"/>
              </a:lnSpc>
              <a:spcBef>
                <a:spcPct val="20000"/>
              </a:spcBef>
              <a:buClr>
                <a:schemeClr val="bg2"/>
              </a:buClr>
              <a:buFontTx/>
              <a:buChar char="•"/>
            </a:pPr>
            <a:endParaRPr lang="nb-NO" sz="500" kern="0" dirty="0">
              <a:solidFill>
                <a:srgbClr val="000000"/>
              </a:solidFill>
              <a:ea typeface="ヒラギノ角ゴ Pro W3"/>
            </a:endParaRPr>
          </a:p>
          <a:p>
            <a:pPr marL="342900" lvl="0" indent="-342900">
              <a:lnSpc>
                <a:spcPct val="100000"/>
              </a:lnSpc>
              <a:spcBef>
                <a:spcPct val="20000"/>
              </a:spcBef>
              <a:buClr>
                <a:schemeClr val="bg2"/>
              </a:buClr>
              <a:buFontTx/>
              <a:buChar char="•"/>
            </a:pPr>
            <a:r>
              <a:rPr lang="en-GB" sz="1800" kern="0" dirty="0">
                <a:solidFill>
                  <a:srgbClr val="000000"/>
                </a:solidFill>
                <a:ea typeface="ヒラギノ角ゴ Pro W3"/>
              </a:rPr>
              <a:t>Entry to a centralised Global Health </a:t>
            </a:r>
            <a:r>
              <a:rPr lang="en-GB" sz="1800" kern="0" dirty="0" smtClean="0">
                <a:solidFill>
                  <a:srgbClr val="000000"/>
                </a:solidFill>
                <a:ea typeface="ヒラギノ角ゴ Pro W3"/>
              </a:rPr>
              <a:t>hub</a:t>
            </a:r>
          </a:p>
          <a:p>
            <a:pPr marL="342900" lvl="0" indent="-342900">
              <a:lnSpc>
                <a:spcPct val="100000"/>
              </a:lnSpc>
              <a:spcBef>
                <a:spcPct val="20000"/>
              </a:spcBef>
              <a:buClr>
                <a:schemeClr val="bg2"/>
              </a:buClr>
              <a:buFontTx/>
              <a:buChar char="•"/>
            </a:pPr>
            <a:endParaRPr lang="en-GB" sz="500" kern="0" dirty="0">
              <a:solidFill>
                <a:srgbClr val="000000"/>
              </a:solidFill>
              <a:ea typeface="ヒラギノ角ゴ Pro W3"/>
            </a:endParaRPr>
          </a:p>
          <a:p>
            <a:pPr marL="342900" lvl="0" indent="-342900">
              <a:lnSpc>
                <a:spcPct val="100000"/>
              </a:lnSpc>
              <a:spcBef>
                <a:spcPct val="20000"/>
              </a:spcBef>
              <a:buClr>
                <a:schemeClr val="bg2"/>
              </a:buClr>
              <a:buFontTx/>
              <a:buChar char="•"/>
            </a:pPr>
            <a:r>
              <a:rPr lang="en-GB" sz="1800" kern="0" dirty="0">
                <a:solidFill>
                  <a:srgbClr val="000000"/>
                </a:solidFill>
                <a:ea typeface="ヒラギノ角ゴ Pro W3"/>
              </a:rPr>
              <a:t>Platform for creating collaborations across various </a:t>
            </a:r>
            <a:r>
              <a:rPr lang="en-GB" sz="1800" kern="0" dirty="0" smtClean="0">
                <a:solidFill>
                  <a:srgbClr val="000000"/>
                </a:solidFill>
                <a:ea typeface="ヒラギノ角ゴ Pro W3"/>
              </a:rPr>
              <a:t>disciplines</a:t>
            </a:r>
          </a:p>
          <a:p>
            <a:pPr marL="342900" lvl="0" indent="-342900">
              <a:lnSpc>
                <a:spcPct val="100000"/>
              </a:lnSpc>
              <a:spcBef>
                <a:spcPct val="20000"/>
              </a:spcBef>
              <a:buClr>
                <a:schemeClr val="bg2"/>
              </a:buClr>
              <a:buFontTx/>
              <a:buChar char="•"/>
            </a:pPr>
            <a:endParaRPr lang="en-GB" sz="500" kern="0" dirty="0">
              <a:solidFill>
                <a:srgbClr val="000000"/>
              </a:solidFill>
              <a:ea typeface="ヒラギノ角ゴ Pro W3"/>
            </a:endParaRPr>
          </a:p>
          <a:p>
            <a:pPr marL="342900" lvl="0" indent="-342900">
              <a:lnSpc>
                <a:spcPct val="100000"/>
              </a:lnSpc>
              <a:spcBef>
                <a:spcPct val="20000"/>
              </a:spcBef>
              <a:buClr>
                <a:schemeClr val="bg2"/>
              </a:buClr>
              <a:buFontTx/>
              <a:buChar char="•"/>
            </a:pPr>
            <a:r>
              <a:rPr lang="en-GB" sz="1800" kern="0" dirty="0">
                <a:solidFill>
                  <a:srgbClr val="000000"/>
                </a:solidFill>
                <a:ea typeface="ヒラギノ角ゴ Pro W3"/>
              </a:rPr>
              <a:t>Information on comprehensive funding opportunities in Global </a:t>
            </a:r>
            <a:r>
              <a:rPr lang="en-GB" sz="1800" kern="0" dirty="0" smtClean="0">
                <a:solidFill>
                  <a:srgbClr val="000000"/>
                </a:solidFill>
                <a:ea typeface="ヒラギノ角ゴ Pro W3"/>
              </a:rPr>
              <a:t>Health</a:t>
            </a:r>
          </a:p>
          <a:p>
            <a:pPr marL="342900" lvl="0" indent="-342900">
              <a:lnSpc>
                <a:spcPct val="100000"/>
              </a:lnSpc>
              <a:spcBef>
                <a:spcPct val="20000"/>
              </a:spcBef>
              <a:buClr>
                <a:schemeClr val="bg2"/>
              </a:buClr>
              <a:buFontTx/>
              <a:buChar char="•"/>
            </a:pPr>
            <a:endParaRPr lang="en-GB" sz="500" kern="0" dirty="0">
              <a:solidFill>
                <a:srgbClr val="000000"/>
              </a:solidFill>
              <a:ea typeface="ヒラギノ角ゴ Pro W3"/>
            </a:endParaRPr>
          </a:p>
          <a:p>
            <a:pPr marL="342900" lvl="0" indent="-342900">
              <a:lnSpc>
                <a:spcPct val="100000"/>
              </a:lnSpc>
              <a:spcBef>
                <a:spcPct val="20000"/>
              </a:spcBef>
              <a:buClr>
                <a:schemeClr val="bg2"/>
              </a:buClr>
              <a:buFontTx/>
              <a:buChar char="•"/>
            </a:pPr>
            <a:r>
              <a:rPr lang="en-GB" sz="1800" kern="0" dirty="0">
                <a:solidFill>
                  <a:srgbClr val="000000"/>
                </a:solidFill>
                <a:ea typeface="ヒラギノ角ゴ Pro W3"/>
              </a:rPr>
              <a:t>Support for interdisciplinary proposal </a:t>
            </a:r>
            <a:r>
              <a:rPr lang="en-GB" sz="1800" kern="0" dirty="0" smtClean="0">
                <a:solidFill>
                  <a:srgbClr val="000000"/>
                </a:solidFill>
                <a:ea typeface="ヒラギノ角ゴ Pro W3"/>
              </a:rPr>
              <a:t>writing</a:t>
            </a:r>
          </a:p>
          <a:p>
            <a:pPr marL="342900" lvl="0" indent="-342900">
              <a:lnSpc>
                <a:spcPct val="100000"/>
              </a:lnSpc>
              <a:spcBef>
                <a:spcPct val="20000"/>
              </a:spcBef>
              <a:buClr>
                <a:schemeClr val="bg2"/>
              </a:buClr>
              <a:buFontTx/>
              <a:buChar char="•"/>
            </a:pPr>
            <a:endParaRPr lang="en-GB" sz="500" kern="0" dirty="0">
              <a:solidFill>
                <a:srgbClr val="000000"/>
              </a:solidFill>
              <a:ea typeface="ヒラギノ角ゴ Pro W3"/>
            </a:endParaRPr>
          </a:p>
          <a:p>
            <a:pPr marL="342900" lvl="0" indent="-342900">
              <a:lnSpc>
                <a:spcPct val="100000"/>
              </a:lnSpc>
              <a:spcBef>
                <a:spcPct val="20000"/>
              </a:spcBef>
              <a:buClr>
                <a:schemeClr val="bg2"/>
              </a:buClr>
              <a:buFontTx/>
              <a:buChar char="•"/>
            </a:pPr>
            <a:r>
              <a:rPr lang="en-GB" sz="1800" kern="0" dirty="0">
                <a:solidFill>
                  <a:srgbClr val="000000"/>
                </a:solidFill>
                <a:ea typeface="ヒラギノ角ゴ Pro W3"/>
              </a:rPr>
              <a:t>Support for organizing seminars and </a:t>
            </a:r>
            <a:r>
              <a:rPr lang="en-GB" sz="1800" kern="0" dirty="0" smtClean="0">
                <a:solidFill>
                  <a:srgbClr val="000000"/>
                </a:solidFill>
                <a:ea typeface="ヒラギノ角ゴ Pro W3"/>
              </a:rPr>
              <a:t>conferences</a:t>
            </a:r>
          </a:p>
          <a:p>
            <a:pPr marL="342900" lvl="0" indent="-342900">
              <a:lnSpc>
                <a:spcPct val="100000"/>
              </a:lnSpc>
              <a:spcBef>
                <a:spcPct val="20000"/>
              </a:spcBef>
              <a:buClr>
                <a:schemeClr val="bg2"/>
              </a:buClr>
              <a:buFontTx/>
              <a:buChar char="•"/>
            </a:pPr>
            <a:endParaRPr lang="en-GB" sz="500" kern="0" dirty="0">
              <a:solidFill>
                <a:srgbClr val="000000"/>
              </a:solidFill>
              <a:ea typeface="ヒラギノ角ゴ Pro W3"/>
            </a:endParaRPr>
          </a:p>
          <a:p>
            <a:pPr marL="342900" lvl="0" indent="-342900">
              <a:lnSpc>
                <a:spcPct val="100000"/>
              </a:lnSpc>
              <a:spcBef>
                <a:spcPct val="20000"/>
              </a:spcBef>
              <a:buClr>
                <a:schemeClr val="bg2"/>
              </a:buClr>
              <a:buFontTx/>
              <a:buChar char="•"/>
            </a:pPr>
            <a:r>
              <a:rPr lang="en-GB" sz="1800" kern="0" dirty="0">
                <a:solidFill>
                  <a:srgbClr val="000000"/>
                </a:solidFill>
                <a:ea typeface="ヒラギノ角ゴ Pro W3"/>
              </a:rPr>
              <a:t>Dissemination through CGH channels</a:t>
            </a:r>
            <a:endParaRPr lang="nb-NO" sz="1800" kern="0" dirty="0">
              <a:solidFill>
                <a:srgbClr val="000000"/>
              </a:solidFill>
              <a:ea typeface="ヒラギノ角ゴ Pro W3"/>
            </a:endParaRPr>
          </a:p>
          <a:p>
            <a:endParaRPr lang="nb-NO" dirty="0"/>
          </a:p>
        </p:txBody>
      </p:sp>
      <p:sp>
        <p:nvSpPr>
          <p:cNvPr id="3" name="Slide Number Placeholder 2"/>
          <p:cNvSpPr>
            <a:spLocks noGrp="1"/>
          </p:cNvSpPr>
          <p:nvPr>
            <p:ph type="sldNum" sz="quarter" idx="11"/>
          </p:nvPr>
        </p:nvSpPr>
        <p:spPr/>
        <p:txBody>
          <a:bodyPr/>
          <a:lstStyle/>
          <a:p>
            <a:fld id="{CE58CB1E-F828-4F11-99E0-327109AF9DA4}" type="slidenum">
              <a:rPr lang="de-DE" smtClean="0"/>
              <a:pPr/>
              <a:t>7</a:t>
            </a:fld>
            <a:endParaRPr lang="de-DE" dirty="0"/>
          </a:p>
        </p:txBody>
      </p:sp>
      <p:sp>
        <p:nvSpPr>
          <p:cNvPr id="4" name="Footer Placeholder 3"/>
          <p:cNvSpPr>
            <a:spLocks noGrp="1"/>
          </p:cNvSpPr>
          <p:nvPr>
            <p:ph type="ftr" sz="quarter" idx="12"/>
          </p:nvPr>
        </p:nvSpPr>
        <p:spPr/>
        <p:txBody>
          <a:bodyPr/>
          <a:lstStyle/>
          <a:p>
            <a:r>
              <a:rPr lang="en-US" smtClean="0"/>
              <a:t>Center for Global Health (TUM) | Centre for Global Health (UiO) |</a:t>
            </a:r>
            <a:endParaRPr lang="en-US" dirty="0" smtClean="0"/>
          </a:p>
        </p:txBody>
      </p:sp>
      <p:sp>
        <p:nvSpPr>
          <p:cNvPr id="5" name="Title 4"/>
          <p:cNvSpPr>
            <a:spLocks noGrp="1"/>
          </p:cNvSpPr>
          <p:nvPr>
            <p:ph type="title"/>
          </p:nvPr>
        </p:nvSpPr>
        <p:spPr>
          <a:xfrm>
            <a:off x="319090" y="360000"/>
            <a:ext cx="8508999" cy="424048"/>
          </a:xfrm>
        </p:spPr>
        <p:txBody>
          <a:bodyPr/>
          <a:lstStyle/>
          <a:p>
            <a:r>
              <a:rPr lang="en-GB" sz="3200" dirty="0" smtClean="0"/>
              <a:t>Why collaborate with the CGH, </a:t>
            </a:r>
            <a:r>
              <a:rPr lang="en-GB" sz="3200" dirty="0" err="1" smtClean="0"/>
              <a:t>UiO</a:t>
            </a:r>
            <a:r>
              <a:rPr lang="en-GB" sz="3200" dirty="0" smtClean="0"/>
              <a:t>?</a:t>
            </a:r>
            <a:endParaRPr lang="en-GB" sz="3200" dirty="0"/>
          </a:p>
        </p:txBody>
      </p:sp>
    </p:spTree>
    <p:extLst>
      <p:ext uri="{BB962C8B-B14F-4D97-AF65-F5344CB8AC3E}">
        <p14:creationId xmlns:p14="http://schemas.microsoft.com/office/powerpoint/2010/main" val="1133995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9090" y="905568"/>
            <a:ext cx="8508999" cy="5503470"/>
          </a:xfrm>
        </p:spPr>
        <p:txBody>
          <a:bodyPr/>
          <a:lstStyle/>
          <a:p>
            <a:pPr lvl="0">
              <a:lnSpc>
                <a:spcPct val="110000"/>
              </a:lnSpc>
              <a:spcBef>
                <a:spcPct val="20000"/>
              </a:spcBef>
              <a:buClr>
                <a:schemeClr val="tx2">
                  <a:lumMod val="75000"/>
                  <a:lumOff val="25000"/>
                </a:schemeClr>
              </a:buClr>
              <a:buSzPct val="140000"/>
            </a:pPr>
            <a:r>
              <a:rPr lang="nb-NO" kern="0" dirty="0">
                <a:solidFill>
                  <a:srgbClr val="005293"/>
                </a:solidFill>
                <a:ea typeface="ヒラギノ角ゴ Pro W3"/>
              </a:rPr>
              <a:t>NORWAY</a:t>
            </a:r>
          </a:p>
          <a:p>
            <a:pPr marL="342900" lvl="0" indent="-342900">
              <a:lnSpc>
                <a:spcPct val="90000"/>
              </a:lnSpc>
              <a:spcBef>
                <a:spcPct val="20000"/>
              </a:spcBef>
              <a:buClr>
                <a:schemeClr val="tx2">
                  <a:lumMod val="75000"/>
                  <a:lumOff val="25000"/>
                </a:schemeClr>
              </a:buClr>
              <a:buSzPct val="140000"/>
              <a:buFont typeface="Arial"/>
              <a:buChar char="•"/>
            </a:pPr>
            <a:r>
              <a:rPr lang="nb-NO" kern="0" dirty="0">
                <a:solidFill>
                  <a:srgbClr val="000000"/>
                </a:solidFill>
                <a:ea typeface="ヒラギノ角ゴ Pro W3"/>
              </a:rPr>
              <a:t>Norwegian Research School of Global Health</a:t>
            </a:r>
          </a:p>
          <a:p>
            <a:pPr marL="342900" lvl="0" indent="-342900">
              <a:lnSpc>
                <a:spcPct val="90000"/>
              </a:lnSpc>
              <a:spcBef>
                <a:spcPct val="20000"/>
              </a:spcBef>
              <a:buClr>
                <a:schemeClr val="tx2">
                  <a:lumMod val="75000"/>
                  <a:lumOff val="25000"/>
                </a:schemeClr>
              </a:buClr>
              <a:buSzPct val="140000"/>
              <a:buFont typeface="Arial"/>
              <a:buChar char="•"/>
            </a:pPr>
            <a:r>
              <a:rPr lang="nb-NO" kern="0" dirty="0">
                <a:solidFill>
                  <a:srgbClr val="000000"/>
                </a:solidFill>
                <a:ea typeface="ヒラギノ角ゴ Pro W3"/>
              </a:rPr>
              <a:t>Peace Research Institute Oslo (PRIO)</a:t>
            </a:r>
          </a:p>
          <a:p>
            <a:pPr marL="342900" lvl="0" indent="-342900">
              <a:lnSpc>
                <a:spcPct val="90000"/>
              </a:lnSpc>
              <a:spcBef>
                <a:spcPct val="20000"/>
              </a:spcBef>
              <a:buClr>
                <a:schemeClr val="tx2">
                  <a:lumMod val="75000"/>
                  <a:lumOff val="25000"/>
                </a:schemeClr>
              </a:buClr>
              <a:buSzPct val="140000"/>
              <a:buFontTx/>
              <a:buChar char="•"/>
            </a:pPr>
            <a:r>
              <a:rPr lang="nb-NO" kern="0" dirty="0">
                <a:solidFill>
                  <a:srgbClr val="000000"/>
                </a:solidFill>
                <a:ea typeface="ヒラギノ角ゴ Pro W3"/>
              </a:rPr>
              <a:t>Norwegian Forum for Global Health Research</a:t>
            </a:r>
          </a:p>
          <a:p>
            <a:pPr marL="342900" lvl="0" indent="-342900">
              <a:lnSpc>
                <a:spcPct val="90000"/>
              </a:lnSpc>
              <a:spcBef>
                <a:spcPct val="20000"/>
              </a:spcBef>
              <a:buClr>
                <a:schemeClr val="tx2">
                  <a:lumMod val="75000"/>
                  <a:lumOff val="25000"/>
                </a:schemeClr>
              </a:buClr>
              <a:buSzPct val="140000"/>
              <a:buFontTx/>
              <a:buChar char="•"/>
            </a:pPr>
            <a:r>
              <a:rPr lang="nb-NO" kern="0" dirty="0">
                <a:solidFill>
                  <a:srgbClr val="000000"/>
                </a:solidFill>
                <a:ea typeface="ヒラギノ角ゴ Pro W3"/>
              </a:rPr>
              <a:t>Norwegian Institute of Public Health (FHI)</a:t>
            </a:r>
          </a:p>
          <a:p>
            <a:pPr marL="342900" lvl="0" indent="-342900">
              <a:lnSpc>
                <a:spcPct val="90000"/>
              </a:lnSpc>
              <a:spcBef>
                <a:spcPct val="20000"/>
              </a:spcBef>
              <a:buClr>
                <a:schemeClr val="tx2">
                  <a:lumMod val="75000"/>
                  <a:lumOff val="25000"/>
                </a:schemeClr>
              </a:buClr>
              <a:buSzPct val="140000"/>
              <a:buFontTx/>
              <a:buChar char="•"/>
            </a:pPr>
            <a:r>
              <a:rPr lang="nb-NO" kern="0" dirty="0">
                <a:solidFill>
                  <a:srgbClr val="000000"/>
                </a:solidFill>
                <a:ea typeface="ヒラギノ角ゴ Pro W3"/>
              </a:rPr>
              <a:t>Basic Internet Foundation</a:t>
            </a:r>
          </a:p>
          <a:p>
            <a:pPr lvl="0">
              <a:lnSpc>
                <a:spcPct val="110000"/>
              </a:lnSpc>
              <a:spcBef>
                <a:spcPct val="20000"/>
              </a:spcBef>
              <a:buClr>
                <a:schemeClr val="tx2">
                  <a:lumMod val="75000"/>
                  <a:lumOff val="25000"/>
                </a:schemeClr>
              </a:buClr>
              <a:buSzPct val="140000"/>
            </a:pPr>
            <a:r>
              <a:rPr lang="nb-NO" kern="0" dirty="0">
                <a:solidFill>
                  <a:srgbClr val="005293"/>
                </a:solidFill>
                <a:ea typeface="ヒラギノ角ゴ Pro W3"/>
              </a:rPr>
              <a:t>EUROPE</a:t>
            </a:r>
          </a:p>
          <a:p>
            <a:pPr marL="342900" lvl="0" indent="-342900">
              <a:lnSpc>
                <a:spcPct val="90000"/>
              </a:lnSpc>
              <a:spcBef>
                <a:spcPct val="20000"/>
              </a:spcBef>
              <a:buClr>
                <a:schemeClr val="tx2">
                  <a:lumMod val="75000"/>
                  <a:lumOff val="25000"/>
                </a:schemeClr>
              </a:buClr>
              <a:buSzPct val="140000"/>
              <a:buFontTx/>
              <a:buChar char="•"/>
            </a:pPr>
            <a:r>
              <a:rPr lang="nb-NO" kern="0" dirty="0">
                <a:solidFill>
                  <a:srgbClr val="000000"/>
                </a:solidFill>
                <a:ea typeface="ヒラギノ角ゴ Pro W3"/>
              </a:rPr>
              <a:t>Department of Mental Health and Substance Abuse, WHO</a:t>
            </a:r>
          </a:p>
          <a:p>
            <a:pPr marL="342900" lvl="0" indent="-342900">
              <a:lnSpc>
                <a:spcPct val="90000"/>
              </a:lnSpc>
              <a:spcBef>
                <a:spcPct val="20000"/>
              </a:spcBef>
              <a:buClr>
                <a:schemeClr val="tx2">
                  <a:lumMod val="75000"/>
                  <a:lumOff val="25000"/>
                </a:schemeClr>
              </a:buClr>
              <a:buSzPct val="140000"/>
              <a:buFontTx/>
              <a:buChar char="•"/>
            </a:pPr>
            <a:r>
              <a:rPr lang="nb-NO" kern="0" dirty="0">
                <a:solidFill>
                  <a:srgbClr val="000000"/>
                </a:solidFill>
                <a:ea typeface="ヒラギノ角ゴ Pro W3"/>
              </a:rPr>
              <a:t>Department of the Control of Neglected Tropical Diseases, WHO</a:t>
            </a:r>
          </a:p>
          <a:p>
            <a:pPr marL="342900" lvl="0" indent="-342900">
              <a:lnSpc>
                <a:spcPct val="90000"/>
              </a:lnSpc>
              <a:spcBef>
                <a:spcPct val="20000"/>
              </a:spcBef>
              <a:buClr>
                <a:schemeClr val="tx2">
                  <a:lumMod val="75000"/>
                  <a:lumOff val="25000"/>
                </a:schemeClr>
              </a:buClr>
              <a:buSzPct val="140000"/>
              <a:buFontTx/>
              <a:buChar char="•"/>
            </a:pPr>
            <a:r>
              <a:rPr lang="nb-NO" kern="0" dirty="0">
                <a:solidFill>
                  <a:srgbClr val="000000"/>
                </a:solidFill>
                <a:ea typeface="ヒラギノ角ゴ Pro W3"/>
              </a:rPr>
              <a:t>Institute of Tropical Medicine, Antwerp, Belgium</a:t>
            </a:r>
          </a:p>
          <a:p>
            <a:pPr marL="342900" lvl="0" indent="-342900">
              <a:lnSpc>
                <a:spcPct val="90000"/>
              </a:lnSpc>
              <a:spcBef>
                <a:spcPct val="20000"/>
              </a:spcBef>
              <a:buClr>
                <a:schemeClr val="tx2">
                  <a:lumMod val="75000"/>
                  <a:lumOff val="25000"/>
                </a:schemeClr>
              </a:buClr>
              <a:buSzPct val="140000"/>
              <a:buFontTx/>
              <a:buChar char="•"/>
            </a:pPr>
            <a:r>
              <a:rPr lang="nb-NO" kern="0" dirty="0">
                <a:solidFill>
                  <a:srgbClr val="000000"/>
                </a:solidFill>
                <a:ea typeface="ヒラギノ角ゴ Pro W3"/>
              </a:rPr>
              <a:t>Department of Veterinary Disease Biology, University of Copenhagen, Denmark</a:t>
            </a:r>
          </a:p>
          <a:p>
            <a:pPr lvl="0">
              <a:lnSpc>
                <a:spcPct val="110000"/>
              </a:lnSpc>
              <a:spcBef>
                <a:spcPct val="20000"/>
              </a:spcBef>
              <a:buClr>
                <a:schemeClr val="tx2">
                  <a:lumMod val="75000"/>
                  <a:lumOff val="25000"/>
                </a:schemeClr>
              </a:buClr>
              <a:buSzPct val="140000"/>
            </a:pPr>
            <a:r>
              <a:rPr lang="nb-NO" kern="0" dirty="0">
                <a:solidFill>
                  <a:srgbClr val="005293"/>
                </a:solidFill>
                <a:ea typeface="ヒラギノ角ゴ Pro W3"/>
              </a:rPr>
              <a:t>Global South</a:t>
            </a:r>
          </a:p>
          <a:p>
            <a:pPr marL="342900" indent="-342900">
              <a:lnSpc>
                <a:spcPct val="90000"/>
              </a:lnSpc>
              <a:spcBef>
                <a:spcPct val="20000"/>
              </a:spcBef>
              <a:buClr>
                <a:schemeClr val="tx2">
                  <a:lumMod val="75000"/>
                  <a:lumOff val="25000"/>
                </a:schemeClr>
              </a:buClr>
              <a:buSzPct val="140000"/>
              <a:buFontTx/>
              <a:buChar char="•"/>
            </a:pPr>
            <a:r>
              <a:rPr lang="nb-NO" kern="0" dirty="0">
                <a:solidFill>
                  <a:srgbClr val="000000"/>
                </a:solidFill>
                <a:ea typeface="ヒラギノ角ゴ Pro W3"/>
              </a:rPr>
              <a:t>University of Public Health, Myanmar</a:t>
            </a:r>
          </a:p>
          <a:p>
            <a:pPr marL="342900" lvl="0" indent="-342900">
              <a:lnSpc>
                <a:spcPct val="90000"/>
              </a:lnSpc>
              <a:spcBef>
                <a:spcPct val="20000"/>
              </a:spcBef>
              <a:buClr>
                <a:schemeClr val="tx2">
                  <a:lumMod val="75000"/>
                  <a:lumOff val="25000"/>
                </a:schemeClr>
              </a:buClr>
              <a:buSzPct val="140000"/>
              <a:buFontTx/>
              <a:buChar char="•"/>
            </a:pPr>
            <a:r>
              <a:rPr lang="nb-NO" kern="0" dirty="0">
                <a:solidFill>
                  <a:srgbClr val="000000"/>
                </a:solidFill>
                <a:ea typeface="ヒラギノ角ゴ Pro W3"/>
              </a:rPr>
              <a:t>Muhumbili University of Health and Allied Sciences, Tanzania</a:t>
            </a:r>
          </a:p>
          <a:p>
            <a:pPr marL="342900" lvl="0" indent="-342900">
              <a:lnSpc>
                <a:spcPct val="90000"/>
              </a:lnSpc>
              <a:spcBef>
                <a:spcPct val="20000"/>
              </a:spcBef>
              <a:buClr>
                <a:schemeClr val="tx2">
                  <a:lumMod val="75000"/>
                  <a:lumOff val="25000"/>
                </a:schemeClr>
              </a:buClr>
              <a:buSzPct val="140000"/>
              <a:buFontTx/>
              <a:buChar char="•"/>
            </a:pPr>
            <a:r>
              <a:rPr lang="nb-NO" kern="0" dirty="0">
                <a:solidFill>
                  <a:srgbClr val="000000"/>
                </a:solidFill>
                <a:ea typeface="ヒラギノ角ゴ Pro W3"/>
              </a:rPr>
              <a:t>Sokoine University of Agriculture, Tanzania</a:t>
            </a:r>
          </a:p>
          <a:p>
            <a:pPr marL="342900" lvl="0" indent="-342900">
              <a:lnSpc>
                <a:spcPct val="90000"/>
              </a:lnSpc>
              <a:spcBef>
                <a:spcPct val="20000"/>
              </a:spcBef>
              <a:buClr>
                <a:schemeClr val="tx2">
                  <a:lumMod val="75000"/>
                  <a:lumOff val="25000"/>
                </a:schemeClr>
              </a:buClr>
              <a:buSzPct val="140000"/>
              <a:buFontTx/>
              <a:buChar char="•"/>
            </a:pPr>
            <a:r>
              <a:rPr lang="nb-NO" kern="0" dirty="0">
                <a:solidFill>
                  <a:srgbClr val="000000"/>
                </a:solidFill>
                <a:ea typeface="ヒラギノ角ゴ Pro W3"/>
              </a:rPr>
              <a:t>University of Hargeisa, Somaliland</a:t>
            </a:r>
          </a:p>
          <a:p>
            <a:pPr marL="342900" lvl="0" indent="-342900">
              <a:lnSpc>
                <a:spcPct val="90000"/>
              </a:lnSpc>
              <a:spcBef>
                <a:spcPct val="20000"/>
              </a:spcBef>
              <a:buClr>
                <a:schemeClr val="tx2">
                  <a:lumMod val="75000"/>
                  <a:lumOff val="25000"/>
                </a:schemeClr>
              </a:buClr>
              <a:buSzPct val="140000"/>
              <a:buFontTx/>
              <a:buChar char="•"/>
            </a:pPr>
            <a:r>
              <a:rPr lang="nb-NO" kern="0" dirty="0">
                <a:solidFill>
                  <a:srgbClr val="000000"/>
                </a:solidFill>
                <a:ea typeface="ヒラギノ角ゴ Pro W3"/>
              </a:rPr>
              <a:t>Eduardo Mondlane University, Mozambique</a:t>
            </a:r>
          </a:p>
          <a:p>
            <a:pPr marL="342900" lvl="0" indent="-342900">
              <a:lnSpc>
                <a:spcPct val="90000"/>
              </a:lnSpc>
              <a:spcBef>
                <a:spcPct val="20000"/>
              </a:spcBef>
              <a:buClr>
                <a:schemeClr val="tx2">
                  <a:lumMod val="75000"/>
                  <a:lumOff val="25000"/>
                </a:schemeClr>
              </a:buClr>
              <a:buSzPct val="140000"/>
              <a:buFontTx/>
              <a:buChar char="•"/>
            </a:pPr>
            <a:r>
              <a:rPr lang="nb-NO" kern="0" dirty="0">
                <a:solidFill>
                  <a:srgbClr val="000000"/>
                </a:solidFill>
                <a:ea typeface="ヒラギノ角ゴ Pro W3"/>
              </a:rPr>
              <a:t>University of Zambia, Zambia</a:t>
            </a:r>
          </a:p>
          <a:p>
            <a:pPr marL="342900" lvl="0" indent="-342900">
              <a:lnSpc>
                <a:spcPct val="90000"/>
              </a:lnSpc>
              <a:spcBef>
                <a:spcPct val="20000"/>
              </a:spcBef>
              <a:buClr>
                <a:schemeClr val="tx2">
                  <a:lumMod val="75000"/>
                  <a:lumOff val="25000"/>
                </a:schemeClr>
              </a:buClr>
              <a:buSzPct val="140000"/>
              <a:buFontTx/>
              <a:buChar char="•"/>
            </a:pPr>
            <a:r>
              <a:rPr lang="nb-NO" kern="0" dirty="0">
                <a:solidFill>
                  <a:srgbClr val="000000"/>
                </a:solidFill>
                <a:ea typeface="ヒラギノ角ゴ Pro W3"/>
              </a:rPr>
              <a:t>Capetown University, South Africa</a:t>
            </a:r>
          </a:p>
          <a:p>
            <a:pPr marL="342900" lvl="0" indent="-342900">
              <a:lnSpc>
                <a:spcPct val="90000"/>
              </a:lnSpc>
              <a:spcBef>
                <a:spcPct val="20000"/>
              </a:spcBef>
              <a:buClr>
                <a:schemeClr val="tx2">
                  <a:lumMod val="75000"/>
                  <a:lumOff val="25000"/>
                </a:schemeClr>
              </a:buClr>
              <a:buSzPct val="140000"/>
              <a:buFontTx/>
              <a:buChar char="•"/>
            </a:pPr>
            <a:r>
              <a:rPr lang="nb-NO" kern="0" dirty="0">
                <a:solidFill>
                  <a:srgbClr val="000000"/>
                </a:solidFill>
                <a:ea typeface="ヒラギノ角ゴ Pro W3"/>
              </a:rPr>
              <a:t>Stellenbosh University, South Africa</a:t>
            </a:r>
          </a:p>
        </p:txBody>
      </p:sp>
      <p:sp>
        <p:nvSpPr>
          <p:cNvPr id="3" name="Slide Number Placeholder 2"/>
          <p:cNvSpPr>
            <a:spLocks noGrp="1"/>
          </p:cNvSpPr>
          <p:nvPr>
            <p:ph type="sldNum" sz="quarter" idx="11"/>
          </p:nvPr>
        </p:nvSpPr>
        <p:spPr/>
        <p:txBody>
          <a:bodyPr/>
          <a:lstStyle/>
          <a:p>
            <a:fld id="{CE58CB1E-F828-4F11-99E0-327109AF9DA4}" type="slidenum">
              <a:rPr lang="de-DE" smtClean="0"/>
              <a:pPr/>
              <a:t>8</a:t>
            </a:fld>
            <a:endParaRPr lang="de-DE" dirty="0"/>
          </a:p>
        </p:txBody>
      </p:sp>
      <p:sp>
        <p:nvSpPr>
          <p:cNvPr id="4" name="Footer Placeholder 3"/>
          <p:cNvSpPr>
            <a:spLocks noGrp="1"/>
          </p:cNvSpPr>
          <p:nvPr>
            <p:ph type="ftr" sz="quarter" idx="12"/>
          </p:nvPr>
        </p:nvSpPr>
        <p:spPr/>
        <p:txBody>
          <a:bodyPr/>
          <a:lstStyle/>
          <a:p>
            <a:r>
              <a:rPr lang="en-US" smtClean="0"/>
              <a:t>Center for Global Health (TUM) | Centre for Global Health (UiO) |</a:t>
            </a:r>
            <a:endParaRPr lang="en-US" dirty="0" smtClean="0"/>
          </a:p>
        </p:txBody>
      </p:sp>
      <p:sp>
        <p:nvSpPr>
          <p:cNvPr id="5" name="Title 4"/>
          <p:cNvSpPr>
            <a:spLocks noGrp="1"/>
          </p:cNvSpPr>
          <p:nvPr>
            <p:ph type="title"/>
          </p:nvPr>
        </p:nvSpPr>
        <p:spPr>
          <a:xfrm>
            <a:off x="319090" y="360000"/>
            <a:ext cx="8508999" cy="424048"/>
          </a:xfrm>
        </p:spPr>
        <p:txBody>
          <a:bodyPr/>
          <a:lstStyle/>
          <a:p>
            <a:r>
              <a:rPr lang="en-GB" sz="3200" dirty="0" smtClean="0"/>
              <a:t>Some of our affiliations</a:t>
            </a:r>
            <a:endParaRPr lang="en-GB" sz="3200" dirty="0"/>
          </a:p>
        </p:txBody>
      </p:sp>
    </p:spTree>
    <p:extLst>
      <p:ext uri="{BB962C8B-B14F-4D97-AF65-F5344CB8AC3E}">
        <p14:creationId xmlns:p14="http://schemas.microsoft.com/office/powerpoint/2010/main" val="422697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additive="base">
                                        <p:cTn id="4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 calcmode="lin" valueType="num">
                                      <p:cBhvr additive="base">
                                        <p:cTn id="4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 calcmode="lin" valueType="num">
                                      <p:cBhvr additive="base">
                                        <p:cTn id="4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anim calcmode="lin" valueType="num">
                                      <p:cBhvr additive="base">
                                        <p:cTn id="55"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
                                            <p:txEl>
                                              <p:pRg st="12" end="12"/>
                                            </p:txEl>
                                          </p:spTgt>
                                        </p:tgtEl>
                                        <p:attrNameLst>
                                          <p:attrName>style.visibility</p:attrName>
                                        </p:attrNameLst>
                                      </p:cBhvr>
                                      <p:to>
                                        <p:strVal val="visible"/>
                                      </p:to>
                                    </p:set>
                                    <p:anim calcmode="lin" valueType="num">
                                      <p:cBhvr additive="base">
                                        <p:cTn id="5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
                                            <p:txEl>
                                              <p:pRg st="13" end="13"/>
                                            </p:txEl>
                                          </p:spTgt>
                                        </p:tgtEl>
                                        <p:attrNameLst>
                                          <p:attrName>style.visibility</p:attrName>
                                        </p:attrNameLst>
                                      </p:cBhvr>
                                      <p:to>
                                        <p:strVal val="visible"/>
                                      </p:to>
                                    </p:set>
                                    <p:anim calcmode="lin" valueType="num">
                                      <p:cBhvr additive="base">
                                        <p:cTn id="63"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
                                            <p:txEl>
                                              <p:pRg st="14" end="14"/>
                                            </p:txEl>
                                          </p:spTgt>
                                        </p:tgtEl>
                                        <p:attrNameLst>
                                          <p:attrName>style.visibility</p:attrName>
                                        </p:attrNameLst>
                                      </p:cBhvr>
                                      <p:to>
                                        <p:strVal val="visible"/>
                                      </p:to>
                                    </p:set>
                                    <p:anim calcmode="lin" valueType="num">
                                      <p:cBhvr additive="base">
                                        <p:cTn id="67"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4" end="14"/>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
                                            <p:txEl>
                                              <p:pRg st="15" end="15"/>
                                            </p:txEl>
                                          </p:spTgt>
                                        </p:tgtEl>
                                        <p:attrNameLst>
                                          <p:attrName>style.visibility</p:attrName>
                                        </p:attrNameLst>
                                      </p:cBhvr>
                                      <p:to>
                                        <p:strVal val="visible"/>
                                      </p:to>
                                    </p:set>
                                    <p:anim calcmode="lin" valueType="num">
                                      <p:cBhvr additive="base">
                                        <p:cTn id="71"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
                                            <p:txEl>
                                              <p:pRg st="15" end="15"/>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
                                            <p:txEl>
                                              <p:pRg st="16" end="16"/>
                                            </p:txEl>
                                          </p:spTgt>
                                        </p:tgtEl>
                                        <p:attrNameLst>
                                          <p:attrName>style.visibility</p:attrName>
                                        </p:attrNameLst>
                                      </p:cBhvr>
                                      <p:to>
                                        <p:strVal val="visible"/>
                                      </p:to>
                                    </p:set>
                                    <p:anim calcmode="lin" valueType="num">
                                      <p:cBhvr additive="base">
                                        <p:cTn id="75"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
                                            <p:txEl>
                                              <p:pRg st="16" end="16"/>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
                                            <p:txEl>
                                              <p:pRg st="17" end="17"/>
                                            </p:txEl>
                                          </p:spTgt>
                                        </p:tgtEl>
                                        <p:attrNameLst>
                                          <p:attrName>style.visibility</p:attrName>
                                        </p:attrNameLst>
                                      </p:cBhvr>
                                      <p:to>
                                        <p:strVal val="visible"/>
                                      </p:to>
                                    </p:set>
                                    <p:anim calcmode="lin" valueType="num">
                                      <p:cBhvr additive="base">
                                        <p:cTn id="79" dur="500" fill="hold"/>
                                        <p:tgtEl>
                                          <p:spTgt spid="2">
                                            <p:txEl>
                                              <p:pRg st="17" end="1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17" end="17"/>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
                                            <p:txEl>
                                              <p:pRg st="18" end="18"/>
                                            </p:txEl>
                                          </p:spTgt>
                                        </p:tgtEl>
                                        <p:attrNameLst>
                                          <p:attrName>style.visibility</p:attrName>
                                        </p:attrNameLst>
                                      </p:cBhvr>
                                      <p:to>
                                        <p:strVal val="visible"/>
                                      </p:to>
                                    </p:set>
                                    <p:anim calcmode="lin" valueType="num">
                                      <p:cBhvr additive="base">
                                        <p:cTn id="83" dur="500" fill="hold"/>
                                        <p:tgtEl>
                                          <p:spTgt spid="2">
                                            <p:txEl>
                                              <p:pRg st="18" end="18"/>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
                                            <p:txEl>
                                              <p:pRg st="18" end="18"/>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
                                            <p:txEl>
                                              <p:pRg st="19" end="19"/>
                                            </p:txEl>
                                          </p:spTgt>
                                        </p:tgtEl>
                                        <p:attrNameLst>
                                          <p:attrName>style.visibility</p:attrName>
                                        </p:attrNameLst>
                                      </p:cBhvr>
                                      <p:to>
                                        <p:strVal val="visible"/>
                                      </p:to>
                                    </p:set>
                                    <p:anim calcmode="lin" valueType="num">
                                      <p:cBhvr additive="base">
                                        <p:cTn id="87" dur="500" fill="hold"/>
                                        <p:tgtEl>
                                          <p:spTgt spid="2">
                                            <p:txEl>
                                              <p:pRg st="19" end="19"/>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CE58CB1E-F828-4F11-99E0-327109AF9DA4}" type="slidenum">
              <a:rPr lang="de-DE" smtClean="0"/>
              <a:pPr/>
              <a:t>9</a:t>
            </a:fld>
            <a:endParaRPr lang="de-DE" dirty="0"/>
          </a:p>
        </p:txBody>
      </p:sp>
      <p:sp>
        <p:nvSpPr>
          <p:cNvPr id="4" name="Fußzeilenplatzhalter 3"/>
          <p:cNvSpPr>
            <a:spLocks noGrp="1"/>
          </p:cNvSpPr>
          <p:nvPr>
            <p:ph type="ftr" sz="quarter" idx="12"/>
          </p:nvPr>
        </p:nvSpPr>
        <p:spPr/>
        <p:txBody>
          <a:bodyPr/>
          <a:lstStyle/>
          <a:p>
            <a:r>
              <a:rPr lang="en-US" smtClean="0"/>
              <a:t>Center for Global Health (TUM) | Centre for Global Health (UiO) |</a:t>
            </a:r>
            <a:endParaRPr lang="en-US" dirty="0" smtClean="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7457"/>
          <a:stretch/>
        </p:blipFill>
        <p:spPr>
          <a:xfrm>
            <a:off x="3063479" y="956314"/>
            <a:ext cx="1008112" cy="1136643"/>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b="10762"/>
          <a:stretch/>
        </p:blipFill>
        <p:spPr>
          <a:xfrm>
            <a:off x="5112775" y="956314"/>
            <a:ext cx="975040" cy="1160140"/>
          </a:xfrm>
          <a:prstGeom prst="rect">
            <a:avLst/>
          </a:prstGeom>
          <a:ln>
            <a:noFill/>
          </a:ln>
          <a:effectLst>
            <a:outerShdw blurRad="190500" algn="tl" rotWithShape="0">
              <a:srgbClr val="000000">
                <a:alpha val="70000"/>
              </a:srgbClr>
            </a:outerShdw>
          </a:effectLst>
        </p:spPr>
      </p:pic>
      <p:sp>
        <p:nvSpPr>
          <p:cNvPr id="11" name="Textfeld 13"/>
          <p:cNvSpPr txBox="1"/>
          <p:nvPr/>
        </p:nvSpPr>
        <p:spPr>
          <a:xfrm>
            <a:off x="2595746" y="2177222"/>
            <a:ext cx="1915454" cy="492443"/>
          </a:xfrm>
          <a:prstGeom prst="rect">
            <a:avLst/>
          </a:prstGeom>
          <a:noFill/>
        </p:spPr>
        <p:txBody>
          <a:bodyPr wrap="square" rtlCol="0">
            <a:spAutoFit/>
          </a:bodyPr>
          <a:lstStyle/>
          <a:p>
            <a:pPr algn="ctr"/>
            <a:r>
              <a:rPr lang="de-DE" sz="1300" dirty="0" smtClean="0"/>
              <a:t>Prof. Andrea Winkler, Head of </a:t>
            </a:r>
            <a:r>
              <a:rPr lang="de-DE" sz="1300" dirty="0" err="1" smtClean="0"/>
              <a:t>the</a:t>
            </a:r>
            <a:r>
              <a:rPr lang="de-DE" sz="1300" dirty="0" smtClean="0"/>
              <a:t> CGH</a:t>
            </a:r>
            <a:endParaRPr lang="de-DE" sz="1300" dirty="0"/>
          </a:p>
        </p:txBody>
      </p:sp>
      <p:sp>
        <p:nvSpPr>
          <p:cNvPr id="12" name="Textfeld 14"/>
          <p:cNvSpPr txBox="1"/>
          <p:nvPr/>
        </p:nvSpPr>
        <p:spPr>
          <a:xfrm>
            <a:off x="4491680" y="2177222"/>
            <a:ext cx="2232248" cy="492443"/>
          </a:xfrm>
          <a:prstGeom prst="rect">
            <a:avLst/>
          </a:prstGeom>
          <a:noFill/>
        </p:spPr>
        <p:txBody>
          <a:bodyPr wrap="square" rtlCol="0">
            <a:spAutoFit/>
          </a:bodyPr>
          <a:lstStyle/>
          <a:p>
            <a:pPr algn="ctr"/>
            <a:r>
              <a:rPr lang="de-DE" sz="1300" dirty="0" smtClean="0"/>
              <a:t>Ingeborg Haavardsson, </a:t>
            </a:r>
            <a:r>
              <a:rPr lang="de-DE" sz="1300" dirty="0" err="1" smtClean="0"/>
              <a:t>Coordinator</a:t>
            </a:r>
            <a:endParaRPr lang="de-DE" sz="1300" dirty="0"/>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b="24483"/>
          <a:stretch/>
        </p:blipFill>
        <p:spPr>
          <a:xfrm>
            <a:off x="1187907" y="1836091"/>
            <a:ext cx="1008112" cy="1015058"/>
          </a:xfrm>
          <a:prstGeom prst="rect">
            <a:avLst/>
          </a:prstGeom>
          <a:ln>
            <a:noFill/>
          </a:ln>
          <a:effectLst>
            <a:outerShdw blurRad="190500" algn="tl" rotWithShape="0">
              <a:srgbClr val="000000">
                <a:alpha val="70000"/>
              </a:srgbClr>
            </a:outerShdw>
          </a:effectLst>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b="24534"/>
          <a:stretch/>
        </p:blipFill>
        <p:spPr>
          <a:xfrm>
            <a:off x="6927766" y="1836091"/>
            <a:ext cx="984030" cy="990137"/>
          </a:xfrm>
          <a:prstGeom prst="rect">
            <a:avLst/>
          </a:prstGeom>
          <a:ln>
            <a:noFill/>
          </a:ln>
          <a:effectLst>
            <a:outerShdw blurRad="190500" algn="tl" rotWithShape="0">
              <a:srgbClr val="000000">
                <a:alpha val="70000"/>
              </a:srgbClr>
            </a:outerShdw>
          </a:effectLst>
        </p:spPr>
      </p:pic>
      <p:sp>
        <p:nvSpPr>
          <p:cNvPr id="15" name="Textfeld 15"/>
          <p:cNvSpPr txBox="1"/>
          <p:nvPr/>
        </p:nvSpPr>
        <p:spPr>
          <a:xfrm>
            <a:off x="6263984" y="2864277"/>
            <a:ext cx="2300439" cy="769441"/>
          </a:xfrm>
          <a:prstGeom prst="rect">
            <a:avLst/>
          </a:prstGeom>
          <a:noFill/>
        </p:spPr>
        <p:txBody>
          <a:bodyPr wrap="square" rtlCol="0">
            <a:spAutoFit/>
          </a:bodyPr>
          <a:lstStyle/>
          <a:p>
            <a:pPr algn="ctr"/>
            <a:r>
              <a:rPr lang="de-DE" sz="1100" dirty="0" smtClean="0"/>
              <a:t>Prof. Christoph Gradmann, Strategic </a:t>
            </a:r>
            <a:r>
              <a:rPr lang="de-DE" sz="1100" dirty="0" err="1" smtClean="0"/>
              <a:t>Advisor;</a:t>
            </a:r>
          </a:p>
          <a:p>
            <a:pPr algn="ctr"/>
            <a:r>
              <a:rPr lang="de-DE" sz="1100" dirty="0" err="1"/>
              <a:t>Contemporary history &amp; anthropology</a:t>
            </a:r>
            <a:endParaRPr lang="de-DE" sz="1100" dirty="0"/>
          </a:p>
        </p:txBody>
      </p:sp>
      <p:sp>
        <p:nvSpPr>
          <p:cNvPr id="16" name="Textfeld 16"/>
          <p:cNvSpPr txBox="1"/>
          <p:nvPr/>
        </p:nvSpPr>
        <p:spPr>
          <a:xfrm>
            <a:off x="708768" y="2864277"/>
            <a:ext cx="1959771" cy="600164"/>
          </a:xfrm>
          <a:prstGeom prst="rect">
            <a:avLst/>
          </a:prstGeom>
          <a:noFill/>
        </p:spPr>
        <p:txBody>
          <a:bodyPr wrap="square" rtlCol="0">
            <a:spAutoFit/>
          </a:bodyPr>
          <a:lstStyle/>
          <a:p>
            <a:pPr algn="ctr"/>
            <a:r>
              <a:rPr lang="de-DE" sz="1100" dirty="0" smtClean="0"/>
              <a:t>Prof. Johanne Sundby, </a:t>
            </a:r>
            <a:r>
              <a:rPr lang="de-DE" sz="1100" dirty="0" err="1" smtClean="0"/>
              <a:t>Inaugural</a:t>
            </a:r>
            <a:r>
              <a:rPr lang="de-DE" sz="1100" dirty="0" smtClean="0"/>
              <a:t> </a:t>
            </a:r>
            <a:r>
              <a:rPr lang="de-DE" sz="1100" dirty="0" err="1" smtClean="0"/>
              <a:t>/ deputy</a:t>
            </a:r>
            <a:r>
              <a:rPr lang="de-DE" sz="1100" dirty="0" smtClean="0"/>
              <a:t> </a:t>
            </a:r>
            <a:r>
              <a:rPr lang="de-DE" sz="1100" dirty="0" err="1" smtClean="0"/>
              <a:t>head;</a:t>
            </a:r>
          </a:p>
          <a:p>
            <a:pPr algn="ctr"/>
            <a:r>
              <a:rPr lang="de-DE" sz="1100" dirty="0" err="1"/>
              <a:t>Maternal &amp; child health</a:t>
            </a:r>
            <a:endParaRPr lang="de-DE" sz="1100" dirty="0"/>
          </a:p>
        </p:txBody>
      </p:sp>
      <p:pic>
        <p:nvPicPr>
          <p:cNvPr id="20" name="Picture 19" descr="trygveot.jpg"/>
          <p:cNvPicPr>
            <a:picLocks noChangeAspect="1"/>
          </p:cNvPicPr>
          <p:nvPr/>
        </p:nvPicPr>
        <p:blipFill rotWithShape="1">
          <a:blip r:embed="rId7">
            <a:extLst>
              <a:ext uri="{28A0092B-C50C-407E-A947-70E740481C1C}">
                <a14:useLocalDpi xmlns:a14="http://schemas.microsoft.com/office/drawing/2010/main" val="0"/>
              </a:ext>
            </a:extLst>
          </a:blip>
          <a:srcRect t="11875" b="13641"/>
          <a:stretch/>
        </p:blipFill>
        <p:spPr>
          <a:xfrm>
            <a:off x="5837149" y="4762928"/>
            <a:ext cx="828000" cy="828000"/>
          </a:xfrm>
          <a:prstGeom prst="rect">
            <a:avLst/>
          </a:prstGeom>
        </p:spPr>
      </p:pic>
      <p:sp>
        <p:nvSpPr>
          <p:cNvPr id="22" name="Textfeld 15"/>
          <p:cNvSpPr txBox="1"/>
          <p:nvPr/>
        </p:nvSpPr>
        <p:spPr>
          <a:xfrm>
            <a:off x="5475850" y="5541969"/>
            <a:ext cx="1535682" cy="769441"/>
          </a:xfrm>
          <a:prstGeom prst="rect">
            <a:avLst/>
          </a:prstGeom>
          <a:noFill/>
        </p:spPr>
        <p:txBody>
          <a:bodyPr wrap="square" rtlCol="0">
            <a:spAutoFit/>
          </a:bodyPr>
          <a:lstStyle/>
          <a:p>
            <a:pPr algn="ctr"/>
            <a:r>
              <a:rPr lang="de-DE" sz="1100" dirty="0" smtClean="0"/>
              <a:t>Assoc. Prof. Trygve Ottersen,</a:t>
            </a:r>
          </a:p>
          <a:p>
            <a:pPr algn="ctr"/>
            <a:r>
              <a:rPr lang="de-DE" sz="1100" dirty="0" smtClean="0"/>
              <a:t>Health systems &amp; global governance</a:t>
            </a:r>
            <a:endParaRPr lang="de-DE" sz="1100" dirty="0"/>
          </a:p>
        </p:txBody>
      </p:sp>
      <p:pic>
        <p:nvPicPr>
          <p:cNvPr id="23" name="Picture 22" descr="espenb.jpg"/>
          <p:cNvPicPr>
            <a:picLocks noChangeAspect="1"/>
          </p:cNvPicPr>
          <p:nvPr/>
        </p:nvPicPr>
        <p:blipFill rotWithShape="1">
          <a:blip r:embed="rId8">
            <a:extLst>
              <a:ext uri="{28A0092B-C50C-407E-A947-70E740481C1C}">
                <a14:useLocalDpi xmlns:a14="http://schemas.microsoft.com/office/drawing/2010/main" val="0"/>
              </a:ext>
            </a:extLst>
          </a:blip>
          <a:srcRect t="8786" b="13197"/>
          <a:stretch/>
        </p:blipFill>
        <p:spPr>
          <a:xfrm>
            <a:off x="222221" y="4162074"/>
            <a:ext cx="828000" cy="828000"/>
          </a:xfrm>
          <a:prstGeom prst="rect">
            <a:avLst/>
          </a:prstGeom>
        </p:spPr>
      </p:pic>
      <p:sp>
        <p:nvSpPr>
          <p:cNvPr id="24" name="Textfeld 15"/>
          <p:cNvSpPr txBox="1"/>
          <p:nvPr/>
        </p:nvSpPr>
        <p:spPr>
          <a:xfrm>
            <a:off x="0" y="4976808"/>
            <a:ext cx="1299431" cy="600164"/>
          </a:xfrm>
          <a:prstGeom prst="rect">
            <a:avLst/>
          </a:prstGeom>
          <a:noFill/>
        </p:spPr>
        <p:txBody>
          <a:bodyPr wrap="square" rtlCol="0">
            <a:spAutoFit/>
          </a:bodyPr>
          <a:lstStyle/>
          <a:p>
            <a:pPr algn="ctr"/>
            <a:r>
              <a:rPr lang="de-DE" sz="1100" dirty="0" smtClean="0"/>
              <a:t>Prof. Espen Bjertness,</a:t>
            </a:r>
          </a:p>
          <a:p>
            <a:pPr algn="ctr"/>
            <a:r>
              <a:rPr lang="de-DE" sz="1100" dirty="0" smtClean="0"/>
              <a:t>NCDs</a:t>
            </a:r>
            <a:endParaRPr lang="de-DE" sz="1100" dirty="0"/>
          </a:p>
        </p:txBody>
      </p:sp>
      <p:pic>
        <p:nvPicPr>
          <p:cNvPr id="25" name="Picture 24" descr="bernadette-kumar.jpg"/>
          <p:cNvPicPr>
            <a:picLocks noChangeAspect="1"/>
          </p:cNvPicPr>
          <p:nvPr/>
        </p:nvPicPr>
        <p:blipFill rotWithShape="1">
          <a:blip r:embed="rId9">
            <a:extLst>
              <a:ext uri="{28A0092B-C50C-407E-A947-70E740481C1C}">
                <a14:useLocalDpi xmlns:a14="http://schemas.microsoft.com/office/drawing/2010/main" val="0"/>
              </a:ext>
            </a:extLst>
          </a:blip>
          <a:srcRect t="3186" b="22335"/>
          <a:stretch/>
        </p:blipFill>
        <p:spPr>
          <a:xfrm>
            <a:off x="1318801" y="4748092"/>
            <a:ext cx="828000" cy="828000"/>
          </a:xfrm>
          <a:prstGeom prst="rect">
            <a:avLst/>
          </a:prstGeom>
        </p:spPr>
      </p:pic>
      <p:sp>
        <p:nvSpPr>
          <p:cNvPr id="26" name="Textfeld 15"/>
          <p:cNvSpPr txBox="1"/>
          <p:nvPr/>
        </p:nvSpPr>
        <p:spPr>
          <a:xfrm>
            <a:off x="870147" y="5541969"/>
            <a:ext cx="1771950" cy="769441"/>
          </a:xfrm>
          <a:prstGeom prst="rect">
            <a:avLst/>
          </a:prstGeom>
          <a:noFill/>
        </p:spPr>
        <p:txBody>
          <a:bodyPr wrap="square" rtlCol="0">
            <a:spAutoFit/>
          </a:bodyPr>
          <a:lstStyle/>
          <a:p>
            <a:pPr algn="ctr"/>
            <a:r>
              <a:rPr lang="de-DE" sz="1100" dirty="0" smtClean="0"/>
              <a:t>Assoc. Prof. Bernadette Kumar,</a:t>
            </a:r>
          </a:p>
          <a:p>
            <a:pPr algn="ctr"/>
            <a:r>
              <a:rPr lang="de-DE" sz="1100" dirty="0" smtClean="0"/>
              <a:t>Migrant health &amp; social inequalities</a:t>
            </a:r>
            <a:endParaRPr lang="de-DE" sz="1100" dirty="0"/>
          </a:p>
        </p:txBody>
      </p:sp>
      <p:pic>
        <p:nvPicPr>
          <p:cNvPr id="27" name="Picture 26" descr="015.jpg"/>
          <p:cNvPicPr>
            <a:picLocks noChangeAspect="1"/>
          </p:cNvPicPr>
          <p:nvPr/>
        </p:nvPicPr>
        <p:blipFill rotWithShape="1">
          <a:blip r:embed="rId10">
            <a:extLst>
              <a:ext uri="{28A0092B-C50C-407E-A947-70E740481C1C}">
                <a14:useLocalDpi xmlns:a14="http://schemas.microsoft.com/office/drawing/2010/main" val="0"/>
              </a:ext>
            </a:extLst>
          </a:blip>
          <a:srcRect b="23122"/>
          <a:stretch/>
        </p:blipFill>
        <p:spPr>
          <a:xfrm>
            <a:off x="2446432" y="4086541"/>
            <a:ext cx="828000" cy="828000"/>
          </a:xfrm>
          <a:prstGeom prst="rect">
            <a:avLst/>
          </a:prstGeom>
        </p:spPr>
      </p:pic>
      <p:sp>
        <p:nvSpPr>
          <p:cNvPr id="28" name="Textfeld 15"/>
          <p:cNvSpPr txBox="1"/>
          <p:nvPr/>
        </p:nvSpPr>
        <p:spPr>
          <a:xfrm>
            <a:off x="1998196" y="4883498"/>
            <a:ext cx="1771950" cy="600164"/>
          </a:xfrm>
          <a:prstGeom prst="rect">
            <a:avLst/>
          </a:prstGeom>
          <a:noFill/>
        </p:spPr>
        <p:txBody>
          <a:bodyPr wrap="square" rtlCol="0">
            <a:spAutoFit/>
          </a:bodyPr>
          <a:lstStyle/>
          <a:p>
            <a:pPr algn="ctr"/>
            <a:r>
              <a:rPr lang="de-DE" sz="1100" dirty="0" smtClean="0"/>
              <a:t>Assoc. Prof. </a:t>
            </a:r>
            <a:br>
              <a:rPr lang="de-DE" sz="1100" dirty="0" smtClean="0"/>
            </a:br>
            <a:r>
              <a:rPr lang="de-DE" sz="1100" dirty="0" smtClean="0"/>
              <a:t>Suraj Thapa,</a:t>
            </a:r>
          </a:p>
          <a:p>
            <a:pPr algn="ctr"/>
            <a:r>
              <a:rPr lang="de-DE" sz="1100" dirty="0" smtClean="0"/>
              <a:t>Mental health</a:t>
            </a:r>
            <a:endParaRPr lang="de-DE" sz="1100" dirty="0"/>
          </a:p>
        </p:txBody>
      </p:sp>
      <p:pic>
        <p:nvPicPr>
          <p:cNvPr id="29" name="Picture 28" descr="annerii.jpg"/>
          <p:cNvPicPr>
            <a:picLocks noChangeAspect="1"/>
          </p:cNvPicPr>
          <p:nvPr/>
        </p:nvPicPr>
        <p:blipFill rotWithShape="1">
          <a:blip r:embed="rId11">
            <a:extLst>
              <a:ext uri="{28A0092B-C50C-407E-A947-70E740481C1C}">
                <a14:useLocalDpi xmlns:a14="http://schemas.microsoft.com/office/drawing/2010/main" val="0"/>
              </a:ext>
            </a:extLst>
          </a:blip>
          <a:srcRect b="25739"/>
          <a:stretch/>
        </p:blipFill>
        <p:spPr>
          <a:xfrm>
            <a:off x="3575887" y="4748159"/>
            <a:ext cx="828000" cy="828000"/>
          </a:xfrm>
          <a:prstGeom prst="rect">
            <a:avLst/>
          </a:prstGeom>
        </p:spPr>
      </p:pic>
      <p:sp>
        <p:nvSpPr>
          <p:cNvPr id="31" name="Textfeld 15"/>
          <p:cNvSpPr txBox="1"/>
          <p:nvPr/>
        </p:nvSpPr>
        <p:spPr>
          <a:xfrm>
            <a:off x="3135646" y="5541969"/>
            <a:ext cx="1771950" cy="600164"/>
          </a:xfrm>
          <a:prstGeom prst="rect">
            <a:avLst/>
          </a:prstGeom>
          <a:noFill/>
        </p:spPr>
        <p:txBody>
          <a:bodyPr wrap="square" rtlCol="0">
            <a:spAutoFit/>
          </a:bodyPr>
          <a:lstStyle/>
          <a:p>
            <a:pPr algn="ctr"/>
            <a:r>
              <a:rPr lang="de-DE" sz="1100" dirty="0" smtClean="0"/>
              <a:t>Prof. Anna Margarita Dyrhol Riise,</a:t>
            </a:r>
          </a:p>
          <a:p>
            <a:pPr algn="ctr"/>
            <a:r>
              <a:rPr lang="de-DE" sz="1100" dirty="0" smtClean="0"/>
              <a:t>Infectious Disease</a:t>
            </a:r>
            <a:endParaRPr lang="de-DE" sz="1100" dirty="0"/>
          </a:p>
        </p:txBody>
      </p:sp>
      <p:pic>
        <p:nvPicPr>
          <p:cNvPr id="32" name="Picture 31" descr="nannal.jpg"/>
          <p:cNvPicPr>
            <a:picLocks noChangeAspect="1"/>
          </p:cNvPicPr>
          <p:nvPr/>
        </p:nvPicPr>
        <p:blipFill rotWithShape="1">
          <a:blip r:embed="rId12">
            <a:extLst>
              <a:ext uri="{28A0092B-C50C-407E-A947-70E740481C1C}">
                <a14:useLocalDpi xmlns:a14="http://schemas.microsoft.com/office/drawing/2010/main" val="0"/>
              </a:ext>
            </a:extLst>
          </a:blip>
          <a:srcRect b="27861"/>
          <a:stretch/>
        </p:blipFill>
        <p:spPr>
          <a:xfrm>
            <a:off x="4706518" y="4113137"/>
            <a:ext cx="828000" cy="828000"/>
          </a:xfrm>
          <a:prstGeom prst="rect">
            <a:avLst/>
          </a:prstGeom>
        </p:spPr>
      </p:pic>
      <p:sp>
        <p:nvSpPr>
          <p:cNvPr id="33" name="Textfeld 15"/>
          <p:cNvSpPr txBox="1"/>
          <p:nvPr/>
        </p:nvSpPr>
        <p:spPr>
          <a:xfrm>
            <a:off x="4268080" y="4883498"/>
            <a:ext cx="1771950" cy="600164"/>
          </a:xfrm>
          <a:prstGeom prst="rect">
            <a:avLst/>
          </a:prstGeom>
          <a:noFill/>
        </p:spPr>
        <p:txBody>
          <a:bodyPr wrap="square" rtlCol="0">
            <a:spAutoFit/>
          </a:bodyPr>
          <a:lstStyle/>
          <a:p>
            <a:pPr algn="ctr"/>
            <a:r>
              <a:rPr lang="de-DE" sz="1100" dirty="0" smtClean="0"/>
              <a:t>Prof. Nanna </a:t>
            </a:r>
            <a:br>
              <a:rPr lang="de-DE" sz="1100" dirty="0" smtClean="0"/>
            </a:br>
            <a:r>
              <a:rPr lang="de-DE" sz="1100" dirty="0" smtClean="0"/>
              <a:t>Lien,</a:t>
            </a:r>
          </a:p>
          <a:p>
            <a:pPr algn="ctr"/>
            <a:r>
              <a:rPr lang="de-DE" sz="1100" dirty="0" smtClean="0"/>
              <a:t>Nutrition</a:t>
            </a:r>
            <a:endParaRPr lang="de-DE" sz="1100" dirty="0"/>
          </a:p>
        </p:txBody>
      </p:sp>
      <p:pic>
        <p:nvPicPr>
          <p:cNvPr id="36" name="Picture 35" descr="josefnoll-web.jpg"/>
          <p:cNvPicPr>
            <a:picLocks noChangeAspect="1"/>
          </p:cNvPicPr>
          <p:nvPr/>
        </p:nvPicPr>
        <p:blipFill rotWithShape="1">
          <a:blip r:embed="rId13">
            <a:extLst>
              <a:ext uri="{28A0092B-C50C-407E-A947-70E740481C1C}">
                <a14:useLocalDpi xmlns:a14="http://schemas.microsoft.com/office/drawing/2010/main" val="0"/>
              </a:ext>
            </a:extLst>
          </a:blip>
          <a:srcRect t="11852" b="20887"/>
          <a:stretch/>
        </p:blipFill>
        <p:spPr>
          <a:xfrm>
            <a:off x="8098414" y="4756801"/>
            <a:ext cx="828000" cy="828000"/>
          </a:xfrm>
          <a:prstGeom prst="rect">
            <a:avLst/>
          </a:prstGeom>
        </p:spPr>
      </p:pic>
      <p:sp>
        <p:nvSpPr>
          <p:cNvPr id="37" name="Textfeld 15"/>
          <p:cNvSpPr txBox="1"/>
          <p:nvPr/>
        </p:nvSpPr>
        <p:spPr>
          <a:xfrm>
            <a:off x="7640587" y="5541969"/>
            <a:ext cx="1771950" cy="430887"/>
          </a:xfrm>
          <a:prstGeom prst="rect">
            <a:avLst/>
          </a:prstGeom>
          <a:noFill/>
        </p:spPr>
        <p:txBody>
          <a:bodyPr wrap="square" rtlCol="0">
            <a:spAutoFit/>
          </a:bodyPr>
          <a:lstStyle/>
          <a:p>
            <a:pPr algn="ctr"/>
            <a:r>
              <a:rPr lang="de-DE" sz="1100" dirty="0" smtClean="0"/>
              <a:t>Prof. Josef Noll,</a:t>
            </a:r>
          </a:p>
          <a:p>
            <a:pPr algn="ctr"/>
            <a:r>
              <a:rPr lang="de-DE" sz="1100" dirty="0" smtClean="0"/>
              <a:t>Digital health</a:t>
            </a:r>
            <a:endParaRPr lang="de-DE" sz="1100" dirty="0"/>
          </a:p>
        </p:txBody>
      </p:sp>
      <p:pic>
        <p:nvPicPr>
          <p:cNvPr id="38" name="Picture 37" descr="brittna.jpg"/>
          <p:cNvPicPr>
            <a:picLocks noChangeAspect="1"/>
          </p:cNvPicPr>
          <p:nvPr/>
        </p:nvPicPr>
        <p:blipFill rotWithShape="1">
          <a:blip r:embed="rId14">
            <a:extLst>
              <a:ext uri="{28A0092B-C50C-407E-A947-70E740481C1C}">
                <a14:useLocalDpi xmlns:a14="http://schemas.microsoft.com/office/drawing/2010/main" val="0"/>
              </a:ext>
            </a:extLst>
          </a:blip>
          <a:srcRect t="3145" b="21742"/>
          <a:stretch/>
        </p:blipFill>
        <p:spPr>
          <a:xfrm>
            <a:off x="6967780" y="4092243"/>
            <a:ext cx="828000" cy="828000"/>
          </a:xfrm>
          <a:prstGeom prst="rect">
            <a:avLst/>
          </a:prstGeom>
        </p:spPr>
      </p:pic>
      <p:sp>
        <p:nvSpPr>
          <p:cNvPr id="39" name="Textfeld 15"/>
          <p:cNvSpPr txBox="1"/>
          <p:nvPr/>
        </p:nvSpPr>
        <p:spPr>
          <a:xfrm>
            <a:off x="6523040" y="4883498"/>
            <a:ext cx="1771950" cy="600164"/>
          </a:xfrm>
          <a:prstGeom prst="rect">
            <a:avLst/>
          </a:prstGeom>
          <a:noFill/>
        </p:spPr>
        <p:txBody>
          <a:bodyPr wrap="square" rtlCol="0">
            <a:spAutoFit/>
          </a:bodyPr>
          <a:lstStyle/>
          <a:p>
            <a:pPr algn="ctr"/>
            <a:r>
              <a:rPr lang="de-DE" sz="1100" dirty="0" smtClean="0"/>
              <a:t>Prof. Britt </a:t>
            </a:r>
            <a:br>
              <a:rPr lang="de-DE" sz="1100" dirty="0" smtClean="0"/>
            </a:br>
            <a:r>
              <a:rPr lang="de-DE" sz="1100" dirty="0" smtClean="0"/>
              <a:t>Nakstad,</a:t>
            </a:r>
          </a:p>
          <a:p>
            <a:pPr algn="ctr"/>
            <a:r>
              <a:rPr lang="de-DE" sz="1100" dirty="0" smtClean="0"/>
              <a:t>Paediatrics</a:t>
            </a:r>
            <a:endParaRPr lang="de-DE" sz="1100" dirty="0"/>
          </a:p>
        </p:txBody>
      </p:sp>
      <p:sp>
        <p:nvSpPr>
          <p:cNvPr id="40" name="Title 4"/>
          <p:cNvSpPr txBox="1">
            <a:spLocks/>
          </p:cNvSpPr>
          <p:nvPr/>
        </p:nvSpPr>
        <p:spPr>
          <a:xfrm>
            <a:off x="319090" y="360000"/>
            <a:ext cx="8508999" cy="42404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lnSpc>
                <a:spcPts val="3200"/>
              </a:lnSpc>
              <a:spcBef>
                <a:spcPct val="0"/>
              </a:spcBef>
              <a:spcAft>
                <a:spcPct val="0"/>
              </a:spcAft>
              <a:defRPr lang="de-DE" sz="3000" b="0" kern="1200" noProof="0" dirty="0">
                <a:solidFill>
                  <a:schemeClr val="tx1"/>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200" algn="l" rtl="0" eaLnBrk="1" fontAlgn="base" hangingPunct="1">
              <a:spcBef>
                <a:spcPct val="0"/>
              </a:spcBef>
              <a:spcAft>
                <a:spcPct val="0"/>
              </a:spcAft>
              <a:defRPr sz="2000" b="1">
                <a:solidFill>
                  <a:schemeClr val="tx2"/>
                </a:solidFill>
                <a:latin typeface="Arial" charset="0"/>
                <a:cs typeface="Arial" charset="0"/>
              </a:defRPr>
            </a:lvl6pPr>
            <a:lvl7pPr marL="914400" algn="l" rtl="0" eaLnBrk="1" fontAlgn="base" hangingPunct="1">
              <a:spcBef>
                <a:spcPct val="0"/>
              </a:spcBef>
              <a:spcAft>
                <a:spcPct val="0"/>
              </a:spcAft>
              <a:defRPr sz="2000" b="1">
                <a:solidFill>
                  <a:schemeClr val="tx2"/>
                </a:solidFill>
                <a:latin typeface="Arial" charset="0"/>
                <a:cs typeface="Arial" charset="0"/>
              </a:defRPr>
            </a:lvl7pPr>
            <a:lvl8pPr marL="1371600" algn="l" rtl="0" eaLnBrk="1" fontAlgn="base" hangingPunct="1">
              <a:spcBef>
                <a:spcPct val="0"/>
              </a:spcBef>
              <a:spcAft>
                <a:spcPct val="0"/>
              </a:spcAft>
              <a:defRPr sz="2000" b="1">
                <a:solidFill>
                  <a:schemeClr val="tx2"/>
                </a:solidFill>
                <a:latin typeface="Arial" charset="0"/>
                <a:cs typeface="Arial" charset="0"/>
              </a:defRPr>
            </a:lvl8pPr>
            <a:lvl9pPr marL="1828800" algn="l" rtl="0" eaLnBrk="1" fontAlgn="base" hangingPunct="1">
              <a:spcBef>
                <a:spcPct val="0"/>
              </a:spcBef>
              <a:spcAft>
                <a:spcPct val="0"/>
              </a:spcAft>
              <a:defRPr sz="2000" b="1">
                <a:solidFill>
                  <a:schemeClr val="tx2"/>
                </a:solidFill>
                <a:latin typeface="Arial" charset="0"/>
                <a:cs typeface="Arial" charset="0"/>
              </a:defRPr>
            </a:lvl9pPr>
          </a:lstStyle>
          <a:p>
            <a:r>
              <a:rPr lang="en-GB" sz="3200" dirty="0" smtClean="0"/>
              <a:t>CGH core group &amp; implementation</a:t>
            </a:r>
            <a:endParaRPr lang="en-GB" sz="3200" dirty="0"/>
          </a:p>
        </p:txBody>
      </p:sp>
      <p:sp>
        <p:nvSpPr>
          <p:cNvPr id="42" name="Title 4"/>
          <p:cNvSpPr txBox="1">
            <a:spLocks/>
          </p:cNvSpPr>
          <p:nvPr/>
        </p:nvSpPr>
        <p:spPr>
          <a:xfrm>
            <a:off x="323827" y="3569425"/>
            <a:ext cx="8508999" cy="42404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lnSpc>
                <a:spcPts val="3200"/>
              </a:lnSpc>
              <a:spcBef>
                <a:spcPct val="0"/>
              </a:spcBef>
              <a:spcAft>
                <a:spcPct val="0"/>
              </a:spcAft>
              <a:defRPr lang="de-DE" sz="3000" b="0" kern="1200" noProof="0" dirty="0">
                <a:solidFill>
                  <a:schemeClr val="tx1"/>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200" algn="l" rtl="0" eaLnBrk="1" fontAlgn="base" hangingPunct="1">
              <a:spcBef>
                <a:spcPct val="0"/>
              </a:spcBef>
              <a:spcAft>
                <a:spcPct val="0"/>
              </a:spcAft>
              <a:defRPr sz="2000" b="1">
                <a:solidFill>
                  <a:schemeClr val="tx2"/>
                </a:solidFill>
                <a:latin typeface="Arial" charset="0"/>
                <a:cs typeface="Arial" charset="0"/>
              </a:defRPr>
            </a:lvl6pPr>
            <a:lvl7pPr marL="914400" algn="l" rtl="0" eaLnBrk="1" fontAlgn="base" hangingPunct="1">
              <a:spcBef>
                <a:spcPct val="0"/>
              </a:spcBef>
              <a:spcAft>
                <a:spcPct val="0"/>
              </a:spcAft>
              <a:defRPr sz="2000" b="1">
                <a:solidFill>
                  <a:schemeClr val="tx2"/>
                </a:solidFill>
                <a:latin typeface="Arial" charset="0"/>
                <a:cs typeface="Arial" charset="0"/>
              </a:defRPr>
            </a:lvl7pPr>
            <a:lvl8pPr marL="1371600" algn="l" rtl="0" eaLnBrk="1" fontAlgn="base" hangingPunct="1">
              <a:spcBef>
                <a:spcPct val="0"/>
              </a:spcBef>
              <a:spcAft>
                <a:spcPct val="0"/>
              </a:spcAft>
              <a:defRPr sz="2000" b="1">
                <a:solidFill>
                  <a:schemeClr val="tx2"/>
                </a:solidFill>
                <a:latin typeface="Arial" charset="0"/>
                <a:cs typeface="Arial" charset="0"/>
              </a:defRPr>
            </a:lvl8pPr>
            <a:lvl9pPr marL="1828800" algn="l" rtl="0" eaLnBrk="1" fontAlgn="base" hangingPunct="1">
              <a:spcBef>
                <a:spcPct val="0"/>
              </a:spcBef>
              <a:spcAft>
                <a:spcPct val="0"/>
              </a:spcAft>
              <a:defRPr sz="2000" b="1">
                <a:solidFill>
                  <a:schemeClr val="tx2"/>
                </a:solidFill>
                <a:latin typeface="Arial" charset="0"/>
                <a:cs typeface="Arial" charset="0"/>
              </a:defRPr>
            </a:lvl9pPr>
          </a:lstStyle>
          <a:p>
            <a:r>
              <a:rPr lang="en-GB" sz="2800" dirty="0" smtClean="0"/>
              <a:t>Signatory theme leaders</a:t>
            </a:r>
            <a:endParaRPr lang="en-GB" sz="2800" dirty="0"/>
          </a:p>
        </p:txBody>
      </p:sp>
    </p:spTree>
    <p:extLst>
      <p:ext uri="{BB962C8B-B14F-4D97-AF65-F5344CB8AC3E}">
        <p14:creationId xmlns:p14="http://schemas.microsoft.com/office/powerpoint/2010/main" val="276573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par>
                                <p:cTn id="39" presetID="53" presetClass="entr" presetSubtype="16"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par>
                                <p:cTn id="49" presetID="53" presetClass="entr" presetSubtype="16"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500" fill="hold"/>
                                        <p:tgtEl>
                                          <p:spTgt spid="33"/>
                                        </p:tgtEl>
                                        <p:attrNameLst>
                                          <p:attrName>ppt_w</p:attrName>
                                        </p:attrNameLst>
                                      </p:cBhvr>
                                      <p:tavLst>
                                        <p:tav tm="0">
                                          <p:val>
                                            <p:fltVal val="0"/>
                                          </p:val>
                                        </p:tav>
                                        <p:tav tm="100000">
                                          <p:val>
                                            <p:strVal val="#ppt_w"/>
                                          </p:val>
                                        </p:tav>
                                      </p:tavLst>
                                    </p:anim>
                                    <p:anim calcmode="lin" valueType="num">
                                      <p:cBhvr>
                                        <p:cTn id="77" dur="500" fill="hold"/>
                                        <p:tgtEl>
                                          <p:spTgt spid="33"/>
                                        </p:tgtEl>
                                        <p:attrNameLst>
                                          <p:attrName>ppt_h</p:attrName>
                                        </p:attrNameLst>
                                      </p:cBhvr>
                                      <p:tavLst>
                                        <p:tav tm="0">
                                          <p:val>
                                            <p:fltVal val="0"/>
                                          </p:val>
                                        </p:tav>
                                        <p:tav tm="100000">
                                          <p:val>
                                            <p:strVal val="#ppt_h"/>
                                          </p:val>
                                        </p:tav>
                                      </p:tavLst>
                                    </p:anim>
                                    <p:animEffect transition="in" filter="fade">
                                      <p:cBhvr>
                                        <p:cTn id="78" dur="500"/>
                                        <p:tgtEl>
                                          <p:spTgt spid="33"/>
                                        </p:tgtEl>
                                      </p:cBhvr>
                                    </p:animEffect>
                                  </p:childTnLst>
                                </p:cTn>
                              </p:par>
                              <p:par>
                                <p:cTn id="79" presetID="53" presetClass="entr" presetSubtype="16" fill="hold" nodeType="with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500" fill="hold"/>
                                        <p:tgtEl>
                                          <p:spTgt spid="36"/>
                                        </p:tgtEl>
                                        <p:attrNameLst>
                                          <p:attrName>ppt_w</p:attrName>
                                        </p:attrNameLst>
                                      </p:cBhvr>
                                      <p:tavLst>
                                        <p:tav tm="0">
                                          <p:val>
                                            <p:fltVal val="0"/>
                                          </p:val>
                                        </p:tav>
                                        <p:tav tm="100000">
                                          <p:val>
                                            <p:strVal val="#ppt_w"/>
                                          </p:val>
                                        </p:tav>
                                      </p:tavLst>
                                    </p:anim>
                                    <p:anim calcmode="lin" valueType="num">
                                      <p:cBhvr>
                                        <p:cTn id="82" dur="500" fill="hold"/>
                                        <p:tgtEl>
                                          <p:spTgt spid="36"/>
                                        </p:tgtEl>
                                        <p:attrNameLst>
                                          <p:attrName>ppt_h</p:attrName>
                                        </p:attrNameLst>
                                      </p:cBhvr>
                                      <p:tavLst>
                                        <p:tav tm="0">
                                          <p:val>
                                            <p:fltVal val="0"/>
                                          </p:val>
                                        </p:tav>
                                        <p:tav tm="100000">
                                          <p:val>
                                            <p:strVal val="#ppt_h"/>
                                          </p:val>
                                        </p:tav>
                                      </p:tavLst>
                                    </p:anim>
                                    <p:animEffect transition="in" filter="fade">
                                      <p:cBhvr>
                                        <p:cTn id="83" dur="50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par>
                                <p:cTn id="89" presetID="53" presetClass="entr" presetSubtype="16" fill="hold" nodeType="with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500" fill="hold"/>
                                        <p:tgtEl>
                                          <p:spTgt spid="38"/>
                                        </p:tgtEl>
                                        <p:attrNameLst>
                                          <p:attrName>ppt_w</p:attrName>
                                        </p:attrNameLst>
                                      </p:cBhvr>
                                      <p:tavLst>
                                        <p:tav tm="0">
                                          <p:val>
                                            <p:fltVal val="0"/>
                                          </p:val>
                                        </p:tav>
                                        <p:tav tm="100000">
                                          <p:val>
                                            <p:strVal val="#ppt_w"/>
                                          </p:val>
                                        </p:tav>
                                      </p:tavLst>
                                    </p:anim>
                                    <p:anim calcmode="lin" valueType="num">
                                      <p:cBhvr>
                                        <p:cTn id="92" dur="500" fill="hold"/>
                                        <p:tgtEl>
                                          <p:spTgt spid="38"/>
                                        </p:tgtEl>
                                        <p:attrNameLst>
                                          <p:attrName>ppt_h</p:attrName>
                                        </p:attrNameLst>
                                      </p:cBhvr>
                                      <p:tavLst>
                                        <p:tav tm="0">
                                          <p:val>
                                            <p:fltVal val="0"/>
                                          </p:val>
                                        </p:tav>
                                        <p:tav tm="100000">
                                          <p:val>
                                            <p:strVal val="#ppt_h"/>
                                          </p:val>
                                        </p:tav>
                                      </p:tavLst>
                                    </p:anim>
                                    <p:animEffect transition="in" filter="fade">
                                      <p:cBhvr>
                                        <p:cTn id="93" dur="500"/>
                                        <p:tgtEl>
                                          <p:spTgt spid="3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 calcmode="lin" valueType="num">
                                      <p:cBhvr>
                                        <p:cTn id="96" dur="500" fill="hold"/>
                                        <p:tgtEl>
                                          <p:spTgt spid="39"/>
                                        </p:tgtEl>
                                        <p:attrNameLst>
                                          <p:attrName>ppt_w</p:attrName>
                                        </p:attrNameLst>
                                      </p:cBhvr>
                                      <p:tavLst>
                                        <p:tav tm="0">
                                          <p:val>
                                            <p:fltVal val="0"/>
                                          </p:val>
                                        </p:tav>
                                        <p:tav tm="100000">
                                          <p:val>
                                            <p:strVal val="#ppt_w"/>
                                          </p:val>
                                        </p:tav>
                                      </p:tavLst>
                                    </p:anim>
                                    <p:anim calcmode="lin" valueType="num">
                                      <p:cBhvr>
                                        <p:cTn id="97" dur="500" fill="hold"/>
                                        <p:tgtEl>
                                          <p:spTgt spid="39"/>
                                        </p:tgtEl>
                                        <p:attrNameLst>
                                          <p:attrName>ppt_h</p:attrName>
                                        </p:attrNameLst>
                                      </p:cBhvr>
                                      <p:tavLst>
                                        <p:tav tm="0">
                                          <p:val>
                                            <p:fltVal val="0"/>
                                          </p:val>
                                        </p:tav>
                                        <p:tav tm="100000">
                                          <p:val>
                                            <p:strVal val="#ppt_h"/>
                                          </p:val>
                                        </p:tav>
                                      </p:tavLst>
                                    </p:anim>
                                    <p:animEffect transition="in" filter="fade">
                                      <p:cBhvr>
                                        <p:cTn id="98" dur="500"/>
                                        <p:tgtEl>
                                          <p:spTgt spid="3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 calcmode="lin" valueType="num">
                                      <p:cBhvr>
                                        <p:cTn id="101" dur="500" fill="hold"/>
                                        <p:tgtEl>
                                          <p:spTgt spid="42"/>
                                        </p:tgtEl>
                                        <p:attrNameLst>
                                          <p:attrName>ppt_w</p:attrName>
                                        </p:attrNameLst>
                                      </p:cBhvr>
                                      <p:tavLst>
                                        <p:tav tm="0">
                                          <p:val>
                                            <p:fltVal val="0"/>
                                          </p:val>
                                        </p:tav>
                                        <p:tav tm="100000">
                                          <p:val>
                                            <p:strVal val="#ppt_w"/>
                                          </p:val>
                                        </p:tav>
                                      </p:tavLst>
                                    </p:anim>
                                    <p:anim calcmode="lin" valueType="num">
                                      <p:cBhvr>
                                        <p:cTn id="102" dur="500" fill="hold"/>
                                        <p:tgtEl>
                                          <p:spTgt spid="42"/>
                                        </p:tgtEl>
                                        <p:attrNameLst>
                                          <p:attrName>ppt_h</p:attrName>
                                        </p:attrNameLst>
                                      </p:cBhvr>
                                      <p:tavLst>
                                        <p:tav tm="0">
                                          <p:val>
                                            <p:fltVal val="0"/>
                                          </p:val>
                                        </p:tav>
                                        <p:tav tm="100000">
                                          <p:val>
                                            <p:strVal val="#ppt_h"/>
                                          </p:val>
                                        </p:tav>
                                      </p:tavLst>
                                    </p:anim>
                                    <p:animEffect transition="in" filter="fade">
                                      <p:cBhvr>
                                        <p:cTn id="10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2" grpId="0"/>
      <p:bldP spid="24" grpId="0"/>
      <p:bldP spid="26" grpId="0"/>
      <p:bldP spid="28" grpId="0"/>
      <p:bldP spid="31" grpId="0"/>
      <p:bldP spid="33" grpId="0"/>
      <p:bldP spid="37" grpId="0"/>
      <p:bldP spid="39" grpId="0"/>
      <p:bldP spid="42" grpId="0"/>
    </p:bldLst>
  </p:timing>
</p:sld>
</file>

<file path=ppt/theme/theme1.xml><?xml version="1.0" encoding="utf-8"?>
<a:theme xmlns:a="http://schemas.openxmlformats.org/drawingml/2006/main" name="160920_Praesentation_TUM_LMU_MCIR">
  <a:themeElements>
    <a:clrScheme name="TUM">
      <a:dk1>
        <a:sysClr val="windowText" lastClr="000000"/>
      </a:dk1>
      <a:lt1>
        <a:sysClr val="window" lastClr="FFFFFF"/>
      </a:lt1>
      <a:dk2>
        <a:srgbClr val="003359"/>
      </a:dk2>
      <a:lt2>
        <a:srgbClr val="0065BD"/>
      </a:lt2>
      <a:accent1>
        <a:srgbClr val="005293"/>
      </a:accent1>
      <a:accent2>
        <a:srgbClr val="64A0C8"/>
      </a:accent2>
      <a:accent3>
        <a:srgbClr val="98C6EA"/>
      </a:accent3>
      <a:accent4>
        <a:srgbClr val="A2AD00"/>
      </a:accent4>
      <a:accent5>
        <a:srgbClr val="E37222"/>
      </a:accent5>
      <a:accent6>
        <a:srgbClr val="DAD7CB"/>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theme>
</file>

<file path=ppt/theme/theme2.xml><?xml version="1.0" encoding="utf-8"?>
<a:theme xmlns:a="http://schemas.openxmlformats.org/drawingml/2006/main" name="2_Inhalt">
  <a:themeElements>
    <a:clrScheme name="TUM">
      <a:dk1>
        <a:sysClr val="windowText" lastClr="000000"/>
      </a:dk1>
      <a:lt1>
        <a:sysClr val="window" lastClr="FFFFFF"/>
      </a:lt1>
      <a:dk2>
        <a:srgbClr val="003359"/>
      </a:dk2>
      <a:lt2>
        <a:srgbClr val="0065BD"/>
      </a:lt2>
      <a:accent1>
        <a:srgbClr val="005293"/>
      </a:accent1>
      <a:accent2>
        <a:srgbClr val="64A0C8"/>
      </a:accent2>
      <a:accent3>
        <a:srgbClr val="98C6EA"/>
      </a:accent3>
      <a:accent4>
        <a:srgbClr val="A2AD00"/>
      </a:accent4>
      <a:accent5>
        <a:srgbClr val="E37222"/>
      </a:accent5>
      <a:accent6>
        <a:srgbClr val="DAD7CB"/>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theme>
</file>

<file path=ppt/theme/theme3.xml><?xml version="1.0" encoding="utf-8"?>
<a:theme xmlns:a="http://schemas.openxmlformats.org/drawingml/2006/main" name="Kapiteltrenner blau">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theme>
</file>

<file path=ppt/theme/theme4.xml><?xml version="1.0" encoding="utf-8"?>
<a:theme xmlns:a="http://schemas.openxmlformats.org/drawingml/2006/main" name="Kapiteltrenner schwarz">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TUM-Praesentation-Vorlage_4_3_EXTERN_GLEICH_p_v1</Template>
  <TotalTime>0</TotalTime>
  <Words>2632</Words>
  <Application>Microsoft Office PowerPoint</Application>
  <PresentationFormat>Bildschirmpräsentation (4:3)</PresentationFormat>
  <Paragraphs>468</Paragraphs>
  <Slides>23</Slides>
  <Notes>9</Notes>
  <HiddenSlides>0</HiddenSlides>
  <MMClips>0</MMClips>
  <ScaleCrop>false</ScaleCrop>
  <HeadingPairs>
    <vt:vector size="4" baseType="variant">
      <vt:variant>
        <vt:lpstr>Design</vt:lpstr>
      </vt:variant>
      <vt:variant>
        <vt:i4>4</vt:i4>
      </vt:variant>
      <vt:variant>
        <vt:lpstr>Folientitel</vt:lpstr>
      </vt:variant>
      <vt:variant>
        <vt:i4>23</vt:i4>
      </vt:variant>
    </vt:vector>
  </HeadingPairs>
  <TitlesOfParts>
    <vt:vector size="27" baseType="lpstr">
      <vt:lpstr>160920_Praesentation_TUM_LMU_MCIR</vt:lpstr>
      <vt:lpstr>2_Inhalt</vt:lpstr>
      <vt:lpstr>Kapiteltrenner blau</vt:lpstr>
      <vt:lpstr>Kapiteltrenner schwarz</vt:lpstr>
      <vt:lpstr>The Centres for Global Health Munich/Oslo</vt:lpstr>
      <vt:lpstr>The University of Oslo </vt:lpstr>
      <vt:lpstr>Faculty of Medicine</vt:lpstr>
      <vt:lpstr>The Centre for Global Health, UiO </vt:lpstr>
      <vt:lpstr>Strategic areas</vt:lpstr>
      <vt:lpstr>PowerPoint-Präsentation</vt:lpstr>
      <vt:lpstr>Why collaborate with the CGH, UiO?</vt:lpstr>
      <vt:lpstr>Some of our affiliations</vt:lpstr>
      <vt:lpstr>PowerPoint-Präsentation</vt:lpstr>
      <vt:lpstr>Communication</vt:lpstr>
      <vt:lpstr>Technical University of Munich  </vt:lpstr>
      <vt:lpstr>Students by Departments</vt:lpstr>
      <vt:lpstr>Excellence Initiative</vt:lpstr>
      <vt:lpstr>Integrative Research Centers</vt:lpstr>
      <vt:lpstr>TUM.Global</vt:lpstr>
      <vt:lpstr>Medical Faculty </vt:lpstr>
      <vt:lpstr>Center for Global Health</vt:lpstr>
      <vt:lpstr>DigI work in Tanzania - update</vt:lpstr>
      <vt:lpstr>Activities started  (September 2017 – Dr. Sukums) </vt:lpstr>
      <vt:lpstr>DigI Health research activities</vt:lpstr>
      <vt:lpstr>DigI Health research activities</vt:lpstr>
      <vt:lpstr>DigI - Activities to come (Sept, 2017 – Dr. Sukums) </vt:lpstr>
      <vt:lpstr>DigI Health research – upcoming milestones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Folien für Kooperation</dc:title>
  <dc:creator>Klohe, Anna Katharina</dc:creator>
  <cp:lastModifiedBy>drawinkler</cp:lastModifiedBy>
  <cp:revision>60</cp:revision>
  <cp:lastPrinted>2017-05-18T09:52:38Z</cp:lastPrinted>
  <dcterms:created xsi:type="dcterms:W3CDTF">2017-05-12T14:29:21Z</dcterms:created>
  <dcterms:modified xsi:type="dcterms:W3CDTF">2017-09-14T05:57:01Z</dcterms:modified>
</cp:coreProperties>
</file>