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58" r:id="rId4"/>
    <p:sldId id="259" r:id="rId5"/>
    <p:sldId id="260" r:id="rId6"/>
    <p:sldId id="261" r:id="rId7"/>
    <p:sldId id="262" r:id="rId8"/>
    <p:sldId id="263" r:id="rId9"/>
    <p:sldId id="266" r:id="rId10"/>
    <p:sldId id="270" r:id="rId11"/>
    <p:sldId id="265" r:id="rId12"/>
    <p:sldId id="269"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860" autoAdjust="0"/>
  </p:normalViewPr>
  <p:slideViewPr>
    <p:cSldViewPr snapToGrid="0">
      <p:cViewPr varScale="1">
        <p:scale>
          <a:sx n="83" d="100"/>
          <a:sy n="83" d="100"/>
        </p:scale>
        <p:origin x="16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23DB3-5534-49B7-B5E4-2C64E4EA36CF}" type="datetimeFigureOut">
              <a:rPr lang="en-GB" smtClean="0"/>
              <a:t>07/10/2018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BFF1A-09B0-4149-847B-1722580CC38A}" type="slidenum">
              <a:rPr lang="en-GB" smtClean="0"/>
              <a:t>‹#›</a:t>
            </a:fld>
            <a:endParaRPr lang="en-GB"/>
          </a:p>
        </p:txBody>
      </p:sp>
    </p:spTree>
    <p:extLst>
      <p:ext uri="{BB962C8B-B14F-4D97-AF65-F5344CB8AC3E}">
        <p14:creationId xmlns:p14="http://schemas.microsoft.com/office/powerpoint/2010/main" val="21903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F259CAB-01C1-F349-B036-1DF9812C4026}" type="slidenum">
              <a:rPr lang="en-US"/>
              <a:pPr/>
              <a:t>3</a:t>
            </a:fld>
            <a:endParaRPr 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marL="171450" indent="-171450">
              <a:buFontTx/>
              <a:buChar char="-"/>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9279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F259CAB-01C1-F349-B036-1DF9812C4026}" type="slidenum">
              <a:rPr lang="en-US"/>
              <a:pPr/>
              <a:t>12</a:t>
            </a:fld>
            <a:endParaRPr 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marL="171450" indent="-171450">
              <a:buFontTx/>
              <a:buChar char="-"/>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73413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F259CAB-01C1-F349-B036-1DF9812C4026}" type="slidenum">
              <a:rPr lang="en-US"/>
              <a:pPr/>
              <a:t>13</a:t>
            </a:fld>
            <a:endParaRPr 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marL="171450" indent="-171450">
              <a:buFontTx/>
              <a:buChar char="-"/>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59319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F259CAB-01C1-F349-B036-1DF9812C4026}" type="slidenum">
              <a:rPr lang="en-US"/>
              <a:pPr/>
              <a:t>4</a:t>
            </a:fld>
            <a:endParaRPr 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marL="171450" indent="-171450">
              <a:buFontTx/>
              <a:buChar char="-"/>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04146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F259CAB-01C1-F349-B036-1DF9812C4026}" type="slidenum">
              <a:rPr lang="en-US"/>
              <a:pPr/>
              <a:t>5</a:t>
            </a:fld>
            <a:endParaRPr 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marL="171450" indent="-171450">
              <a:buFontTx/>
              <a:buChar char="-"/>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96364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F259CAB-01C1-F349-B036-1DF9812C4026}" type="slidenum">
              <a:rPr lang="en-US"/>
              <a:pPr/>
              <a:t>6</a:t>
            </a:fld>
            <a:endParaRPr 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marL="171450" indent="-171450">
              <a:buFontTx/>
              <a:buChar char="-"/>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51946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F259CAB-01C1-F349-B036-1DF9812C4026}" type="slidenum">
              <a:rPr lang="en-US"/>
              <a:pPr/>
              <a:t>7</a:t>
            </a:fld>
            <a:endParaRPr 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r>
              <a:rPr lang="en-GB" sz="1200" b="0" i="0" u="none" strike="noStrike" kern="1200" baseline="0" dirty="0" smtClean="0">
                <a:solidFill>
                  <a:schemeClr val="tx1"/>
                </a:solidFill>
                <a:latin typeface="+mn-lt"/>
                <a:ea typeface="+mn-ea"/>
                <a:cs typeface="+mn-cs"/>
              </a:rPr>
              <a:t>• 1-3: User dimension / </a:t>
            </a:r>
            <a:r>
              <a:rPr lang="en-GB" sz="1200" b="0" i="0" u="none" strike="noStrike" kern="1200" baseline="0" dirty="0" err="1" smtClean="0">
                <a:solidFill>
                  <a:schemeClr val="tx1"/>
                </a:solidFill>
                <a:latin typeface="+mn-lt"/>
                <a:ea typeface="+mn-ea"/>
                <a:cs typeface="+mn-cs"/>
              </a:rPr>
              <a:t>Capabillities</a:t>
            </a:r>
            <a:r>
              <a:rPr lang="en-GB" sz="1200" b="0" i="0" u="none" strike="noStrike" kern="1200" baseline="0" dirty="0" smtClean="0">
                <a:solidFill>
                  <a:schemeClr val="tx1"/>
                </a:solidFill>
                <a:latin typeface="+mn-lt"/>
                <a:ea typeface="+mn-ea"/>
                <a:cs typeface="+mn-cs"/>
              </a:rPr>
              <a:t>: 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	• Ability to use information /  Able to read, write and remember, apply basic numerical concepts, and understand context-specific language (e.g., health, IT or the user’s native language, as well as critically appraise information. </a:t>
            </a:r>
            <a:r>
              <a:rPr lang="en-GB" sz="1200" b="0" i="0" u="none" strike="noStrike" kern="1200" baseline="0" dirty="0" smtClean="0">
                <a:solidFill>
                  <a:schemeClr val="tx1"/>
                </a:solidFill>
                <a:latin typeface="+mn-lt"/>
                <a:ea typeface="+mn-ea"/>
                <a:cs typeface="+mn-cs"/>
              </a:rPr>
              <a:t>Do people know now </a:t>
            </a:r>
            <a:r>
              <a:rPr lang="en-GB" sz="1200" b="0" i="0" u="none" strike="noStrike" kern="1200" baseline="0" dirty="0" smtClean="0">
                <a:solidFill>
                  <a:schemeClr val="tx1"/>
                </a:solidFill>
                <a:latin typeface="+mn-lt"/>
                <a:ea typeface="+mn-ea"/>
                <a:cs typeface="+mn-cs"/>
              </a:rPr>
              <a:t>when, how and what information to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solidFill>
                <a:srgbClr val="00B050"/>
              </a:solidFill>
            </a:endParaRPr>
          </a:p>
          <a:p>
            <a:r>
              <a:rPr lang="en-GB" sz="1200" b="0" i="0" u="none" strike="noStrike" kern="1200" baseline="0" dirty="0" smtClean="0">
                <a:solidFill>
                  <a:schemeClr val="tx1"/>
                </a:solidFill>
                <a:latin typeface="+mn-lt"/>
                <a:ea typeface="+mn-ea"/>
                <a:cs typeface="+mn-cs"/>
              </a:rPr>
              <a:t>	• Knowledge about one's own health / </a:t>
            </a:r>
            <a:r>
              <a:rPr lang="da-DK" dirty="0" err="1" smtClean="0">
                <a:solidFill>
                  <a:srgbClr val="00B050"/>
                </a:solidFill>
              </a:rPr>
              <a:t>Understanding</a:t>
            </a:r>
            <a:r>
              <a:rPr lang="da-DK" dirty="0" smtClean="0">
                <a:solidFill>
                  <a:srgbClr val="00B050"/>
                </a:solidFill>
              </a:rPr>
              <a:t> of </a:t>
            </a:r>
            <a:r>
              <a:rPr lang="da-DK" dirty="0" err="1" smtClean="0">
                <a:solidFill>
                  <a:srgbClr val="00B050"/>
                </a:solidFill>
              </a:rPr>
              <a:t>health</a:t>
            </a:r>
            <a:r>
              <a:rPr lang="da-DK" dirty="0" smtClean="0">
                <a:solidFill>
                  <a:srgbClr val="00B050"/>
                </a:solidFill>
              </a:rPr>
              <a:t> </a:t>
            </a:r>
            <a:r>
              <a:rPr lang="da-DK" dirty="0" err="1" smtClean="0">
                <a:solidFill>
                  <a:srgbClr val="00B050"/>
                </a:solidFill>
              </a:rPr>
              <a:t>concepts</a:t>
            </a:r>
            <a:r>
              <a:rPr lang="da-DK" dirty="0" smtClean="0">
                <a:solidFill>
                  <a:srgbClr val="00B050"/>
                </a:solidFill>
              </a:rPr>
              <a:t> and </a:t>
            </a:r>
            <a:r>
              <a:rPr lang="da-DK" dirty="0" err="1" smtClean="0">
                <a:solidFill>
                  <a:srgbClr val="00B050"/>
                </a:solidFill>
              </a:rPr>
              <a:t>language</a:t>
            </a:r>
            <a:r>
              <a:rPr lang="da-DK" dirty="0" smtClean="0">
                <a:solidFill>
                  <a:srgbClr val="00B050"/>
                </a:solidFill>
              </a:rPr>
              <a:t>. </a:t>
            </a:r>
            <a:r>
              <a:rPr lang="en-GB" sz="1200" b="0" i="0" u="none" strike="noStrike" kern="1200" baseline="0" dirty="0" smtClean="0">
                <a:solidFill>
                  <a:schemeClr val="tx1"/>
                </a:solidFill>
                <a:latin typeface="+mn-lt"/>
                <a:ea typeface="+mn-ea"/>
                <a:cs typeface="+mn-cs"/>
              </a:rPr>
              <a:t>Know about the body’s basic functions and structure and own current health status. Aware of risk factors and how to avoid them or reduce their influence on own health.</a:t>
            </a:r>
          </a:p>
          <a:p>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	• </a:t>
            </a:r>
            <a:r>
              <a:rPr lang="da-DK" dirty="0" smtClean="0">
                <a:solidFill>
                  <a:srgbClr val="00B050"/>
                </a:solidFill>
              </a:rPr>
              <a:t>Ability to </a:t>
            </a:r>
            <a:r>
              <a:rPr lang="da-DK" dirty="0" err="1" smtClean="0">
                <a:solidFill>
                  <a:srgbClr val="00B050"/>
                </a:solidFill>
              </a:rPr>
              <a:t>actively</a:t>
            </a:r>
            <a:r>
              <a:rPr lang="da-DK" dirty="0" smtClean="0">
                <a:solidFill>
                  <a:srgbClr val="00B050"/>
                </a:solidFill>
              </a:rPr>
              <a:t> </a:t>
            </a:r>
            <a:r>
              <a:rPr lang="da-DK" dirty="0" err="1" smtClean="0">
                <a:solidFill>
                  <a:srgbClr val="00B050"/>
                </a:solidFill>
              </a:rPr>
              <a:t>engage</a:t>
            </a:r>
            <a:r>
              <a:rPr lang="da-DK" dirty="0" smtClean="0">
                <a:solidFill>
                  <a:srgbClr val="00B050"/>
                </a:solidFill>
              </a:rPr>
              <a:t> with digital services. </a:t>
            </a:r>
            <a:r>
              <a:rPr lang="en-GB" sz="1200" b="0" i="0" u="none" strike="noStrike" kern="1200" baseline="0" dirty="0" smtClean="0">
                <a:solidFill>
                  <a:schemeClr val="tx1"/>
                </a:solidFill>
                <a:latin typeface="+mn-lt"/>
                <a:ea typeface="+mn-ea"/>
                <a:cs typeface="+mn-cs"/>
              </a:rPr>
              <a:t>Ability to engage with technology / </a:t>
            </a:r>
            <a:r>
              <a:rPr lang="da-DK" dirty="0" smtClean="0">
                <a:solidFill>
                  <a:srgbClr val="00B050"/>
                </a:solidFill>
              </a:rPr>
              <a:t>Uses of e-</a:t>
            </a:r>
            <a:r>
              <a:rPr lang="da-DK" dirty="0" err="1" smtClean="0">
                <a:solidFill>
                  <a:srgbClr val="00B050"/>
                </a:solidFill>
              </a:rPr>
              <a:t>health</a:t>
            </a:r>
            <a:r>
              <a:rPr lang="da-DK" dirty="0" smtClean="0">
                <a:solidFill>
                  <a:srgbClr val="00B050"/>
                </a:solidFill>
              </a:rPr>
              <a:t> </a:t>
            </a:r>
            <a:r>
              <a:rPr lang="da-DK" dirty="0" err="1" smtClean="0">
                <a:solidFill>
                  <a:srgbClr val="00B050"/>
                </a:solidFill>
              </a:rPr>
              <a:t>technologies</a:t>
            </a:r>
            <a:r>
              <a:rPr lang="da-DK" dirty="0" smtClean="0">
                <a:solidFill>
                  <a:srgbClr val="00B050"/>
                </a:solidFill>
              </a:rPr>
              <a:t>. </a:t>
            </a:r>
            <a:r>
              <a:rPr lang="en-GB" sz="1200" b="0" i="0" u="none" strike="noStrike" kern="1200" baseline="0" dirty="0" smtClean="0">
                <a:solidFill>
                  <a:schemeClr val="tx1"/>
                </a:solidFill>
                <a:latin typeface="+mn-lt"/>
                <a:ea typeface="+mn-ea"/>
                <a:cs typeface="+mn-cs"/>
              </a:rPr>
              <a:t>Being comfortable using computers and other digital media for handling information.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4-5: Interface / Experience using technologies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	• Feel in control and secure when using technology / Feel that you have the ownership of personal data stored in the systems and that the data are safe and can be accessed only by people to whom they are relevant (own doctor, own nurse etc.).</a:t>
            </a:r>
            <a:endParaRPr lang="da-DK" dirty="0" smtClean="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	• Feel that technology is beneficial / Feel that engaging in the use of technologies will help them to manage their health more effectively than by other means.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6-7: </a:t>
            </a:r>
            <a:r>
              <a:rPr lang="en-GB" sz="1200" b="0" i="0" u="none" strike="noStrike" kern="1200" baseline="0" dirty="0" err="1" smtClean="0">
                <a:solidFill>
                  <a:schemeClr val="tx1"/>
                </a:solidFill>
                <a:latin typeface="+mn-lt"/>
                <a:ea typeface="+mn-ea"/>
                <a:cs typeface="+mn-cs"/>
              </a:rPr>
              <a:t>aask</a:t>
            </a:r>
            <a:r>
              <a:rPr lang="en-GB"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dimension / Access to technologies</a:t>
            </a:r>
          </a:p>
          <a:p>
            <a:r>
              <a:rPr lang="en-GB" sz="1200" b="0" i="0" u="none" strike="noStrike" kern="1200" baseline="0" dirty="0" smtClean="0">
                <a:solidFill>
                  <a:schemeClr val="tx1"/>
                </a:solidFill>
                <a:latin typeface="+mn-lt"/>
                <a:ea typeface="+mn-ea"/>
                <a:cs typeface="+mn-cs"/>
              </a:rPr>
              <a:t>	• Access to technologies that work. Have access to technologies (e.g. computers and other digital media) that the users trust to be working </a:t>
            </a:r>
            <a:r>
              <a:rPr lang="en-GB" sz="1200" b="0" i="1" u="none" strike="noStrike" kern="1200" baseline="0" dirty="0" smtClean="0">
                <a:solidFill>
                  <a:schemeClr val="tx1"/>
                </a:solidFill>
                <a:latin typeface="+mn-lt"/>
                <a:ea typeface="+mn-ea"/>
                <a:cs typeface="+mn-cs"/>
              </a:rPr>
              <a:t>when </a:t>
            </a:r>
            <a:r>
              <a:rPr lang="en-GB" sz="1200" b="0" i="0" u="none" strike="noStrike" kern="1200" baseline="0" dirty="0" smtClean="0">
                <a:solidFill>
                  <a:schemeClr val="tx1"/>
                </a:solidFill>
                <a:latin typeface="+mn-lt"/>
                <a:ea typeface="+mn-ea"/>
                <a:cs typeface="+mn-cs"/>
              </a:rPr>
              <a:t>they need it and </a:t>
            </a:r>
            <a:r>
              <a:rPr lang="en-GB" sz="1200" b="0" i="1" u="none" strike="noStrike" kern="1200" baseline="0" dirty="0" smtClean="0">
                <a:solidFill>
                  <a:schemeClr val="tx1"/>
                </a:solidFill>
                <a:latin typeface="+mn-lt"/>
                <a:ea typeface="+mn-ea"/>
                <a:cs typeface="+mn-cs"/>
              </a:rPr>
              <a:t>as </a:t>
            </a:r>
            <a:r>
              <a:rPr lang="en-GB" sz="1200" b="0" i="0" u="none" strike="noStrike" kern="1200" baseline="0" dirty="0" smtClean="0">
                <a:solidFill>
                  <a:schemeClr val="tx1"/>
                </a:solidFill>
                <a:latin typeface="+mn-lt"/>
                <a:ea typeface="+mn-ea"/>
                <a:cs typeface="+mn-cs"/>
              </a:rPr>
              <a:t>they expect it to work.</a:t>
            </a:r>
          </a:p>
          <a:p>
            <a:r>
              <a:rPr lang="en-GB" sz="1200" b="0" i="0" u="none" strike="noStrike" kern="1200" baseline="0" dirty="0" smtClean="0">
                <a:solidFill>
                  <a:schemeClr val="tx1"/>
                </a:solidFill>
                <a:latin typeface="+mn-lt"/>
                <a:ea typeface="+mn-ea"/>
                <a:cs typeface="+mn-cs"/>
              </a:rPr>
              <a:t>	• Access to technologies that suit individual needs. Have access to technologies that are adaptable to the specific needs and preferences of the users. This includes responsive features of both</a:t>
            </a:r>
          </a:p>
          <a:p>
            <a:r>
              <a:rPr lang="en-GB" sz="1200" b="0" i="0" u="none" strike="noStrike" kern="1200" baseline="0" dirty="0" smtClean="0">
                <a:solidFill>
                  <a:schemeClr val="tx1"/>
                </a:solidFill>
                <a:latin typeface="+mn-lt"/>
                <a:ea typeface="+mn-ea"/>
                <a:cs typeface="+mn-cs"/>
              </a:rPr>
              <a:t>technologies and the healthcare system (including carers) as well as adaptation of devices and interfaces to be used by people with physical and mental disabilities.</a:t>
            </a:r>
            <a:endParaRPr lang="en-US" sz="24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69646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F259CAB-01C1-F349-B036-1DF9812C4026}" type="slidenum">
              <a:rPr lang="en-US"/>
              <a:pPr/>
              <a:t>8</a:t>
            </a:fld>
            <a:endParaRPr 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r>
              <a:rPr lang="en-GB" sz="1200" b="0" i="0" u="none" strike="noStrike" kern="1200" baseline="0" dirty="0" smtClean="0">
                <a:solidFill>
                  <a:schemeClr val="tx1"/>
                </a:solidFill>
                <a:latin typeface="+mn-lt"/>
                <a:ea typeface="+mn-ea"/>
                <a:cs typeface="+mn-cs"/>
              </a:rPr>
              <a:t>• User dimension / </a:t>
            </a:r>
            <a:r>
              <a:rPr lang="en-GB" sz="1200" b="0" i="0" u="none" strike="noStrike" kern="1200" baseline="0" dirty="0" err="1" smtClean="0">
                <a:solidFill>
                  <a:schemeClr val="tx1"/>
                </a:solidFill>
                <a:latin typeface="+mn-lt"/>
                <a:ea typeface="+mn-ea"/>
                <a:cs typeface="+mn-cs"/>
              </a:rPr>
              <a:t>Capabillities</a:t>
            </a:r>
            <a:r>
              <a:rPr lang="en-GB" sz="1200" b="0" i="0" u="none" strike="noStrike" kern="1200" baseline="0" dirty="0" smtClean="0">
                <a:solidFill>
                  <a:schemeClr val="tx1"/>
                </a:solidFill>
                <a:latin typeface="+mn-lt"/>
                <a:ea typeface="+mn-ea"/>
                <a:cs typeface="+mn-cs"/>
              </a:rPr>
              <a:t>:</a:t>
            </a:r>
          </a:p>
          <a:p>
            <a:r>
              <a:rPr lang="en-GB" sz="1200" b="0" i="0" u="none" strike="noStrike" kern="1200" baseline="0" dirty="0" smtClean="0">
                <a:solidFill>
                  <a:schemeClr val="tx1"/>
                </a:solidFill>
                <a:latin typeface="+mn-lt"/>
                <a:ea typeface="+mn-ea"/>
                <a:cs typeface="+mn-cs"/>
              </a:rPr>
              <a:t>	• Knowledge about one's own health / </a:t>
            </a:r>
            <a:r>
              <a:rPr lang="da-DK" dirty="0" err="1" smtClean="0">
                <a:solidFill>
                  <a:srgbClr val="00B050"/>
                </a:solidFill>
              </a:rPr>
              <a:t>Understanding</a:t>
            </a:r>
            <a:r>
              <a:rPr lang="da-DK" dirty="0" smtClean="0">
                <a:solidFill>
                  <a:srgbClr val="00B050"/>
                </a:solidFill>
              </a:rPr>
              <a:t> of </a:t>
            </a:r>
            <a:r>
              <a:rPr lang="da-DK" dirty="0" err="1" smtClean="0">
                <a:solidFill>
                  <a:srgbClr val="00B050"/>
                </a:solidFill>
              </a:rPr>
              <a:t>health</a:t>
            </a:r>
            <a:r>
              <a:rPr lang="da-DK" dirty="0" smtClean="0">
                <a:solidFill>
                  <a:srgbClr val="00B050"/>
                </a:solidFill>
              </a:rPr>
              <a:t> </a:t>
            </a:r>
            <a:r>
              <a:rPr lang="da-DK" dirty="0" err="1" smtClean="0">
                <a:solidFill>
                  <a:srgbClr val="00B050"/>
                </a:solidFill>
              </a:rPr>
              <a:t>concepts</a:t>
            </a:r>
            <a:r>
              <a:rPr lang="da-DK" dirty="0" smtClean="0">
                <a:solidFill>
                  <a:srgbClr val="00B050"/>
                </a:solidFill>
              </a:rPr>
              <a:t> and </a:t>
            </a:r>
            <a:r>
              <a:rPr lang="da-DK" dirty="0" err="1" smtClean="0">
                <a:solidFill>
                  <a:srgbClr val="00B050"/>
                </a:solidFill>
              </a:rPr>
              <a:t>language</a:t>
            </a:r>
            <a:r>
              <a:rPr lang="da-DK" dirty="0" smtClean="0">
                <a:solidFill>
                  <a:srgbClr val="00B050"/>
                </a:solidFill>
              </a:rPr>
              <a:t>. </a:t>
            </a:r>
            <a:r>
              <a:rPr lang="en-GB" sz="1200" b="0" i="0" u="none" strike="noStrike" kern="1200" baseline="0" dirty="0" smtClean="0">
                <a:solidFill>
                  <a:schemeClr val="tx1"/>
                </a:solidFill>
                <a:latin typeface="+mn-lt"/>
                <a:ea typeface="+mn-ea"/>
                <a:cs typeface="+mn-cs"/>
              </a:rPr>
              <a:t>Know about the body’s basic functions and structure and own current health status. Aware of risk factors and how to avoid them or reduce their influence on own health.</a:t>
            </a:r>
          </a:p>
          <a:p>
            <a:r>
              <a:rPr lang="en-GB" sz="1200" b="0" i="0" u="none" strike="noStrike" kern="1200" baseline="0" dirty="0" smtClean="0">
                <a:solidFill>
                  <a:schemeClr val="tx1"/>
                </a:solidFill>
                <a:latin typeface="+mn-lt"/>
                <a:ea typeface="+mn-ea"/>
                <a:cs typeface="+mn-cs"/>
              </a:rPr>
              <a:t>	• Ability to use information /  </a:t>
            </a:r>
            <a:r>
              <a:rPr lang="da-DK" dirty="0" smtClean="0">
                <a:solidFill>
                  <a:srgbClr val="00B050"/>
                </a:solidFill>
              </a:rPr>
              <a:t>Ability to </a:t>
            </a:r>
            <a:r>
              <a:rPr lang="da-DK" dirty="0" err="1" smtClean="0">
                <a:solidFill>
                  <a:srgbClr val="00B050"/>
                </a:solidFill>
              </a:rPr>
              <a:t>actively</a:t>
            </a:r>
            <a:r>
              <a:rPr lang="da-DK" dirty="0" smtClean="0">
                <a:solidFill>
                  <a:srgbClr val="00B050"/>
                </a:solidFill>
              </a:rPr>
              <a:t> </a:t>
            </a:r>
            <a:r>
              <a:rPr lang="da-DK" dirty="0" err="1" smtClean="0">
                <a:solidFill>
                  <a:srgbClr val="00B050"/>
                </a:solidFill>
              </a:rPr>
              <a:t>engage</a:t>
            </a:r>
            <a:r>
              <a:rPr lang="da-DK" dirty="0" smtClean="0">
                <a:solidFill>
                  <a:srgbClr val="00B050"/>
                </a:solidFill>
              </a:rPr>
              <a:t> with digital services. </a:t>
            </a:r>
            <a:r>
              <a:rPr lang="en-GB" sz="1200" b="0" i="0" u="none" strike="noStrike" kern="1200" baseline="0" dirty="0" smtClean="0">
                <a:solidFill>
                  <a:schemeClr val="tx1"/>
                </a:solidFill>
                <a:latin typeface="+mn-lt"/>
                <a:ea typeface="+mn-ea"/>
                <a:cs typeface="+mn-cs"/>
              </a:rPr>
              <a:t>Able to read, write and remember, apply basic numerical concepts, and understand context-specific language (e.g., health, IT or the user’s native language, as well as critically appraise information. Know when, how and what information to use.</a:t>
            </a:r>
            <a:endParaRPr lang="da-DK" dirty="0" smtClean="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	• Ability to engage with technology / </a:t>
            </a:r>
            <a:r>
              <a:rPr lang="da-DK" dirty="0" smtClean="0">
                <a:solidFill>
                  <a:srgbClr val="00B050"/>
                </a:solidFill>
              </a:rPr>
              <a:t>Uses of e-</a:t>
            </a:r>
            <a:r>
              <a:rPr lang="da-DK" dirty="0" err="1" smtClean="0">
                <a:solidFill>
                  <a:srgbClr val="00B050"/>
                </a:solidFill>
              </a:rPr>
              <a:t>health</a:t>
            </a:r>
            <a:r>
              <a:rPr lang="da-DK" dirty="0" smtClean="0">
                <a:solidFill>
                  <a:srgbClr val="00B050"/>
                </a:solidFill>
              </a:rPr>
              <a:t> </a:t>
            </a:r>
            <a:r>
              <a:rPr lang="da-DK" dirty="0" err="1" smtClean="0">
                <a:solidFill>
                  <a:srgbClr val="00B050"/>
                </a:solidFill>
              </a:rPr>
              <a:t>technologies</a:t>
            </a:r>
            <a:r>
              <a:rPr lang="da-DK" dirty="0" smtClean="0">
                <a:solidFill>
                  <a:srgbClr val="00B050"/>
                </a:solidFill>
              </a:rPr>
              <a:t>. </a:t>
            </a:r>
            <a:r>
              <a:rPr lang="en-GB" sz="1200" b="0" i="0" u="none" strike="noStrike" kern="1200" baseline="0" dirty="0" smtClean="0">
                <a:solidFill>
                  <a:schemeClr val="tx1"/>
                </a:solidFill>
                <a:latin typeface="+mn-lt"/>
                <a:ea typeface="+mn-ea"/>
                <a:cs typeface="+mn-cs"/>
              </a:rPr>
              <a:t>Being comfortable using computers and other digital media for handling information.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Interface / Experience using technologies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	• Feel that technology is beneficial / </a:t>
            </a:r>
            <a:r>
              <a:rPr lang="da-DK" dirty="0" err="1" smtClean="0">
                <a:solidFill>
                  <a:srgbClr val="0070C0"/>
                </a:solidFill>
              </a:rPr>
              <a:t>Motivated</a:t>
            </a:r>
            <a:r>
              <a:rPr lang="da-DK" dirty="0" smtClean="0">
                <a:solidFill>
                  <a:srgbClr val="0070C0"/>
                </a:solidFill>
              </a:rPr>
              <a:t> to </a:t>
            </a:r>
            <a:r>
              <a:rPr lang="da-DK" dirty="0" err="1" smtClean="0">
                <a:solidFill>
                  <a:srgbClr val="0070C0"/>
                </a:solidFill>
              </a:rPr>
              <a:t>engage</a:t>
            </a:r>
            <a:r>
              <a:rPr lang="da-DK" dirty="0" smtClean="0">
                <a:solidFill>
                  <a:srgbClr val="0070C0"/>
                </a:solidFill>
              </a:rPr>
              <a:t> with digital services . </a:t>
            </a:r>
            <a:r>
              <a:rPr lang="en-GB" sz="1200" b="0" i="0" u="none" strike="noStrike" kern="1200" baseline="0" dirty="0" smtClean="0">
                <a:solidFill>
                  <a:schemeClr val="tx1"/>
                </a:solidFill>
                <a:latin typeface="+mn-lt"/>
                <a:ea typeface="+mn-ea"/>
                <a:cs typeface="+mn-cs"/>
              </a:rPr>
              <a:t>Feel that engaging in the use of technologies will help them to manage their health more effectively than by other means.</a:t>
            </a:r>
          </a:p>
          <a:p>
            <a:r>
              <a:rPr lang="en-GB" sz="1200" b="0" i="0" u="none" strike="noStrike" kern="1200" baseline="0" dirty="0" smtClean="0">
                <a:solidFill>
                  <a:schemeClr val="tx1"/>
                </a:solidFill>
                <a:latin typeface="+mn-lt"/>
                <a:ea typeface="+mn-ea"/>
                <a:cs typeface="+mn-cs"/>
              </a:rPr>
              <a:t>	• Feel in control and secure when using technology / </a:t>
            </a:r>
            <a:r>
              <a:rPr lang="da-DK" dirty="0" smtClean="0">
                <a:solidFill>
                  <a:srgbClr val="0070C0"/>
                </a:solidFill>
              </a:rPr>
              <a:t>Feel </a:t>
            </a:r>
            <a:r>
              <a:rPr lang="da-DK" dirty="0" err="1" smtClean="0">
                <a:solidFill>
                  <a:srgbClr val="0070C0"/>
                </a:solidFill>
              </a:rPr>
              <a:t>safe</a:t>
            </a:r>
            <a:r>
              <a:rPr lang="da-DK" dirty="0" smtClean="0">
                <a:solidFill>
                  <a:srgbClr val="0070C0"/>
                </a:solidFill>
              </a:rPr>
              <a:t> and in </a:t>
            </a:r>
            <a:r>
              <a:rPr lang="da-DK" dirty="0" err="1" smtClean="0">
                <a:solidFill>
                  <a:srgbClr val="0070C0"/>
                </a:solidFill>
              </a:rPr>
              <a:t>control</a:t>
            </a:r>
            <a:r>
              <a:rPr lang="da-DK" dirty="0" smtClean="0">
                <a:solidFill>
                  <a:srgbClr val="0070C0"/>
                </a:solidFill>
              </a:rPr>
              <a:t> . </a:t>
            </a:r>
            <a:r>
              <a:rPr lang="en-GB" sz="1200" b="0" i="0" u="none" strike="noStrike" kern="1200" baseline="0" dirty="0" smtClean="0">
                <a:solidFill>
                  <a:schemeClr val="tx1"/>
                </a:solidFill>
                <a:latin typeface="+mn-lt"/>
                <a:ea typeface="+mn-ea"/>
                <a:cs typeface="+mn-cs"/>
              </a:rPr>
              <a:t>Feel that you have the ownership of personal data stored in the systems and that the data are safe and can be accessed only by people to whom they are relevant (own doctor, own nurse etc.).</a:t>
            </a:r>
            <a:endParaRPr lang="da-DK" dirty="0" smtClean="0">
              <a:solidFill>
                <a:srgbClr val="0070C0"/>
              </a:solidFill>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Task dimension / Access to technologies</a:t>
            </a:r>
          </a:p>
          <a:p>
            <a:r>
              <a:rPr lang="en-GB" sz="1200" b="0" i="0" u="none" strike="noStrike" kern="1200" baseline="0" dirty="0" smtClean="0">
                <a:solidFill>
                  <a:schemeClr val="tx1"/>
                </a:solidFill>
                <a:latin typeface="+mn-lt"/>
                <a:ea typeface="+mn-ea"/>
                <a:cs typeface="+mn-cs"/>
              </a:rPr>
              <a:t>	• Access to technologies that work. Have access to technologies (e.g. computers and other digital media) that the users trust to be working </a:t>
            </a:r>
            <a:r>
              <a:rPr lang="en-GB" sz="1200" b="0" i="1" u="none" strike="noStrike" kern="1200" baseline="0" dirty="0" smtClean="0">
                <a:solidFill>
                  <a:schemeClr val="tx1"/>
                </a:solidFill>
                <a:latin typeface="+mn-lt"/>
                <a:ea typeface="+mn-ea"/>
                <a:cs typeface="+mn-cs"/>
              </a:rPr>
              <a:t>when </a:t>
            </a:r>
            <a:r>
              <a:rPr lang="en-GB" sz="1200" b="0" i="0" u="none" strike="noStrike" kern="1200" baseline="0" dirty="0" smtClean="0">
                <a:solidFill>
                  <a:schemeClr val="tx1"/>
                </a:solidFill>
                <a:latin typeface="+mn-lt"/>
                <a:ea typeface="+mn-ea"/>
                <a:cs typeface="+mn-cs"/>
              </a:rPr>
              <a:t>they need it and </a:t>
            </a:r>
            <a:r>
              <a:rPr lang="en-GB" sz="1200" b="0" i="1" u="none" strike="noStrike" kern="1200" baseline="0" dirty="0" smtClean="0">
                <a:solidFill>
                  <a:schemeClr val="tx1"/>
                </a:solidFill>
                <a:latin typeface="+mn-lt"/>
                <a:ea typeface="+mn-ea"/>
                <a:cs typeface="+mn-cs"/>
              </a:rPr>
              <a:t>as </a:t>
            </a:r>
            <a:r>
              <a:rPr lang="en-GB" sz="1200" b="0" i="0" u="none" strike="noStrike" kern="1200" baseline="0" dirty="0" smtClean="0">
                <a:solidFill>
                  <a:schemeClr val="tx1"/>
                </a:solidFill>
                <a:latin typeface="+mn-lt"/>
                <a:ea typeface="+mn-ea"/>
                <a:cs typeface="+mn-cs"/>
              </a:rPr>
              <a:t>they expect it to work.</a:t>
            </a:r>
          </a:p>
          <a:p>
            <a:r>
              <a:rPr lang="en-GB" sz="1200" b="0" i="0" u="none" strike="noStrike" kern="1200" baseline="0" dirty="0" smtClean="0">
                <a:solidFill>
                  <a:schemeClr val="tx1"/>
                </a:solidFill>
                <a:latin typeface="+mn-lt"/>
                <a:ea typeface="+mn-ea"/>
                <a:cs typeface="+mn-cs"/>
              </a:rPr>
              <a:t>	• Access to technologies that suit individual needs. Have access to technologies that are adaptable to the specific needs and preferences of the users. This includes responsive features of both</a:t>
            </a:r>
          </a:p>
          <a:p>
            <a:r>
              <a:rPr lang="en-GB" sz="1200" b="0" i="0" u="none" strike="noStrike" kern="1200" baseline="0" dirty="0" smtClean="0">
                <a:solidFill>
                  <a:schemeClr val="tx1"/>
                </a:solidFill>
                <a:latin typeface="+mn-lt"/>
                <a:ea typeface="+mn-ea"/>
                <a:cs typeface="+mn-cs"/>
              </a:rPr>
              <a:t>technologies and the healthcare system (including carers) as well as adaptation of devices and interfaces to be used by people with physical and mental disabilities.</a:t>
            </a:r>
            <a:endParaRPr lang="en-US" sz="24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390352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F259CAB-01C1-F349-B036-1DF9812C4026}" type="slidenum">
              <a:rPr lang="en-US"/>
              <a:pPr/>
              <a:t>9</a:t>
            </a:fld>
            <a:endParaRPr 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marL="171450" indent="-171450">
              <a:buFontTx/>
              <a:buChar char="-"/>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37010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F259CAB-01C1-F349-B036-1DF9812C4026}" type="slidenum">
              <a:rPr lang="en-US"/>
              <a:pPr/>
              <a:t>10</a:t>
            </a:fld>
            <a:endParaRPr 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marL="171450" indent="-171450">
              <a:buFontTx/>
              <a:buChar char="-"/>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51447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F259CAB-01C1-F349-B036-1DF9812C4026}" type="slidenum">
              <a:rPr lang="en-US"/>
              <a:pPr/>
              <a:t>11</a:t>
            </a:fld>
            <a:endParaRPr 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marL="171450" indent="-171450">
              <a:buFontTx/>
              <a:buChar char="-"/>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141220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93BE42-85CE-4280-964F-41AB01927DDA}" type="datetimeFigureOut">
              <a:rPr lang="en-GB" smtClean="0"/>
              <a:t>07/10/2018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15BC63-4024-499E-B23B-3390382E6E7E}" type="slidenum">
              <a:rPr lang="en-GB" smtClean="0"/>
              <a:t>‹#›</a:t>
            </a:fld>
            <a:endParaRPr lang="en-GB"/>
          </a:p>
        </p:txBody>
      </p:sp>
    </p:spTree>
    <p:extLst>
      <p:ext uri="{BB962C8B-B14F-4D97-AF65-F5344CB8AC3E}">
        <p14:creationId xmlns:p14="http://schemas.microsoft.com/office/powerpoint/2010/main" val="174974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93BE42-85CE-4280-964F-41AB01927DDA}" type="datetimeFigureOut">
              <a:rPr lang="en-GB" smtClean="0"/>
              <a:t>07/10/2018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15BC63-4024-499E-B23B-3390382E6E7E}" type="slidenum">
              <a:rPr lang="en-GB" smtClean="0"/>
              <a:t>‹#›</a:t>
            </a:fld>
            <a:endParaRPr lang="en-GB"/>
          </a:p>
        </p:txBody>
      </p:sp>
    </p:spTree>
    <p:extLst>
      <p:ext uri="{BB962C8B-B14F-4D97-AF65-F5344CB8AC3E}">
        <p14:creationId xmlns:p14="http://schemas.microsoft.com/office/powerpoint/2010/main" val="321277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93BE42-85CE-4280-964F-41AB01927DDA}" type="datetimeFigureOut">
              <a:rPr lang="en-GB" smtClean="0"/>
              <a:t>07/10/2018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15BC63-4024-499E-B23B-3390382E6E7E}" type="slidenum">
              <a:rPr lang="en-GB" smtClean="0"/>
              <a:t>‹#›</a:t>
            </a:fld>
            <a:endParaRPr lang="en-GB"/>
          </a:p>
        </p:txBody>
      </p:sp>
    </p:spTree>
    <p:extLst>
      <p:ext uri="{BB962C8B-B14F-4D97-AF65-F5344CB8AC3E}">
        <p14:creationId xmlns:p14="http://schemas.microsoft.com/office/powerpoint/2010/main" val="94405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93BE42-85CE-4280-964F-41AB01927DDA}" type="datetimeFigureOut">
              <a:rPr lang="en-GB" smtClean="0"/>
              <a:t>07/10/2018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15BC63-4024-499E-B23B-3390382E6E7E}" type="slidenum">
              <a:rPr lang="en-GB" smtClean="0"/>
              <a:t>‹#›</a:t>
            </a:fld>
            <a:endParaRPr lang="en-GB"/>
          </a:p>
        </p:txBody>
      </p:sp>
    </p:spTree>
    <p:extLst>
      <p:ext uri="{BB962C8B-B14F-4D97-AF65-F5344CB8AC3E}">
        <p14:creationId xmlns:p14="http://schemas.microsoft.com/office/powerpoint/2010/main" val="180145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93BE42-85CE-4280-964F-41AB01927DDA}" type="datetimeFigureOut">
              <a:rPr lang="en-GB" smtClean="0"/>
              <a:t>07/10/2018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15BC63-4024-499E-B23B-3390382E6E7E}" type="slidenum">
              <a:rPr lang="en-GB" smtClean="0"/>
              <a:t>‹#›</a:t>
            </a:fld>
            <a:endParaRPr lang="en-GB"/>
          </a:p>
        </p:txBody>
      </p:sp>
    </p:spTree>
    <p:extLst>
      <p:ext uri="{BB962C8B-B14F-4D97-AF65-F5344CB8AC3E}">
        <p14:creationId xmlns:p14="http://schemas.microsoft.com/office/powerpoint/2010/main" val="345376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93BE42-85CE-4280-964F-41AB01927DDA}" type="datetimeFigureOut">
              <a:rPr lang="en-GB" smtClean="0"/>
              <a:t>07/10/2018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15BC63-4024-499E-B23B-3390382E6E7E}" type="slidenum">
              <a:rPr lang="en-GB" smtClean="0"/>
              <a:t>‹#›</a:t>
            </a:fld>
            <a:endParaRPr lang="en-GB"/>
          </a:p>
        </p:txBody>
      </p:sp>
    </p:spTree>
    <p:extLst>
      <p:ext uri="{BB962C8B-B14F-4D97-AF65-F5344CB8AC3E}">
        <p14:creationId xmlns:p14="http://schemas.microsoft.com/office/powerpoint/2010/main" val="1804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93BE42-85CE-4280-964F-41AB01927DDA}" type="datetimeFigureOut">
              <a:rPr lang="en-GB" smtClean="0"/>
              <a:t>07/10/2018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15BC63-4024-499E-B23B-3390382E6E7E}" type="slidenum">
              <a:rPr lang="en-GB" smtClean="0"/>
              <a:t>‹#›</a:t>
            </a:fld>
            <a:endParaRPr lang="en-GB"/>
          </a:p>
        </p:txBody>
      </p:sp>
    </p:spTree>
    <p:extLst>
      <p:ext uri="{BB962C8B-B14F-4D97-AF65-F5344CB8AC3E}">
        <p14:creationId xmlns:p14="http://schemas.microsoft.com/office/powerpoint/2010/main" val="312053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93BE42-85CE-4280-964F-41AB01927DDA}" type="datetimeFigureOut">
              <a:rPr lang="en-GB" smtClean="0"/>
              <a:t>07/10/2018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15BC63-4024-499E-B23B-3390382E6E7E}" type="slidenum">
              <a:rPr lang="en-GB" smtClean="0"/>
              <a:t>‹#›</a:t>
            </a:fld>
            <a:endParaRPr lang="en-GB"/>
          </a:p>
        </p:txBody>
      </p:sp>
    </p:spTree>
    <p:extLst>
      <p:ext uri="{BB962C8B-B14F-4D97-AF65-F5344CB8AC3E}">
        <p14:creationId xmlns:p14="http://schemas.microsoft.com/office/powerpoint/2010/main" val="13595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3BE42-85CE-4280-964F-41AB01927DDA}" type="datetimeFigureOut">
              <a:rPr lang="en-GB" smtClean="0"/>
              <a:t>07/10/2018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15BC63-4024-499E-B23B-3390382E6E7E}" type="slidenum">
              <a:rPr lang="en-GB" smtClean="0"/>
              <a:t>‹#›</a:t>
            </a:fld>
            <a:endParaRPr lang="en-GB"/>
          </a:p>
        </p:txBody>
      </p:sp>
    </p:spTree>
    <p:extLst>
      <p:ext uri="{BB962C8B-B14F-4D97-AF65-F5344CB8AC3E}">
        <p14:creationId xmlns:p14="http://schemas.microsoft.com/office/powerpoint/2010/main" val="286269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93BE42-85CE-4280-964F-41AB01927DDA}" type="datetimeFigureOut">
              <a:rPr lang="en-GB" smtClean="0"/>
              <a:t>07/10/2018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15BC63-4024-499E-B23B-3390382E6E7E}" type="slidenum">
              <a:rPr lang="en-GB" smtClean="0"/>
              <a:t>‹#›</a:t>
            </a:fld>
            <a:endParaRPr lang="en-GB"/>
          </a:p>
        </p:txBody>
      </p:sp>
    </p:spTree>
    <p:extLst>
      <p:ext uri="{BB962C8B-B14F-4D97-AF65-F5344CB8AC3E}">
        <p14:creationId xmlns:p14="http://schemas.microsoft.com/office/powerpoint/2010/main" val="221736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93BE42-85CE-4280-964F-41AB01927DDA}" type="datetimeFigureOut">
              <a:rPr lang="en-GB" smtClean="0"/>
              <a:t>07/10/2018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15BC63-4024-499E-B23B-3390382E6E7E}" type="slidenum">
              <a:rPr lang="en-GB" smtClean="0"/>
              <a:t>‹#›</a:t>
            </a:fld>
            <a:endParaRPr lang="en-GB"/>
          </a:p>
        </p:txBody>
      </p:sp>
    </p:spTree>
    <p:extLst>
      <p:ext uri="{BB962C8B-B14F-4D97-AF65-F5344CB8AC3E}">
        <p14:creationId xmlns:p14="http://schemas.microsoft.com/office/powerpoint/2010/main" val="230988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3BE42-85CE-4280-964F-41AB01927DDA}" type="datetimeFigureOut">
              <a:rPr lang="en-GB" smtClean="0"/>
              <a:t>07/10/2018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5BC63-4024-499E-B23B-3390382E6E7E}" type="slidenum">
              <a:rPr lang="en-GB" smtClean="0"/>
              <a:t>‹#›</a:t>
            </a:fld>
            <a:endParaRPr lang="en-GB"/>
          </a:p>
        </p:txBody>
      </p:sp>
    </p:spTree>
    <p:extLst>
      <p:ext uri="{BB962C8B-B14F-4D97-AF65-F5344CB8AC3E}">
        <p14:creationId xmlns:p14="http://schemas.microsoft.com/office/powerpoint/2010/main" val="401936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eHLF / eHLQ</a:t>
            </a:r>
            <a:endParaRPr lang="en-GB" dirty="0"/>
          </a:p>
        </p:txBody>
      </p:sp>
      <p:sp>
        <p:nvSpPr>
          <p:cNvPr id="3" name="Subtitle 2"/>
          <p:cNvSpPr>
            <a:spLocks noGrp="1"/>
          </p:cNvSpPr>
          <p:nvPr>
            <p:ph type="subTitle" idx="1"/>
          </p:nvPr>
        </p:nvSpPr>
        <p:spPr/>
        <p:txBody>
          <a:bodyPr/>
          <a:lstStyle/>
          <a:p>
            <a:r>
              <a:rPr lang="en-GB" dirty="0" smtClean="0"/>
              <a:t>eHealth literacy framework/ eHealth literacy questionnaire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44" y="209610"/>
            <a:ext cx="4891564" cy="644944"/>
          </a:xfrm>
          <a:prstGeom prst="rect">
            <a:avLst/>
          </a:prstGeom>
        </p:spPr>
      </p:pic>
      <p:pic>
        <p:nvPicPr>
          <p:cNvPr id="5" name="Picture 1" descr="M:\pc\Desktop\Center for Global Health\Logo\UiO_A_GH_ENG_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915843"/>
            <a:ext cx="4443349" cy="33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20" y="5424035"/>
            <a:ext cx="829156" cy="829156"/>
          </a:xfrm>
          <a:prstGeom prst="rect">
            <a:avLst/>
          </a:prstGeom>
        </p:spPr>
      </p:pic>
    </p:spTree>
    <p:extLst>
      <p:ext uri="{BB962C8B-B14F-4D97-AF65-F5344CB8AC3E}">
        <p14:creationId xmlns:p14="http://schemas.microsoft.com/office/powerpoint/2010/main" val="3743685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kayser.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13920" t="14703" r="29494" b="6028"/>
          <a:stretch/>
        </p:blipFill>
        <p:spPr>
          <a:xfrm>
            <a:off x="6234530" y="729206"/>
            <a:ext cx="5749352" cy="476928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51" y="0"/>
            <a:ext cx="4084162" cy="538489"/>
          </a:xfrm>
          <a:prstGeom prst="rect">
            <a:avLst/>
          </a:prstGeom>
        </p:spPr>
      </p:pic>
      <p:grpSp>
        <p:nvGrpSpPr>
          <p:cNvPr id="11" name="Group 10"/>
          <p:cNvGrpSpPr/>
          <p:nvPr/>
        </p:nvGrpSpPr>
        <p:grpSpPr>
          <a:xfrm>
            <a:off x="367863" y="6017522"/>
            <a:ext cx="11489411" cy="696377"/>
            <a:chOff x="-900298" y="-21627"/>
            <a:chExt cx="11350242" cy="696377"/>
          </a:xfrm>
        </p:grpSpPr>
        <p:pic>
          <p:nvPicPr>
            <p:cNvPr id="12" name="Picture 1" descr="M:\pc\Desktop\Center for Global Health\Logo\UiO_A_GH_ENG_cmy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7579" y="233087"/>
              <a:ext cx="2462365" cy="1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298" y="-21627"/>
              <a:ext cx="696377" cy="696377"/>
            </a:xfrm>
            <a:prstGeom prst="rect">
              <a:avLst/>
            </a:prstGeom>
          </p:spPr>
        </p:pic>
      </p:grpSp>
      <p:sp>
        <p:nvSpPr>
          <p:cNvPr id="2" name="Title 1"/>
          <p:cNvSpPr>
            <a:spLocks noGrp="1"/>
          </p:cNvSpPr>
          <p:nvPr>
            <p:ph type="title"/>
          </p:nvPr>
        </p:nvSpPr>
        <p:spPr>
          <a:xfrm>
            <a:off x="838200" y="1140108"/>
            <a:ext cx="6129759" cy="1325563"/>
          </a:xfrm>
        </p:spPr>
        <p:txBody>
          <a:bodyPr/>
          <a:lstStyle/>
          <a:p>
            <a:r>
              <a:rPr lang="en-GB" dirty="0" smtClean="0"/>
              <a:t>Example of </a:t>
            </a:r>
            <a:r>
              <a:rPr lang="en-GB" dirty="0" smtClean="0"/>
              <a:t>“User dimension” </a:t>
            </a:r>
            <a:r>
              <a:rPr lang="en-GB" dirty="0" smtClean="0"/>
              <a:t>questions</a:t>
            </a:r>
            <a:endParaRPr lang="en-GB" dirty="0"/>
          </a:p>
        </p:txBody>
      </p:sp>
      <p:sp>
        <p:nvSpPr>
          <p:cNvPr id="6" name="Content Placeholder 5"/>
          <p:cNvSpPr>
            <a:spLocks noGrp="1"/>
          </p:cNvSpPr>
          <p:nvPr>
            <p:ph idx="1"/>
          </p:nvPr>
        </p:nvSpPr>
        <p:spPr>
          <a:xfrm>
            <a:off x="838200" y="3067291"/>
            <a:ext cx="4925992" cy="3109672"/>
          </a:xfrm>
        </p:spPr>
        <p:txBody>
          <a:bodyPr/>
          <a:lstStyle/>
          <a:p>
            <a:r>
              <a:rPr lang="en-GB" dirty="0" smtClean="0"/>
              <a:t>How </a:t>
            </a:r>
            <a:r>
              <a:rPr lang="en-GB" dirty="0"/>
              <a:t>do you get most of your information about </a:t>
            </a:r>
            <a:r>
              <a:rPr lang="en-GB" dirty="0" smtClean="0"/>
              <a:t>health?</a:t>
            </a:r>
            <a:endParaRPr lang="en-GB" dirty="0"/>
          </a:p>
          <a:p>
            <a:r>
              <a:rPr lang="en-GB" dirty="0" smtClean="0"/>
              <a:t>What </a:t>
            </a:r>
            <a:r>
              <a:rPr lang="en-GB" dirty="0"/>
              <a:t>kinds of technologies do you use? Internet? Mobile phone?</a:t>
            </a:r>
          </a:p>
        </p:txBody>
      </p:sp>
    </p:spTree>
    <p:extLst>
      <p:ext uri="{BB962C8B-B14F-4D97-AF65-F5344CB8AC3E}">
        <p14:creationId xmlns:p14="http://schemas.microsoft.com/office/powerpoint/2010/main" val="2664711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kayser.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13920" t="14703" r="29494" b="6028"/>
          <a:stretch/>
        </p:blipFill>
        <p:spPr>
          <a:xfrm>
            <a:off x="6234530" y="1288689"/>
            <a:ext cx="5749352" cy="476928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51" y="0"/>
            <a:ext cx="4084162" cy="538489"/>
          </a:xfrm>
          <a:prstGeom prst="rect">
            <a:avLst/>
          </a:prstGeom>
        </p:spPr>
      </p:pic>
      <p:grpSp>
        <p:nvGrpSpPr>
          <p:cNvPr id="11" name="Group 10"/>
          <p:cNvGrpSpPr/>
          <p:nvPr/>
        </p:nvGrpSpPr>
        <p:grpSpPr>
          <a:xfrm>
            <a:off x="367863" y="6017522"/>
            <a:ext cx="11489411" cy="696377"/>
            <a:chOff x="-900298" y="-21627"/>
            <a:chExt cx="11350242" cy="696377"/>
          </a:xfrm>
        </p:grpSpPr>
        <p:pic>
          <p:nvPicPr>
            <p:cNvPr id="12" name="Picture 1" descr="M:\pc\Desktop\Center for Global Health\Logo\UiO_A_GH_ENG_cmy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7579" y="233087"/>
              <a:ext cx="2462365" cy="1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298" y="-21627"/>
              <a:ext cx="696377" cy="696377"/>
            </a:xfrm>
            <a:prstGeom prst="rect">
              <a:avLst/>
            </a:prstGeom>
          </p:spPr>
        </p:pic>
      </p:grpSp>
      <p:sp>
        <p:nvSpPr>
          <p:cNvPr id="2" name="Title 1"/>
          <p:cNvSpPr>
            <a:spLocks noGrp="1"/>
          </p:cNvSpPr>
          <p:nvPr>
            <p:ph type="title"/>
          </p:nvPr>
        </p:nvSpPr>
        <p:spPr/>
        <p:txBody>
          <a:bodyPr/>
          <a:lstStyle/>
          <a:p>
            <a:r>
              <a:rPr lang="en-GB" dirty="0" smtClean="0"/>
              <a:t>Examples of Interface questions</a:t>
            </a:r>
            <a:endParaRPr lang="en-GB" dirty="0"/>
          </a:p>
        </p:txBody>
      </p:sp>
      <p:sp>
        <p:nvSpPr>
          <p:cNvPr id="6" name="Content Placeholder 5"/>
          <p:cNvSpPr>
            <a:spLocks noGrp="1"/>
          </p:cNvSpPr>
          <p:nvPr>
            <p:ph idx="1"/>
          </p:nvPr>
        </p:nvSpPr>
        <p:spPr>
          <a:xfrm>
            <a:off x="838200" y="1825625"/>
            <a:ext cx="5562600" cy="4351338"/>
          </a:xfrm>
        </p:spPr>
        <p:txBody>
          <a:bodyPr/>
          <a:lstStyle/>
          <a:p>
            <a:r>
              <a:rPr lang="en-GB" dirty="0" smtClean="0"/>
              <a:t>Did </a:t>
            </a:r>
            <a:r>
              <a:rPr lang="en-GB" dirty="0"/>
              <a:t>you think the app was beneficial? </a:t>
            </a:r>
            <a:endParaRPr lang="en-GB" dirty="0" smtClean="0"/>
          </a:p>
          <a:p>
            <a:r>
              <a:rPr lang="en-GB" dirty="0" smtClean="0"/>
              <a:t>How </a:t>
            </a:r>
            <a:r>
              <a:rPr lang="en-GB" dirty="0"/>
              <a:t>do you feel when you use technology? When you used the app</a:t>
            </a:r>
            <a:r>
              <a:rPr lang="en-GB" dirty="0" smtClean="0"/>
              <a:t>?</a:t>
            </a:r>
            <a:endParaRPr lang="en-GB" dirty="0"/>
          </a:p>
        </p:txBody>
      </p:sp>
    </p:spTree>
    <p:extLst>
      <p:ext uri="{BB962C8B-B14F-4D97-AF65-F5344CB8AC3E}">
        <p14:creationId xmlns:p14="http://schemas.microsoft.com/office/powerpoint/2010/main" val="174072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1" y="0"/>
            <a:ext cx="4084162" cy="538489"/>
          </a:xfrm>
          <a:prstGeom prst="rect">
            <a:avLst/>
          </a:prstGeom>
        </p:spPr>
      </p:pic>
      <p:grpSp>
        <p:nvGrpSpPr>
          <p:cNvPr id="11" name="Group 10"/>
          <p:cNvGrpSpPr/>
          <p:nvPr/>
        </p:nvGrpSpPr>
        <p:grpSpPr>
          <a:xfrm>
            <a:off x="367863" y="6017522"/>
            <a:ext cx="11489411" cy="696377"/>
            <a:chOff x="-900298" y="-21627"/>
            <a:chExt cx="11350242" cy="696377"/>
          </a:xfrm>
        </p:grpSpPr>
        <p:pic>
          <p:nvPicPr>
            <p:cNvPr id="12" name="Picture 1" descr="M:\pc\Desktop\Center for Global Health\Logo\UiO_A_GH_ENG_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7579" y="233087"/>
              <a:ext cx="2462365" cy="1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298" y="-21627"/>
              <a:ext cx="696377" cy="696377"/>
            </a:xfrm>
            <a:prstGeom prst="rect">
              <a:avLst/>
            </a:prstGeom>
          </p:spPr>
        </p:pic>
      </p:grpSp>
      <p:sp>
        <p:nvSpPr>
          <p:cNvPr id="2" name="Title 1"/>
          <p:cNvSpPr>
            <a:spLocks noGrp="1"/>
          </p:cNvSpPr>
          <p:nvPr>
            <p:ph type="title"/>
          </p:nvPr>
        </p:nvSpPr>
        <p:spPr/>
        <p:txBody>
          <a:bodyPr/>
          <a:lstStyle/>
          <a:p>
            <a:r>
              <a:rPr lang="en-GB" dirty="0" smtClean="0"/>
              <a:t>Task dimension questions</a:t>
            </a:r>
            <a:endParaRPr lang="en-GB" dirty="0"/>
          </a:p>
        </p:txBody>
      </p:sp>
      <p:sp>
        <p:nvSpPr>
          <p:cNvPr id="6" name="Content Placeholder 5"/>
          <p:cNvSpPr>
            <a:spLocks noGrp="1"/>
          </p:cNvSpPr>
          <p:nvPr>
            <p:ph idx="1"/>
          </p:nvPr>
        </p:nvSpPr>
        <p:spPr>
          <a:xfrm>
            <a:off x="838200" y="1825625"/>
            <a:ext cx="4740797" cy="4351338"/>
          </a:xfrm>
        </p:spPr>
        <p:txBody>
          <a:bodyPr/>
          <a:lstStyle/>
          <a:p>
            <a:r>
              <a:rPr lang="en-GB" dirty="0" smtClean="0"/>
              <a:t>How did you use the app?</a:t>
            </a:r>
          </a:p>
          <a:p>
            <a:r>
              <a:rPr lang="en-GB" dirty="0" smtClean="0"/>
              <a:t>What do you think about how it worked?</a:t>
            </a:r>
          </a:p>
          <a:p>
            <a:r>
              <a:rPr lang="en-GB" dirty="0" smtClean="0"/>
              <a:t>Did the app meet your needs?</a:t>
            </a:r>
            <a:endParaRPr lang="en-GB" dirty="0"/>
          </a:p>
        </p:txBody>
      </p:sp>
      <p:pic>
        <p:nvPicPr>
          <p:cNvPr id="8" name="Content Placeholder 4" descr="kayser.pdf - Adobe Acrobat Reader DC"/>
          <p:cNvPicPr>
            <a:picLocks noChangeAspect="1"/>
          </p:cNvPicPr>
          <p:nvPr/>
        </p:nvPicPr>
        <p:blipFill rotWithShape="1">
          <a:blip r:embed="rId6" cstate="print">
            <a:extLst>
              <a:ext uri="{28A0092B-C50C-407E-A947-70E740481C1C}">
                <a14:useLocalDpi xmlns:a14="http://schemas.microsoft.com/office/drawing/2010/main" val="0"/>
              </a:ext>
            </a:extLst>
          </a:blip>
          <a:srcRect l="13920" t="14703" r="29494" b="6028"/>
          <a:stretch/>
        </p:blipFill>
        <p:spPr>
          <a:xfrm>
            <a:off x="6107922" y="1248242"/>
            <a:ext cx="5749352" cy="4769280"/>
          </a:xfrm>
          <a:prstGeom prst="rect">
            <a:avLst/>
          </a:prstGeom>
        </p:spPr>
      </p:pic>
    </p:spTree>
    <p:extLst>
      <p:ext uri="{BB962C8B-B14F-4D97-AF65-F5344CB8AC3E}">
        <p14:creationId xmlns:p14="http://schemas.microsoft.com/office/powerpoint/2010/main" val="3065995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1" y="0"/>
            <a:ext cx="4084162" cy="538489"/>
          </a:xfrm>
          <a:prstGeom prst="rect">
            <a:avLst/>
          </a:prstGeom>
        </p:spPr>
      </p:pic>
      <p:grpSp>
        <p:nvGrpSpPr>
          <p:cNvPr id="11" name="Group 10"/>
          <p:cNvGrpSpPr/>
          <p:nvPr/>
        </p:nvGrpSpPr>
        <p:grpSpPr>
          <a:xfrm>
            <a:off x="367863" y="6017522"/>
            <a:ext cx="11489411" cy="696377"/>
            <a:chOff x="-900298" y="-21627"/>
            <a:chExt cx="11350242" cy="696377"/>
          </a:xfrm>
        </p:grpSpPr>
        <p:pic>
          <p:nvPicPr>
            <p:cNvPr id="12" name="Picture 1" descr="M:\pc\Desktop\Center for Global Health\Logo\UiO_A_GH_ENG_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7579" y="233087"/>
              <a:ext cx="2462365" cy="1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298" y="-21627"/>
              <a:ext cx="696377" cy="696377"/>
            </a:xfrm>
            <a:prstGeom prst="rect">
              <a:avLst/>
            </a:prstGeom>
          </p:spPr>
        </p:pic>
      </p:grpSp>
      <p:sp>
        <p:nvSpPr>
          <p:cNvPr id="2" name="Title 1"/>
          <p:cNvSpPr>
            <a:spLocks noGrp="1"/>
          </p:cNvSpPr>
          <p:nvPr>
            <p:ph type="title"/>
          </p:nvPr>
        </p:nvSpPr>
        <p:spPr/>
        <p:txBody>
          <a:bodyPr/>
          <a:lstStyle/>
          <a:p>
            <a:r>
              <a:rPr lang="nb-NO" dirty="0" err="1" smtClean="0"/>
              <a:t>eHLQ</a:t>
            </a:r>
            <a:endParaRPr lang="en-GB" dirty="0"/>
          </a:p>
        </p:txBody>
      </p:sp>
      <p:sp>
        <p:nvSpPr>
          <p:cNvPr id="6" name="Content Placeholder 5"/>
          <p:cNvSpPr>
            <a:spLocks noGrp="1"/>
          </p:cNvSpPr>
          <p:nvPr>
            <p:ph idx="1"/>
          </p:nvPr>
        </p:nvSpPr>
        <p:spPr/>
        <p:txBody>
          <a:bodyPr/>
          <a:lstStyle/>
          <a:p>
            <a:r>
              <a:rPr lang="en-GB" dirty="0" smtClean="0"/>
              <a:t>A value generating model with focus on person-</a:t>
            </a:r>
            <a:r>
              <a:rPr lang="en-GB" dirty="0" err="1" smtClean="0"/>
              <a:t>centered</a:t>
            </a:r>
            <a:r>
              <a:rPr lang="en-GB" dirty="0" smtClean="0"/>
              <a:t> health care </a:t>
            </a:r>
          </a:p>
          <a:p>
            <a:r>
              <a:rPr lang="en-GB" dirty="0" smtClean="0"/>
              <a:t>Includes cross disciplinary teams and work across sectors </a:t>
            </a:r>
          </a:p>
          <a:p>
            <a:r>
              <a:rPr lang="en-GB" dirty="0" smtClean="0"/>
              <a:t>Development of life skills </a:t>
            </a:r>
          </a:p>
          <a:p>
            <a:pPr marL="0" indent="0">
              <a:buNone/>
            </a:pPr>
            <a:endParaRPr lang="en-GB" dirty="0"/>
          </a:p>
        </p:txBody>
      </p:sp>
    </p:spTree>
    <p:extLst>
      <p:ext uri="{BB962C8B-B14F-4D97-AF65-F5344CB8AC3E}">
        <p14:creationId xmlns:p14="http://schemas.microsoft.com/office/powerpoint/2010/main" val="4024096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487679" y="1343608"/>
            <a:ext cx="9206827" cy="490958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44" y="209610"/>
            <a:ext cx="4891564" cy="644944"/>
          </a:xfrm>
          <a:prstGeom prst="rect">
            <a:avLst/>
          </a:prstGeom>
        </p:spPr>
      </p:pic>
      <p:pic>
        <p:nvPicPr>
          <p:cNvPr id="5" name="Picture 1" descr="M:\pc\Desktop\Center for Global Health\Logo\UiO_A_GH_ENG_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5915843"/>
            <a:ext cx="4443349" cy="33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7120" y="5424035"/>
            <a:ext cx="829156" cy="829156"/>
          </a:xfrm>
          <a:prstGeom prst="rect">
            <a:avLst/>
          </a:prstGeom>
        </p:spPr>
      </p:pic>
      <p:sp>
        <p:nvSpPr>
          <p:cNvPr id="7" name="Title 6"/>
          <p:cNvSpPr>
            <a:spLocks noGrp="1"/>
          </p:cNvSpPr>
          <p:nvPr>
            <p:ph type="ctrTitle"/>
          </p:nvPr>
        </p:nvSpPr>
        <p:spPr>
          <a:xfrm>
            <a:off x="914400" y="854554"/>
            <a:ext cx="9744269" cy="921041"/>
          </a:xfrm>
        </p:spPr>
        <p:txBody>
          <a:bodyPr/>
          <a:lstStyle/>
          <a:p>
            <a:r>
              <a:rPr lang="en-GB" dirty="0" smtClean="0"/>
              <a:t>Health literacy</a:t>
            </a:r>
            <a:endParaRPr lang="en-GB" dirty="0"/>
          </a:p>
        </p:txBody>
      </p:sp>
      <p:sp>
        <p:nvSpPr>
          <p:cNvPr id="8" name="Subtitle 7"/>
          <p:cNvSpPr>
            <a:spLocks noGrp="1"/>
          </p:cNvSpPr>
          <p:nvPr>
            <p:ph type="subTitle" idx="1"/>
          </p:nvPr>
        </p:nvSpPr>
        <p:spPr>
          <a:xfrm>
            <a:off x="1742898" y="4993935"/>
            <a:ext cx="9448800" cy="590779"/>
          </a:xfrm>
        </p:spPr>
        <p:txBody>
          <a:bodyPr/>
          <a:lstStyle/>
          <a:p>
            <a:pPr algn="r"/>
            <a:r>
              <a:rPr lang="nb-NO" dirty="0" smtClean="0"/>
              <a:t>Sørensen et al., 2012</a:t>
            </a:r>
            <a:endParaRPr lang="en-GB" dirty="0"/>
          </a:p>
        </p:txBody>
      </p:sp>
    </p:spTree>
    <p:extLst>
      <p:ext uri="{BB962C8B-B14F-4D97-AF65-F5344CB8AC3E}">
        <p14:creationId xmlns:p14="http://schemas.microsoft.com/office/powerpoint/2010/main" val="386562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1" y="0"/>
            <a:ext cx="4084162" cy="538489"/>
          </a:xfrm>
          <a:prstGeom prst="rect">
            <a:avLst/>
          </a:prstGeom>
        </p:spPr>
      </p:pic>
      <p:grpSp>
        <p:nvGrpSpPr>
          <p:cNvPr id="11" name="Group 10"/>
          <p:cNvGrpSpPr/>
          <p:nvPr/>
        </p:nvGrpSpPr>
        <p:grpSpPr>
          <a:xfrm>
            <a:off x="367863" y="6017522"/>
            <a:ext cx="11489411" cy="696377"/>
            <a:chOff x="-900298" y="-21627"/>
            <a:chExt cx="11350242" cy="696377"/>
          </a:xfrm>
        </p:grpSpPr>
        <p:pic>
          <p:nvPicPr>
            <p:cNvPr id="12" name="Picture 1" descr="M:\pc\Desktop\Center for Global Health\Logo\UiO_A_GH_ENG_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7579" y="233087"/>
              <a:ext cx="2462365" cy="1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298" y="-21627"/>
              <a:ext cx="696377" cy="696377"/>
            </a:xfrm>
            <a:prstGeom prst="rect">
              <a:avLst/>
            </a:prstGeom>
          </p:spPr>
        </p:pic>
      </p:grpSp>
      <p:pic>
        <p:nvPicPr>
          <p:cNvPr id="3" name="Picture 2" descr="&lt;strong&gt;Digital&lt;/strong&gt; Transformation Projects will Drive New IT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1987" y="4144456"/>
            <a:ext cx="2562150" cy="2032507"/>
          </a:xfrm>
          <a:prstGeom prst="rect">
            <a:avLst/>
          </a:prstGeom>
        </p:spPr>
      </p:pic>
      <p:sp>
        <p:nvSpPr>
          <p:cNvPr id="4" name="Content Placeholder 3"/>
          <p:cNvSpPr>
            <a:spLocks noGrp="1"/>
          </p:cNvSpPr>
          <p:nvPr>
            <p:ph idx="1"/>
          </p:nvPr>
        </p:nvSpPr>
        <p:spPr/>
        <p:txBody>
          <a:bodyPr/>
          <a:lstStyle/>
          <a:p>
            <a:pPr marL="0" indent="0">
              <a:buNone/>
            </a:pPr>
            <a:r>
              <a:rPr lang="en-GB" dirty="0" smtClean="0"/>
              <a:t>“the ability to seek, find, understand, and appraise health information from electronic sources and apply the knowledge gained to addressing or solving a health problem”</a:t>
            </a:r>
          </a:p>
          <a:p>
            <a:pPr marL="0" indent="0">
              <a:buNone/>
            </a:pPr>
            <a:r>
              <a:rPr lang="nb-NO" dirty="0" smtClean="0"/>
              <a:t>					</a:t>
            </a:r>
            <a:r>
              <a:rPr lang="en-GB" dirty="0" smtClean="0"/>
              <a:t>Norman and Skinner, 2006</a:t>
            </a:r>
          </a:p>
          <a:p>
            <a:pPr marL="0" indent="0">
              <a:buNone/>
            </a:pPr>
            <a:endParaRPr lang="en-GB" dirty="0"/>
          </a:p>
        </p:txBody>
      </p:sp>
      <p:sp>
        <p:nvSpPr>
          <p:cNvPr id="5" name="Title 4"/>
          <p:cNvSpPr>
            <a:spLocks noGrp="1"/>
          </p:cNvSpPr>
          <p:nvPr>
            <p:ph type="title"/>
          </p:nvPr>
        </p:nvSpPr>
        <p:spPr/>
        <p:txBody>
          <a:bodyPr/>
          <a:lstStyle/>
          <a:p>
            <a:r>
              <a:rPr lang="en-GB" dirty="0" smtClean="0"/>
              <a:t>Digital health literacy / eHealth literacy</a:t>
            </a:r>
            <a:endParaRPr lang="en-GB" dirty="0"/>
          </a:p>
        </p:txBody>
      </p:sp>
    </p:spTree>
    <p:extLst>
      <p:ext uri="{BB962C8B-B14F-4D97-AF65-F5344CB8AC3E}">
        <p14:creationId xmlns:p14="http://schemas.microsoft.com/office/powerpoint/2010/main" val="1701034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1" y="0"/>
            <a:ext cx="4084162" cy="538489"/>
          </a:xfrm>
          <a:prstGeom prst="rect">
            <a:avLst/>
          </a:prstGeom>
        </p:spPr>
      </p:pic>
      <p:grpSp>
        <p:nvGrpSpPr>
          <p:cNvPr id="11" name="Group 10"/>
          <p:cNvGrpSpPr/>
          <p:nvPr/>
        </p:nvGrpSpPr>
        <p:grpSpPr>
          <a:xfrm>
            <a:off x="367863" y="6017522"/>
            <a:ext cx="11489411" cy="696377"/>
            <a:chOff x="-900298" y="-21627"/>
            <a:chExt cx="11350242" cy="696377"/>
          </a:xfrm>
        </p:grpSpPr>
        <p:pic>
          <p:nvPicPr>
            <p:cNvPr id="12" name="Picture 1" descr="M:\pc\Desktop\Center for Global Health\Logo\UiO_A_GH_ENG_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7579" y="233087"/>
              <a:ext cx="2462365" cy="1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298" y="-21627"/>
              <a:ext cx="696377" cy="696377"/>
            </a:xfrm>
            <a:prstGeom prst="rect">
              <a:avLst/>
            </a:prstGeom>
          </p:spPr>
        </p:pic>
      </p:grpSp>
      <p:sp>
        <p:nvSpPr>
          <p:cNvPr id="2" name="Title 1"/>
          <p:cNvSpPr>
            <a:spLocks noGrp="1"/>
          </p:cNvSpPr>
          <p:nvPr>
            <p:ph type="title"/>
          </p:nvPr>
        </p:nvSpPr>
        <p:spPr>
          <a:xfrm>
            <a:off x="838200" y="625907"/>
            <a:ext cx="10515600" cy="1668406"/>
          </a:xfrm>
        </p:spPr>
        <p:txBody>
          <a:bodyPr/>
          <a:lstStyle/>
          <a:p>
            <a:r>
              <a:rPr lang="en-GB" dirty="0" smtClean="0"/>
              <a:t>eHealth literacy comprises of six subtypes of literacy </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15763894"/>
              </p:ext>
            </p:extLst>
          </p:nvPr>
        </p:nvGraphicFramePr>
        <p:xfrm>
          <a:off x="838200" y="2381250"/>
          <a:ext cx="10515600" cy="2865120"/>
        </p:xfrm>
        <a:graphic>
          <a:graphicData uri="http://schemas.openxmlformats.org/drawingml/2006/table">
            <a:tbl>
              <a:tblPr firstRow="1" bandRow="1">
                <a:tableStyleId>{5C22544A-7EE6-4342-B048-85BDC9FD1C3A}</a:tableStyleId>
              </a:tblPr>
              <a:tblGrid>
                <a:gridCol w="3855098">
                  <a:extLst>
                    <a:ext uri="{9D8B030D-6E8A-4147-A177-3AD203B41FA5}">
                      <a16:colId xmlns:a16="http://schemas.microsoft.com/office/drawing/2014/main" val="4280474984"/>
                    </a:ext>
                  </a:extLst>
                </a:gridCol>
                <a:gridCol w="6660502">
                  <a:extLst>
                    <a:ext uri="{9D8B030D-6E8A-4147-A177-3AD203B41FA5}">
                      <a16:colId xmlns:a16="http://schemas.microsoft.com/office/drawing/2014/main" val="3306926413"/>
                    </a:ext>
                  </a:extLst>
                </a:gridCol>
              </a:tblGrid>
              <a:tr h="370840">
                <a:tc>
                  <a:txBody>
                    <a:bodyPr/>
                    <a:lstStyle/>
                    <a:p>
                      <a:endParaRPr lang="en-GB" dirty="0"/>
                    </a:p>
                  </a:txBody>
                  <a:tcPr/>
                </a:tc>
                <a:tc>
                  <a:txBody>
                    <a:bodyPr/>
                    <a:lstStyle/>
                    <a:p>
                      <a:r>
                        <a:rPr lang="nb-NO" dirty="0" smtClean="0"/>
                        <a:t>eHealth literacy </a:t>
                      </a:r>
                      <a:endParaRPr lang="en-GB" dirty="0"/>
                    </a:p>
                  </a:txBody>
                  <a:tcPr/>
                </a:tc>
                <a:extLst>
                  <a:ext uri="{0D108BD9-81ED-4DB2-BD59-A6C34878D82A}">
                    <a16:rowId xmlns:a16="http://schemas.microsoft.com/office/drawing/2014/main" val="2002066803"/>
                  </a:ext>
                </a:extLst>
              </a:tr>
              <a:tr h="370840">
                <a:tc>
                  <a:txBody>
                    <a:bodyPr/>
                    <a:lstStyle/>
                    <a:p>
                      <a:r>
                        <a:rPr lang="en-GB" sz="1800" kern="1200" dirty="0" smtClean="0">
                          <a:solidFill>
                            <a:schemeClr val="dk1"/>
                          </a:solidFill>
                          <a:effectLst/>
                          <a:latin typeface="+mn-lt"/>
                          <a:ea typeface="+mn-ea"/>
                          <a:cs typeface="+mn-cs"/>
                        </a:rPr>
                        <a:t>Traditional literacy and numeracy</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 </a:t>
                      </a:r>
                      <a:r>
                        <a:rPr lang="en-GB" sz="1800" kern="1200" dirty="0" smtClean="0">
                          <a:solidFill>
                            <a:schemeClr val="dk1"/>
                          </a:solidFill>
                          <a:effectLst/>
                          <a:latin typeface="+mn-lt"/>
                          <a:ea typeface="+mn-ea"/>
                          <a:cs typeface="+mn-cs"/>
                        </a:rPr>
                        <a:t>the ability to understand text and number</a:t>
                      </a:r>
                    </a:p>
                  </a:txBody>
                  <a:tcPr/>
                </a:tc>
                <a:extLst>
                  <a:ext uri="{0D108BD9-81ED-4DB2-BD59-A6C34878D82A}">
                    <a16:rowId xmlns:a16="http://schemas.microsoft.com/office/drawing/2014/main" val="3982767903"/>
                  </a:ext>
                </a:extLst>
              </a:tr>
              <a:tr h="370840">
                <a:tc>
                  <a:txBody>
                    <a:bodyPr/>
                    <a:lstStyle/>
                    <a:p>
                      <a:r>
                        <a:rPr lang="en-GB" sz="1800" kern="1200" dirty="0" smtClean="0">
                          <a:solidFill>
                            <a:schemeClr val="dk1"/>
                          </a:solidFill>
                          <a:effectLst/>
                          <a:latin typeface="+mn-lt"/>
                          <a:ea typeface="+mn-ea"/>
                          <a:cs typeface="+mn-cs"/>
                        </a:rPr>
                        <a:t>Health literacy</a:t>
                      </a:r>
                      <a:endParaRPr lang="en-GB" dirty="0"/>
                    </a:p>
                  </a:txBody>
                  <a:tcPr/>
                </a:tc>
                <a:tc>
                  <a:txBody>
                    <a:bodyPr/>
                    <a:lstStyle/>
                    <a:p>
                      <a:r>
                        <a:rPr lang="nb-NO" dirty="0" smtClean="0"/>
                        <a:t>- </a:t>
                      </a:r>
                      <a:r>
                        <a:rPr lang="en-GB" sz="1800" kern="1200" dirty="0" smtClean="0">
                          <a:solidFill>
                            <a:schemeClr val="dk1"/>
                          </a:solidFill>
                          <a:effectLst/>
                          <a:latin typeface="+mn-lt"/>
                          <a:ea typeface="+mn-ea"/>
                          <a:cs typeface="+mn-cs"/>
                        </a:rPr>
                        <a:t>the ability to process and understand health information</a:t>
                      </a:r>
                      <a:endParaRPr lang="en-GB" dirty="0"/>
                    </a:p>
                  </a:txBody>
                  <a:tcPr/>
                </a:tc>
                <a:extLst>
                  <a:ext uri="{0D108BD9-81ED-4DB2-BD59-A6C34878D82A}">
                    <a16:rowId xmlns:a16="http://schemas.microsoft.com/office/drawing/2014/main" val="3157605365"/>
                  </a:ext>
                </a:extLst>
              </a:tr>
              <a:tr h="370840">
                <a:tc>
                  <a:txBody>
                    <a:bodyPr/>
                    <a:lstStyle/>
                    <a:p>
                      <a:r>
                        <a:rPr lang="en-GB" sz="1800" kern="1200" dirty="0" smtClean="0">
                          <a:solidFill>
                            <a:schemeClr val="dk1"/>
                          </a:solidFill>
                          <a:effectLst/>
                          <a:latin typeface="+mn-lt"/>
                          <a:ea typeface="+mn-ea"/>
                          <a:cs typeface="+mn-cs"/>
                        </a:rPr>
                        <a:t>Computer literacy</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 </a:t>
                      </a:r>
                      <a:r>
                        <a:rPr lang="en-GB" sz="1800" kern="1200" dirty="0" smtClean="0">
                          <a:solidFill>
                            <a:schemeClr val="dk1"/>
                          </a:solidFill>
                          <a:effectLst/>
                          <a:latin typeface="+mn-lt"/>
                          <a:ea typeface="+mn-ea"/>
                          <a:cs typeface="+mn-cs"/>
                        </a:rPr>
                        <a:t>the ability to use computer hardware and software</a:t>
                      </a:r>
                    </a:p>
                  </a:txBody>
                  <a:tcPr/>
                </a:tc>
                <a:extLst>
                  <a:ext uri="{0D108BD9-81ED-4DB2-BD59-A6C34878D82A}">
                    <a16:rowId xmlns:a16="http://schemas.microsoft.com/office/drawing/2014/main" val="4261195222"/>
                  </a:ext>
                </a:extLst>
              </a:tr>
              <a:tr h="370840">
                <a:tc>
                  <a:txBody>
                    <a:bodyPr/>
                    <a:lstStyle/>
                    <a:p>
                      <a:r>
                        <a:rPr lang="en-GB" sz="1800" kern="1200" dirty="0" smtClean="0">
                          <a:solidFill>
                            <a:schemeClr val="dk1"/>
                          </a:solidFill>
                          <a:effectLst/>
                          <a:latin typeface="+mn-lt"/>
                          <a:ea typeface="+mn-ea"/>
                          <a:cs typeface="+mn-cs"/>
                        </a:rPr>
                        <a:t>Science literacy</a:t>
                      </a:r>
                      <a:endParaRPr lang="en-GB" dirty="0"/>
                    </a:p>
                  </a:txBody>
                  <a:tcPr/>
                </a:tc>
                <a:tc>
                  <a:txBody>
                    <a:bodyPr/>
                    <a:lstStyle/>
                    <a:p>
                      <a:r>
                        <a:rPr lang="nb-NO" dirty="0" smtClean="0"/>
                        <a:t>- </a:t>
                      </a:r>
                      <a:r>
                        <a:rPr lang="en-GB" sz="1800" kern="1200" dirty="0" smtClean="0">
                          <a:solidFill>
                            <a:schemeClr val="dk1"/>
                          </a:solidFill>
                          <a:effectLst/>
                          <a:latin typeface="+mn-lt"/>
                          <a:ea typeface="+mn-ea"/>
                          <a:cs typeface="+mn-cs"/>
                        </a:rPr>
                        <a:t>the ability to understand scientific texts, facts, and correlations</a:t>
                      </a:r>
                      <a:endParaRPr lang="en-GB" dirty="0"/>
                    </a:p>
                  </a:txBody>
                  <a:tcPr/>
                </a:tc>
                <a:extLst>
                  <a:ext uri="{0D108BD9-81ED-4DB2-BD59-A6C34878D82A}">
                    <a16:rowId xmlns:a16="http://schemas.microsoft.com/office/drawing/2014/main" val="1214105173"/>
                  </a:ext>
                </a:extLst>
              </a:tr>
              <a:tr h="370840">
                <a:tc>
                  <a:txBody>
                    <a:bodyPr/>
                    <a:lstStyle/>
                    <a:p>
                      <a:r>
                        <a:rPr lang="en-GB" sz="1800" kern="1200" dirty="0" smtClean="0">
                          <a:solidFill>
                            <a:schemeClr val="dk1"/>
                          </a:solidFill>
                          <a:effectLst/>
                          <a:latin typeface="+mn-lt"/>
                          <a:ea typeface="+mn-ea"/>
                          <a:cs typeface="+mn-cs"/>
                        </a:rPr>
                        <a:t>Media literacy</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a:t>
                      </a:r>
                      <a:r>
                        <a:rPr lang="nb-NO" baseline="0" dirty="0" smtClean="0"/>
                        <a:t> </a:t>
                      </a:r>
                      <a:r>
                        <a:rPr lang="en-GB" sz="1800" kern="1200" dirty="0" smtClean="0">
                          <a:solidFill>
                            <a:schemeClr val="dk1"/>
                          </a:solidFill>
                          <a:effectLst/>
                          <a:latin typeface="+mn-lt"/>
                          <a:ea typeface="+mn-ea"/>
                          <a:cs typeface="+mn-cs"/>
                        </a:rPr>
                        <a:t>the ability to process media content and assess its quality</a:t>
                      </a:r>
                    </a:p>
                  </a:txBody>
                  <a:tcPr/>
                </a:tc>
                <a:extLst>
                  <a:ext uri="{0D108BD9-81ED-4DB2-BD59-A6C34878D82A}">
                    <a16:rowId xmlns:a16="http://schemas.microsoft.com/office/drawing/2014/main" val="2222942926"/>
                  </a:ext>
                </a:extLst>
              </a:tr>
              <a:tr h="370840">
                <a:tc>
                  <a:txBody>
                    <a:bodyPr/>
                    <a:lstStyle/>
                    <a:p>
                      <a:r>
                        <a:rPr lang="en-GB" sz="1800" kern="1200" dirty="0" smtClean="0">
                          <a:solidFill>
                            <a:schemeClr val="dk1"/>
                          </a:solidFill>
                          <a:effectLst/>
                          <a:latin typeface="+mn-lt"/>
                          <a:ea typeface="+mn-ea"/>
                          <a:cs typeface="+mn-cs"/>
                        </a:rPr>
                        <a:t>Information literacy</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 </a:t>
                      </a:r>
                      <a:r>
                        <a:rPr lang="en-GB" sz="1800" kern="1200" dirty="0" smtClean="0">
                          <a:solidFill>
                            <a:schemeClr val="dk1"/>
                          </a:solidFill>
                          <a:effectLst/>
                          <a:latin typeface="+mn-lt"/>
                          <a:ea typeface="+mn-ea"/>
                          <a:cs typeface="+mn-cs"/>
                        </a:rPr>
                        <a:t>the ability to process information, to know how knowledge is organized, and to know how to use the gained information</a:t>
                      </a:r>
                    </a:p>
                  </a:txBody>
                  <a:tcPr/>
                </a:tc>
                <a:extLst>
                  <a:ext uri="{0D108BD9-81ED-4DB2-BD59-A6C34878D82A}">
                    <a16:rowId xmlns:a16="http://schemas.microsoft.com/office/drawing/2014/main" val="131503752"/>
                  </a:ext>
                </a:extLst>
              </a:tr>
            </a:tbl>
          </a:graphicData>
        </a:graphic>
      </p:graphicFrame>
    </p:spTree>
    <p:extLst>
      <p:ext uri="{BB962C8B-B14F-4D97-AF65-F5344CB8AC3E}">
        <p14:creationId xmlns:p14="http://schemas.microsoft.com/office/powerpoint/2010/main" val="1398163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1" y="0"/>
            <a:ext cx="4084162" cy="538489"/>
          </a:xfrm>
          <a:prstGeom prst="rect">
            <a:avLst/>
          </a:prstGeom>
        </p:spPr>
      </p:pic>
      <p:grpSp>
        <p:nvGrpSpPr>
          <p:cNvPr id="11" name="Group 10"/>
          <p:cNvGrpSpPr/>
          <p:nvPr/>
        </p:nvGrpSpPr>
        <p:grpSpPr>
          <a:xfrm>
            <a:off x="367863" y="6017522"/>
            <a:ext cx="11489411" cy="696377"/>
            <a:chOff x="-900298" y="-21627"/>
            <a:chExt cx="11350242" cy="696377"/>
          </a:xfrm>
        </p:grpSpPr>
        <p:pic>
          <p:nvPicPr>
            <p:cNvPr id="12" name="Picture 1" descr="M:\pc\Desktop\Center for Global Health\Logo\UiO_A_GH_ENG_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7579" y="233087"/>
              <a:ext cx="2462365" cy="1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298" y="-21627"/>
              <a:ext cx="696377" cy="696377"/>
            </a:xfrm>
            <a:prstGeom prst="rect">
              <a:avLst/>
            </a:prstGeom>
          </p:spPr>
        </p:pic>
      </p:grpSp>
      <p:sp>
        <p:nvSpPr>
          <p:cNvPr id="2" name="Title 1"/>
          <p:cNvSpPr>
            <a:spLocks noGrp="1"/>
          </p:cNvSpPr>
          <p:nvPr>
            <p:ph type="title"/>
          </p:nvPr>
        </p:nvSpPr>
        <p:spPr/>
        <p:txBody>
          <a:bodyPr/>
          <a:lstStyle/>
          <a:p>
            <a:r>
              <a:rPr lang="en-GB" dirty="0" smtClean="0"/>
              <a:t>Updated definition of eHealth literacy</a:t>
            </a:r>
            <a:endParaRPr lang="en-GB" dirty="0"/>
          </a:p>
        </p:txBody>
      </p:sp>
      <p:sp>
        <p:nvSpPr>
          <p:cNvPr id="6" name="Content Placeholder 5"/>
          <p:cNvSpPr>
            <a:spLocks noGrp="1"/>
          </p:cNvSpPr>
          <p:nvPr>
            <p:ph idx="1"/>
          </p:nvPr>
        </p:nvSpPr>
        <p:spPr/>
        <p:txBody>
          <a:bodyPr/>
          <a:lstStyle/>
          <a:p>
            <a:pPr marL="0" indent="0">
              <a:buNone/>
            </a:pPr>
            <a:r>
              <a:rPr lang="en-GB" dirty="0"/>
              <a:t>“eHealth literacy includes a dynamic and context-specific set of individual and social factors, as well as consideration of technological constraints in the use of digital technologies to search, acquire, comprehend, appraise, communicate, apply and create health information in all contexts of healthcare with the goal of maintaining or improving the quality of life throughout the lifespan</a:t>
            </a:r>
            <a:r>
              <a:rPr lang="en-GB" dirty="0" smtClean="0"/>
              <a:t>”</a:t>
            </a:r>
          </a:p>
          <a:p>
            <a:pPr marL="0" indent="0">
              <a:buNone/>
            </a:pPr>
            <a:endParaRPr lang="nb-NO" dirty="0"/>
          </a:p>
          <a:p>
            <a:pPr marL="0" indent="0">
              <a:buNone/>
            </a:pPr>
            <a:r>
              <a:rPr lang="nb-NO" dirty="0" smtClean="0"/>
              <a:t>							</a:t>
            </a:r>
            <a:r>
              <a:rPr lang="en-GB" dirty="0"/>
              <a:t> Griebel et </a:t>
            </a:r>
            <a:r>
              <a:rPr lang="en-GB" dirty="0" smtClean="0"/>
              <a:t>al., 2017</a:t>
            </a:r>
            <a:endParaRPr lang="en-GB" dirty="0"/>
          </a:p>
        </p:txBody>
      </p:sp>
    </p:spTree>
    <p:extLst>
      <p:ext uri="{BB962C8B-B14F-4D97-AF65-F5344CB8AC3E}">
        <p14:creationId xmlns:p14="http://schemas.microsoft.com/office/powerpoint/2010/main" val="1993432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1" y="0"/>
            <a:ext cx="4084162" cy="538489"/>
          </a:xfrm>
          <a:prstGeom prst="rect">
            <a:avLst/>
          </a:prstGeom>
        </p:spPr>
      </p:pic>
      <p:grpSp>
        <p:nvGrpSpPr>
          <p:cNvPr id="11" name="Group 10"/>
          <p:cNvGrpSpPr/>
          <p:nvPr/>
        </p:nvGrpSpPr>
        <p:grpSpPr>
          <a:xfrm>
            <a:off x="367863" y="6017522"/>
            <a:ext cx="11489411" cy="696377"/>
            <a:chOff x="-900298" y="-21627"/>
            <a:chExt cx="11350242" cy="696377"/>
          </a:xfrm>
        </p:grpSpPr>
        <p:pic>
          <p:nvPicPr>
            <p:cNvPr id="12" name="Picture 1" descr="M:\pc\Desktop\Center for Global Health\Logo\UiO_A_GH_ENG_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7579" y="233087"/>
              <a:ext cx="2462365" cy="1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298" y="-21627"/>
              <a:ext cx="696377" cy="696377"/>
            </a:xfrm>
            <a:prstGeom prst="rect">
              <a:avLst/>
            </a:prstGeom>
          </p:spPr>
        </p:pic>
      </p:grpSp>
      <p:sp>
        <p:nvSpPr>
          <p:cNvPr id="2" name="Title 1"/>
          <p:cNvSpPr>
            <a:spLocks noGrp="1"/>
          </p:cNvSpPr>
          <p:nvPr>
            <p:ph type="title"/>
          </p:nvPr>
        </p:nvSpPr>
        <p:spPr/>
        <p:txBody>
          <a:bodyPr/>
          <a:lstStyle/>
          <a:p>
            <a:r>
              <a:rPr lang="en-GB" dirty="0" smtClean="0"/>
              <a:t>Why measure eHealth literacy</a:t>
            </a:r>
            <a:endParaRPr lang="en-GB" dirty="0"/>
          </a:p>
        </p:txBody>
      </p:sp>
      <p:sp>
        <p:nvSpPr>
          <p:cNvPr id="6" name="Content Placeholder 5"/>
          <p:cNvSpPr>
            <a:spLocks noGrp="1"/>
          </p:cNvSpPr>
          <p:nvPr>
            <p:ph idx="1"/>
          </p:nvPr>
        </p:nvSpPr>
        <p:spPr/>
        <p:txBody>
          <a:bodyPr/>
          <a:lstStyle/>
          <a:p>
            <a:r>
              <a:rPr lang="en-GB" dirty="0" smtClean="0"/>
              <a:t>To understand the users in their interaction with services and technologies</a:t>
            </a:r>
          </a:p>
          <a:p>
            <a:r>
              <a:rPr lang="en-GB" dirty="0" smtClean="0"/>
              <a:t>To serve as a design input, e.g. be used as a model or be used to understand user’s performance in usability tests </a:t>
            </a:r>
          </a:p>
          <a:p>
            <a:r>
              <a:rPr lang="en-GB" dirty="0" smtClean="0"/>
              <a:t>To evaluate the effect of interventions directed at either the users competence or at the service design</a:t>
            </a:r>
          </a:p>
        </p:txBody>
      </p:sp>
    </p:spTree>
    <p:extLst>
      <p:ext uri="{BB962C8B-B14F-4D97-AF65-F5344CB8AC3E}">
        <p14:creationId xmlns:p14="http://schemas.microsoft.com/office/powerpoint/2010/main" val="1565714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1" y="0"/>
            <a:ext cx="4084162" cy="538489"/>
          </a:xfrm>
          <a:prstGeom prst="rect">
            <a:avLst/>
          </a:prstGeom>
        </p:spPr>
      </p:pic>
      <p:grpSp>
        <p:nvGrpSpPr>
          <p:cNvPr id="11" name="Group 10"/>
          <p:cNvGrpSpPr/>
          <p:nvPr/>
        </p:nvGrpSpPr>
        <p:grpSpPr>
          <a:xfrm>
            <a:off x="367863" y="6017522"/>
            <a:ext cx="11489411" cy="696377"/>
            <a:chOff x="-900298" y="-21627"/>
            <a:chExt cx="11350242" cy="696377"/>
          </a:xfrm>
        </p:grpSpPr>
        <p:pic>
          <p:nvPicPr>
            <p:cNvPr id="12" name="Picture 1" descr="M:\pc\Desktop\Center for Global Health\Logo\UiO_A_GH_ENG_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7579" y="233087"/>
              <a:ext cx="2462365" cy="1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298" y="-21627"/>
              <a:ext cx="696377" cy="696377"/>
            </a:xfrm>
            <a:prstGeom prst="rect">
              <a:avLst/>
            </a:prstGeom>
          </p:spPr>
        </p:pic>
      </p:grpSp>
      <p:sp>
        <p:nvSpPr>
          <p:cNvPr id="2" name="Title 1"/>
          <p:cNvSpPr>
            <a:spLocks noGrp="1"/>
          </p:cNvSpPr>
          <p:nvPr>
            <p:ph type="title"/>
          </p:nvPr>
        </p:nvSpPr>
        <p:spPr/>
        <p:txBody>
          <a:bodyPr>
            <a:normAutofit fontScale="90000"/>
          </a:bodyPr>
          <a:lstStyle/>
          <a:p>
            <a:r>
              <a:rPr lang="en-GB" dirty="0" smtClean="0"/>
              <a:t>eHealth literacy framework </a:t>
            </a:r>
            <a:br>
              <a:rPr lang="en-GB" dirty="0" smtClean="0"/>
            </a:br>
            <a:r>
              <a:rPr lang="en-GB" dirty="0" smtClean="0"/>
              <a:t>								</a:t>
            </a:r>
            <a:r>
              <a:rPr lang="en-GB" sz="2800" dirty="0" smtClean="0"/>
              <a:t>Nordgaard et al. 2015 </a:t>
            </a:r>
            <a:endParaRPr lang="en-GB" sz="2800" dirty="0"/>
          </a:p>
        </p:txBody>
      </p:sp>
      <p:pic>
        <p:nvPicPr>
          <p:cNvPr id="3" name="Content Placeholder 2"/>
          <p:cNvPicPr>
            <a:picLocks noGrp="1" noChangeAspect="1"/>
          </p:cNvPicPr>
          <p:nvPr>
            <p:ph idx="1"/>
          </p:nvPr>
        </p:nvPicPr>
        <p:blipFill>
          <a:blip r:embed="rId6"/>
          <a:stretch>
            <a:fillRect/>
          </a:stretch>
        </p:blipFill>
        <p:spPr>
          <a:xfrm>
            <a:off x="1502110" y="1306286"/>
            <a:ext cx="6464312" cy="4824024"/>
          </a:xfrm>
          <a:prstGeom prst="rect">
            <a:avLst/>
          </a:prstGeom>
        </p:spPr>
      </p:pic>
    </p:spTree>
    <p:extLst>
      <p:ext uri="{BB962C8B-B14F-4D97-AF65-F5344CB8AC3E}">
        <p14:creationId xmlns:p14="http://schemas.microsoft.com/office/powerpoint/2010/main" val="805562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1" y="0"/>
            <a:ext cx="4084162" cy="538489"/>
          </a:xfrm>
          <a:prstGeom prst="rect">
            <a:avLst/>
          </a:prstGeom>
        </p:spPr>
      </p:pic>
      <p:grpSp>
        <p:nvGrpSpPr>
          <p:cNvPr id="11" name="Group 10"/>
          <p:cNvGrpSpPr/>
          <p:nvPr/>
        </p:nvGrpSpPr>
        <p:grpSpPr>
          <a:xfrm>
            <a:off x="367863" y="6017522"/>
            <a:ext cx="11489411" cy="696377"/>
            <a:chOff x="-900298" y="-21627"/>
            <a:chExt cx="11350242" cy="696377"/>
          </a:xfrm>
        </p:grpSpPr>
        <p:pic>
          <p:nvPicPr>
            <p:cNvPr id="12" name="Picture 1" descr="M:\pc\Desktop\Center for Global Health\Logo\UiO_A_GH_ENG_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7579" y="233087"/>
              <a:ext cx="2462365" cy="1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298" y="-21627"/>
              <a:ext cx="696377" cy="696377"/>
            </a:xfrm>
            <a:prstGeom prst="rect">
              <a:avLst/>
            </a:prstGeom>
          </p:spPr>
        </p:pic>
      </p:grpSp>
      <p:sp>
        <p:nvSpPr>
          <p:cNvPr id="2" name="Title 1"/>
          <p:cNvSpPr>
            <a:spLocks noGrp="1"/>
          </p:cNvSpPr>
          <p:nvPr>
            <p:ph type="title"/>
          </p:nvPr>
        </p:nvSpPr>
        <p:spPr/>
        <p:txBody>
          <a:bodyPr/>
          <a:lstStyle/>
          <a:p>
            <a:r>
              <a:rPr lang="en-GB" dirty="0" smtClean="0"/>
              <a:t>eHLF / eHLQ</a:t>
            </a:r>
            <a:endParaRPr lang="en-GB" dirty="0"/>
          </a:p>
        </p:txBody>
      </p:sp>
      <p:sp>
        <p:nvSpPr>
          <p:cNvPr id="6" name="Content Placeholder 5"/>
          <p:cNvSpPr>
            <a:spLocks noGrp="1"/>
          </p:cNvSpPr>
          <p:nvPr>
            <p:ph idx="1"/>
          </p:nvPr>
        </p:nvSpPr>
        <p:spPr/>
        <p:txBody>
          <a:bodyPr/>
          <a:lstStyle/>
          <a:p>
            <a:r>
              <a:rPr lang="en-GB" dirty="0" smtClean="0"/>
              <a:t>Seven dimensions. In total: 35 items </a:t>
            </a:r>
          </a:p>
          <a:p>
            <a:pPr lvl="1"/>
            <a:r>
              <a:rPr lang="en-GB" dirty="0" smtClean="0">
                <a:solidFill>
                  <a:srgbClr val="00B050"/>
                </a:solidFill>
              </a:rPr>
              <a:t>Understanding of health concepts and language</a:t>
            </a:r>
          </a:p>
          <a:p>
            <a:pPr lvl="1"/>
            <a:r>
              <a:rPr lang="en-GB" dirty="0" smtClean="0">
                <a:solidFill>
                  <a:srgbClr val="00B050"/>
                </a:solidFill>
              </a:rPr>
              <a:t>Uses of e-health technologies</a:t>
            </a:r>
          </a:p>
          <a:p>
            <a:pPr lvl="1"/>
            <a:r>
              <a:rPr lang="en-GB" dirty="0" smtClean="0">
                <a:solidFill>
                  <a:srgbClr val="00B050"/>
                </a:solidFill>
              </a:rPr>
              <a:t>Ability to actively engage with digital services</a:t>
            </a:r>
          </a:p>
          <a:p>
            <a:pPr lvl="1"/>
            <a:r>
              <a:rPr lang="en-GB" dirty="0" smtClean="0">
                <a:solidFill>
                  <a:srgbClr val="0070C0"/>
                </a:solidFill>
              </a:rPr>
              <a:t>Feel safe and in control </a:t>
            </a:r>
          </a:p>
          <a:p>
            <a:pPr lvl="1"/>
            <a:r>
              <a:rPr lang="en-GB" dirty="0" smtClean="0">
                <a:solidFill>
                  <a:srgbClr val="0070C0"/>
                </a:solidFill>
              </a:rPr>
              <a:t>Motivated to engage with digital services </a:t>
            </a:r>
          </a:p>
          <a:p>
            <a:pPr lvl="1"/>
            <a:r>
              <a:rPr lang="en-GB" dirty="0" smtClean="0">
                <a:solidFill>
                  <a:srgbClr val="7030A0"/>
                </a:solidFill>
              </a:rPr>
              <a:t>Access to digital services that work</a:t>
            </a:r>
          </a:p>
          <a:p>
            <a:pPr lvl="1"/>
            <a:r>
              <a:rPr lang="en-GB" dirty="0" smtClean="0">
                <a:solidFill>
                  <a:srgbClr val="7030A0"/>
                </a:solidFill>
              </a:rPr>
              <a:t>Digital services that suit individual needs</a:t>
            </a:r>
          </a:p>
          <a:p>
            <a:pPr marL="0" indent="0">
              <a:buNone/>
            </a:pPr>
            <a:endParaRPr lang="en-GB" dirty="0"/>
          </a:p>
        </p:txBody>
      </p:sp>
      <p:sp>
        <p:nvSpPr>
          <p:cNvPr id="3" name="Right Brace 2"/>
          <p:cNvSpPr/>
          <p:nvPr/>
        </p:nvSpPr>
        <p:spPr>
          <a:xfrm>
            <a:off x="7100596" y="4422710"/>
            <a:ext cx="111967" cy="4851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83046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ayser.pdf - Adobe Acrobat Reader DC"/>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920" t="14703" r="29494" b="6028"/>
          <a:stretch/>
        </p:blipFill>
        <p:spPr>
          <a:xfrm>
            <a:off x="2123170" y="428263"/>
            <a:ext cx="7892818" cy="6030921"/>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51" y="0"/>
            <a:ext cx="4084162" cy="538489"/>
          </a:xfrm>
          <a:prstGeom prst="rect">
            <a:avLst/>
          </a:prstGeom>
        </p:spPr>
      </p:pic>
      <p:grpSp>
        <p:nvGrpSpPr>
          <p:cNvPr id="11" name="Group 10"/>
          <p:cNvGrpSpPr/>
          <p:nvPr/>
        </p:nvGrpSpPr>
        <p:grpSpPr>
          <a:xfrm>
            <a:off x="367863" y="6017522"/>
            <a:ext cx="11489411" cy="696377"/>
            <a:chOff x="-900298" y="-21627"/>
            <a:chExt cx="11350242" cy="696377"/>
          </a:xfrm>
        </p:grpSpPr>
        <p:pic>
          <p:nvPicPr>
            <p:cNvPr id="12" name="Picture 1" descr="M:\pc\Desktop\Center for Global Health\Logo\UiO_A_GH_ENG_cmy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7579" y="233087"/>
              <a:ext cx="2462365" cy="1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298" y="-21627"/>
              <a:ext cx="696377" cy="696377"/>
            </a:xfrm>
            <a:prstGeom prst="rect">
              <a:avLst/>
            </a:prstGeom>
          </p:spPr>
        </p:pic>
      </p:grpSp>
      <p:sp>
        <p:nvSpPr>
          <p:cNvPr id="7" name="TextBox 6"/>
          <p:cNvSpPr txBox="1"/>
          <p:nvPr/>
        </p:nvSpPr>
        <p:spPr>
          <a:xfrm>
            <a:off x="9525965" y="5312780"/>
            <a:ext cx="2176040" cy="369332"/>
          </a:xfrm>
          <a:prstGeom prst="rect">
            <a:avLst/>
          </a:prstGeom>
          <a:noFill/>
        </p:spPr>
        <p:txBody>
          <a:bodyPr wrap="square" rtlCol="0">
            <a:spAutoFit/>
          </a:bodyPr>
          <a:lstStyle/>
          <a:p>
            <a:r>
              <a:rPr lang="nb-NO" dirty="0" smtClean="0"/>
              <a:t>Kayser et al. 2015</a:t>
            </a:r>
            <a:endParaRPr lang="en-GB" dirty="0"/>
          </a:p>
        </p:txBody>
      </p:sp>
    </p:spTree>
    <p:extLst>
      <p:ext uri="{BB962C8B-B14F-4D97-AF65-F5344CB8AC3E}">
        <p14:creationId xmlns:p14="http://schemas.microsoft.com/office/powerpoint/2010/main" val="2202250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8310</TotalTime>
  <Words>466</Words>
  <Application>Microsoft Office PowerPoint</Application>
  <PresentationFormat>Widescreen</PresentationFormat>
  <Paragraphs>94</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eHLF / eHLQ</vt:lpstr>
      <vt:lpstr>Health literacy</vt:lpstr>
      <vt:lpstr>Digital health literacy / eHealth literacy</vt:lpstr>
      <vt:lpstr>eHealth literacy comprises of six subtypes of literacy </vt:lpstr>
      <vt:lpstr>Updated definition of eHealth literacy</vt:lpstr>
      <vt:lpstr>Why measure eHealth literacy</vt:lpstr>
      <vt:lpstr>eHealth literacy framework          Nordgaard et al. 2015 </vt:lpstr>
      <vt:lpstr>eHLF / eHLQ</vt:lpstr>
      <vt:lpstr>PowerPoint Presentation</vt:lpstr>
      <vt:lpstr>Example of “User dimension” questions</vt:lpstr>
      <vt:lpstr>Examples of Interface questions</vt:lpstr>
      <vt:lpstr>Task dimension questions</vt:lpstr>
      <vt:lpstr>eHLQ</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eHLF / eHLQ</dc:title>
  <dc:creator>chrihols_local</dc:creator>
  <cp:lastModifiedBy>chrihols_local</cp:lastModifiedBy>
  <cp:revision>14</cp:revision>
  <dcterms:created xsi:type="dcterms:W3CDTF">2018-10-01T19:50:06Z</dcterms:created>
  <dcterms:modified xsi:type="dcterms:W3CDTF">2018-10-08T11:28:49Z</dcterms:modified>
</cp:coreProperties>
</file>