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7"/>
  </p:notesMasterIdLst>
  <p:sldIdLst>
    <p:sldId id="256" r:id="rId2"/>
    <p:sldId id="322" r:id="rId3"/>
    <p:sldId id="312" r:id="rId4"/>
    <p:sldId id="288" r:id="rId5"/>
    <p:sldId id="289" r:id="rId6"/>
    <p:sldId id="300" r:id="rId7"/>
    <p:sldId id="302" r:id="rId8"/>
    <p:sldId id="303" r:id="rId9"/>
    <p:sldId id="304" r:id="rId10"/>
    <p:sldId id="305" r:id="rId11"/>
    <p:sldId id="306" r:id="rId12"/>
    <p:sldId id="298" r:id="rId13"/>
    <p:sldId id="307" r:id="rId14"/>
    <p:sldId id="310" r:id="rId15"/>
    <p:sldId id="290" r:id="rId16"/>
    <p:sldId id="313" r:id="rId17"/>
    <p:sldId id="262" r:id="rId18"/>
    <p:sldId id="263" r:id="rId19"/>
    <p:sldId id="264" r:id="rId20"/>
    <p:sldId id="321" r:id="rId21"/>
    <p:sldId id="266" r:id="rId22"/>
    <p:sldId id="267" r:id="rId23"/>
    <p:sldId id="278" r:id="rId24"/>
    <p:sldId id="277" r:id="rId25"/>
    <p:sldId id="269" r:id="rId26"/>
    <p:sldId id="284" r:id="rId27"/>
    <p:sldId id="270" r:id="rId28"/>
    <p:sldId id="271" r:id="rId29"/>
    <p:sldId id="285" r:id="rId30"/>
    <p:sldId id="272" r:id="rId31"/>
    <p:sldId id="273" r:id="rId32"/>
    <p:sldId id="286" r:id="rId33"/>
    <p:sldId id="274" r:id="rId34"/>
    <p:sldId id="275" r:id="rId35"/>
    <p:sldId id="276" r:id="rId36"/>
    <p:sldId id="280" r:id="rId37"/>
    <p:sldId id="281" r:id="rId38"/>
    <p:sldId id="282" r:id="rId39"/>
    <p:sldId id="283" r:id="rId40"/>
    <p:sldId id="315" r:id="rId41"/>
    <p:sldId id="316" r:id="rId42"/>
    <p:sldId id="318" r:id="rId43"/>
    <p:sldId id="319" r:id="rId44"/>
    <p:sldId id="320" r:id="rId45"/>
    <p:sldId id="317" r:id="rId46"/>
  </p:sldIdLst>
  <p:sldSz cx="9144000" cy="6858000" type="screen4x3"/>
  <p:notesSz cx="6858000" cy="9144000"/>
  <p:embeddedFontLst>
    <p:embeddedFont>
      <p:font typeface="Calibri Light" panose="020F0302020204030204" pitchFamily="34" charset="0"/>
      <p:regular r:id="rId48"/>
      <p:italic r:id="rId49"/>
    </p:embeddedFont>
    <p:embeddedFont>
      <p:font typeface="Calibri" panose="020F0502020204030204" pitchFamily="34" charset="0"/>
      <p:regular r:id="rId50"/>
      <p:bold r:id="rId51"/>
      <p:italic r:id="rId52"/>
      <p:boldItalic r:id="rId53"/>
    </p:embeddedFont>
    <p:embeddedFont>
      <p:font typeface="Book Antiqua" panose="02040602050305030304" pitchFamily="18" charset="0"/>
      <p:regular r:id="rId54"/>
      <p:bold r:id="rId55"/>
      <p:italic r:id="rId56"/>
      <p:boldItalic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ed Arshad" initials="HA" lastIdx="0" clrIdx="0">
    <p:extLst>
      <p:ext uri="{19B8F6BF-5375-455C-9EA6-DF929625EA0E}">
        <p15:presenceInfo xmlns:p15="http://schemas.microsoft.com/office/powerpoint/2012/main" userId="Hamed Arsha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7" autoAdjust="0"/>
    <p:restoredTop sz="76860" autoAdjust="0"/>
  </p:normalViewPr>
  <p:slideViewPr>
    <p:cSldViewPr snapToGrid="0">
      <p:cViewPr varScale="1">
        <p:scale>
          <a:sx n="56" d="100"/>
          <a:sy n="56" d="100"/>
        </p:scale>
        <p:origin x="2604"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CD2CAF-7B27-4AC1-A61A-F7D71DE3574A}" type="datetimeFigureOut">
              <a:rPr lang="en-US" smtClean="0"/>
              <a:t>11/30/2017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C72BB7-D26C-4E63-B199-CED307DE0480}" type="slidenum">
              <a:rPr lang="en-US" smtClean="0"/>
              <a:t>‹#›</a:t>
            </a:fld>
            <a:endParaRPr lang="en-US"/>
          </a:p>
        </p:txBody>
      </p:sp>
    </p:spTree>
    <p:extLst>
      <p:ext uri="{BB962C8B-B14F-4D97-AF65-F5344CB8AC3E}">
        <p14:creationId xmlns:p14="http://schemas.microsoft.com/office/powerpoint/2010/main" val="2449926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eHealth</a:t>
            </a:r>
            <a:r>
              <a:rPr lang="en-US" dirty="0" smtClean="0"/>
              <a:t> describes the application of information and communication technologies across the whole range of function that affect the patient’s PHI.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development of e-health solutions made it possible to evolve from traditional paper-based health information exchange towards more dynamic electronic information exchange systems. </a:t>
            </a:r>
          </a:p>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Recent advances in Wireless Body Area Networks (WBANs) have made it possible to deploy bio-sensors on, in, or around the patient body and allow to continuous monitoring of physiological parameters (e.g., electrocardiogram (ECG), blood oxygen levels) with physical activities.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addition, the eHealth care system needs to ensure the availability of PHI in electronic form adheres to the same levels of privacy and disclosure policy as applicable to present-day paper-based patient-records accessible only from the physician’s office. Instead of storing the PHI locally, the recent advancement of cloud computing allows us to store all PHI at the cloud storage and ensures availability with reduces the capital and operational expenditures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Secure communication of the patient’s data is crucial in such systems.</a:t>
            </a:r>
          </a:p>
          <a:p>
            <a:endParaRPr lang="en-US" dirty="0"/>
          </a:p>
        </p:txBody>
      </p:sp>
      <p:sp>
        <p:nvSpPr>
          <p:cNvPr id="4" name="Slide Number Placeholder 3"/>
          <p:cNvSpPr>
            <a:spLocks noGrp="1"/>
          </p:cNvSpPr>
          <p:nvPr>
            <p:ph type="sldNum" sz="quarter" idx="10"/>
          </p:nvPr>
        </p:nvSpPr>
        <p:spPr/>
        <p:txBody>
          <a:bodyPr/>
          <a:lstStyle/>
          <a:p>
            <a:fld id="{C9C72BB7-D26C-4E63-B199-CED307DE0480}" type="slidenum">
              <a:rPr lang="en-US" smtClean="0"/>
              <a:t>3</a:t>
            </a:fld>
            <a:endParaRPr lang="en-US"/>
          </a:p>
        </p:txBody>
      </p:sp>
    </p:spTree>
    <p:extLst>
      <p:ext uri="{BB962C8B-B14F-4D97-AF65-F5344CB8AC3E}">
        <p14:creationId xmlns:p14="http://schemas.microsoft.com/office/powerpoint/2010/main" val="479342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Last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fact, </a:t>
            </a:r>
            <a:r>
              <a:rPr lang="en-US" sz="1200" dirty="0" smtClean="0"/>
              <a:t>We need Attribute Based Access Control (ABAC).</a:t>
            </a:r>
          </a:p>
          <a:p>
            <a:endParaRPr lang="en-US" dirty="0"/>
          </a:p>
        </p:txBody>
      </p:sp>
      <p:sp>
        <p:nvSpPr>
          <p:cNvPr id="4" name="Slide Number Placeholder 3"/>
          <p:cNvSpPr>
            <a:spLocks noGrp="1"/>
          </p:cNvSpPr>
          <p:nvPr>
            <p:ph type="sldNum" sz="quarter" idx="10"/>
          </p:nvPr>
        </p:nvSpPr>
        <p:spPr/>
        <p:txBody>
          <a:bodyPr/>
          <a:lstStyle/>
          <a:p>
            <a:fld id="{C9C72BB7-D26C-4E63-B199-CED307DE0480}" type="slidenum">
              <a:rPr lang="en-US" smtClean="0"/>
              <a:t>13</a:t>
            </a:fld>
            <a:endParaRPr lang="en-US"/>
          </a:p>
        </p:txBody>
      </p:sp>
    </p:spTree>
    <p:extLst>
      <p:ext uri="{BB962C8B-B14F-4D97-AF65-F5344CB8AC3E}">
        <p14:creationId xmlns:p14="http://schemas.microsoft.com/office/powerpoint/2010/main" val="1882723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However, there are no notable research published in which ABAC schemes have been utilized in making authorization decisions on EHRs.</a:t>
            </a:r>
          </a:p>
          <a:p>
            <a:endParaRPr lang="en-US" dirty="0" smtClean="0"/>
          </a:p>
          <a:p>
            <a:r>
              <a:rPr lang="en-US" dirty="0" smtClean="0"/>
              <a:t>ABAC uses </a:t>
            </a:r>
            <a:r>
              <a:rPr lang="en-US" b="1" dirty="0" smtClean="0"/>
              <a:t>attributes </a:t>
            </a:r>
            <a:r>
              <a:rPr lang="en-US" dirty="0" smtClean="0"/>
              <a:t>as building blocks in a structured language that defines access control rules and describes access requests. </a:t>
            </a:r>
          </a:p>
          <a:p>
            <a:endParaRPr lang="en-US" dirty="0" smtClean="0"/>
          </a:p>
          <a:p>
            <a:r>
              <a:rPr lang="en-US" b="1" dirty="0" smtClean="0"/>
              <a:t>Attributes</a:t>
            </a:r>
            <a:r>
              <a:rPr lang="en-US" dirty="0" smtClean="0"/>
              <a:t> are sets of labels or properties that can be used to describe all the entities that must be considered for authorization purposes. </a:t>
            </a:r>
          </a:p>
          <a:p>
            <a:endParaRPr lang="en-US" dirty="0" smtClean="0"/>
          </a:p>
          <a:p>
            <a:r>
              <a:rPr lang="en-US" dirty="0" smtClean="0"/>
              <a:t>Each attribute consists of a key-value pair such as “Role=Manager”.</a:t>
            </a:r>
          </a:p>
          <a:p>
            <a:endParaRPr lang="en-US" dirty="0" smtClean="0"/>
          </a:p>
          <a:p>
            <a:r>
              <a:rPr lang="en-US" dirty="0" smtClean="0"/>
              <a:t>Attribute Based Access Control (ABAC) can be used as an unifying model to specify and enforce not only federal, state and organizational policies related to clinical information but also individual patient level policies, and at the same time capture the data release purpose. </a:t>
            </a:r>
          </a:p>
          <a:p>
            <a:r>
              <a:rPr lang="en-US" dirty="0" smtClean="0"/>
              <a:t>In the ABAC model, the data requestor and the resource are associated with attributes that declare properties of these entities. The attributes of the data requester and those of the resource together determine the set of operations that can be performed on the resource. Sometimes, operational contexts and environmental conditions, such as, time and location of access, also play a role in determining access. These are captured using environmental conditions. </a:t>
            </a:r>
          </a:p>
          <a:p>
            <a:endParaRPr lang="en-US" dirty="0"/>
          </a:p>
        </p:txBody>
      </p:sp>
      <p:sp>
        <p:nvSpPr>
          <p:cNvPr id="4" name="Slide Number Placeholder 3"/>
          <p:cNvSpPr>
            <a:spLocks noGrp="1"/>
          </p:cNvSpPr>
          <p:nvPr>
            <p:ph type="sldNum" sz="quarter" idx="10"/>
          </p:nvPr>
        </p:nvSpPr>
        <p:spPr/>
        <p:txBody>
          <a:bodyPr/>
          <a:lstStyle/>
          <a:p>
            <a:fld id="{C9C72BB7-D26C-4E63-B199-CED307DE0480}" type="slidenum">
              <a:rPr lang="en-US" smtClean="0"/>
              <a:t>15</a:t>
            </a:fld>
            <a:endParaRPr lang="en-US"/>
          </a:p>
        </p:txBody>
      </p:sp>
    </p:spTree>
    <p:extLst>
      <p:ext uri="{BB962C8B-B14F-4D97-AF65-F5344CB8AC3E}">
        <p14:creationId xmlns:p14="http://schemas.microsoft.com/office/powerpoint/2010/main" val="2519776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Authorization engine</a:t>
            </a:r>
          </a:p>
          <a:p>
            <a:endParaRPr lang="en-US" sz="1200" b="1" dirty="0" smtClean="0">
              <a:latin typeface="Book Antiqua" panose="02040602050305030304" pitchFamily="18" charset="0"/>
            </a:endParaRPr>
          </a:p>
          <a:p>
            <a:r>
              <a:rPr lang="en-US" sz="1200" b="1" dirty="0" smtClean="0">
                <a:latin typeface="Book Antiqua" panose="02040602050305030304" pitchFamily="18" charset="0"/>
              </a:rPr>
              <a:t>Attributes Take System Integration to a New Level</a:t>
            </a:r>
            <a:r>
              <a:rPr lang="en-US" dirty="0" smtClean="0"/>
              <a:t/>
            </a:r>
            <a:br>
              <a:rPr lang="en-US" dirty="0" smtClean="0"/>
            </a:br>
            <a:r>
              <a:rPr lang="en-US" dirty="0" smtClean="0"/>
              <a:t>Attributes are often retrieved from different information systems within the infrastructure.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policy can thus combine the state of data in many systems to resolve an authorization request. </a:t>
            </a:r>
          </a:p>
          <a:p>
            <a:r>
              <a:rPr lang="en-US" dirty="0" smtClean="0"/>
              <a:t>the </a:t>
            </a:r>
            <a:r>
              <a:rPr lang="en-US" b="1" dirty="0" smtClean="0"/>
              <a:t>user’s department </a:t>
            </a:r>
            <a:r>
              <a:rPr lang="en-US" dirty="0" smtClean="0"/>
              <a:t>may be retrieved from an </a:t>
            </a:r>
            <a:r>
              <a:rPr lang="en-US" b="1" dirty="0" smtClean="0"/>
              <a:t>HR system</a:t>
            </a:r>
            <a:r>
              <a:rPr lang="en-US" dirty="0" smtClean="0"/>
              <a:t>, the </a:t>
            </a:r>
            <a:r>
              <a:rPr lang="en-US" b="1" dirty="0" smtClean="0"/>
              <a:t>region</a:t>
            </a:r>
            <a:r>
              <a:rPr lang="en-US" dirty="0" smtClean="0"/>
              <a:t> from a </a:t>
            </a:r>
            <a:r>
              <a:rPr lang="en-US" b="1" dirty="0" smtClean="0"/>
              <a:t>CRM</a:t>
            </a:r>
            <a:r>
              <a:rPr lang="en-US" dirty="0" smtClean="0"/>
              <a:t> </a:t>
            </a:r>
            <a:r>
              <a:rPr lang="en-US" b="1" dirty="0" smtClean="0"/>
              <a:t>system</a:t>
            </a:r>
            <a:r>
              <a:rPr lang="en-US" dirty="0" smtClean="0"/>
              <a:t> and the </a:t>
            </a:r>
            <a:r>
              <a:rPr lang="en-US" b="1" dirty="0" smtClean="0"/>
              <a:t>document type </a:t>
            </a:r>
            <a:r>
              <a:rPr lang="en-US" dirty="0" smtClean="0"/>
              <a:t>from a </a:t>
            </a:r>
            <a:r>
              <a:rPr lang="en-US" b="1" dirty="0" smtClean="0"/>
              <a:t>document management system</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Authorization thereby enables integration to support workflows that incorporate IT support from multiple IT systems, something that is virtually </a:t>
            </a:r>
            <a:r>
              <a:rPr lang="en-US" b="1" dirty="0" smtClean="0"/>
              <a:t>impossible</a:t>
            </a:r>
            <a:r>
              <a:rPr lang="en-US" dirty="0" smtClean="0"/>
              <a:t> to handle with </a:t>
            </a:r>
            <a:r>
              <a:rPr lang="en-US" b="1" dirty="0" smtClean="0"/>
              <a:t>traditional</a:t>
            </a:r>
            <a:r>
              <a:rPr lang="en-US" dirty="0" smtClean="0"/>
              <a:t> </a:t>
            </a:r>
            <a:r>
              <a:rPr lang="en-US" b="1" dirty="0" smtClean="0"/>
              <a:t>access</a:t>
            </a:r>
            <a:r>
              <a:rPr lang="en-US" dirty="0" smtClean="0"/>
              <a:t> </a:t>
            </a:r>
            <a:r>
              <a:rPr lang="en-US" b="1" dirty="0" smtClean="0"/>
              <a:t>control</a:t>
            </a:r>
            <a:r>
              <a:rPr lang="en-US" dirty="0" smtClean="0"/>
              <a:t> models.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9C72BB7-D26C-4E63-B199-CED307DE0480}" type="slidenum">
              <a:rPr lang="en-US" smtClean="0"/>
              <a:t>16</a:t>
            </a:fld>
            <a:endParaRPr lang="en-US"/>
          </a:p>
        </p:txBody>
      </p:sp>
    </p:spTree>
    <p:extLst>
      <p:ext uri="{BB962C8B-B14F-4D97-AF65-F5344CB8AC3E}">
        <p14:creationId xmlns:p14="http://schemas.microsoft.com/office/powerpoint/2010/main" val="534316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XACML is a relatively more mature ABAC framework and researchers have used it to model different types of policies.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figure shows the schematic architecture of an ABAC engine.</a:t>
            </a:r>
          </a:p>
          <a:p>
            <a:endParaRPr lang="en-US" dirty="0"/>
          </a:p>
        </p:txBody>
      </p:sp>
      <p:sp>
        <p:nvSpPr>
          <p:cNvPr id="4" name="Slide Number Placeholder 3"/>
          <p:cNvSpPr>
            <a:spLocks noGrp="1"/>
          </p:cNvSpPr>
          <p:nvPr>
            <p:ph type="sldNum" sz="quarter" idx="10"/>
          </p:nvPr>
        </p:nvSpPr>
        <p:spPr/>
        <p:txBody>
          <a:bodyPr/>
          <a:lstStyle/>
          <a:p>
            <a:fld id="{C9C72BB7-D26C-4E63-B199-CED307DE0480}" type="slidenum">
              <a:rPr lang="en-US" smtClean="0"/>
              <a:t>17</a:t>
            </a:fld>
            <a:endParaRPr lang="en-US"/>
          </a:p>
        </p:txBody>
      </p:sp>
    </p:spTree>
    <p:extLst>
      <p:ext uri="{BB962C8B-B14F-4D97-AF65-F5344CB8AC3E}">
        <p14:creationId xmlns:p14="http://schemas.microsoft.com/office/powerpoint/2010/main" val="4229614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institutional policies also provide some environmental attributes that are stored in PIP as well.</a:t>
            </a:r>
            <a:endParaRPr lang="en-US" dirty="0"/>
          </a:p>
        </p:txBody>
      </p:sp>
      <p:sp>
        <p:nvSpPr>
          <p:cNvPr id="4" name="Slide Number Placeholder 3"/>
          <p:cNvSpPr>
            <a:spLocks noGrp="1"/>
          </p:cNvSpPr>
          <p:nvPr>
            <p:ph type="sldNum" sz="quarter" idx="10"/>
          </p:nvPr>
        </p:nvSpPr>
        <p:spPr/>
        <p:txBody>
          <a:bodyPr/>
          <a:lstStyle/>
          <a:p>
            <a:fld id="{C9C72BB7-D26C-4E63-B199-CED307DE0480}" type="slidenum">
              <a:rPr lang="en-US" smtClean="0"/>
              <a:t>19</a:t>
            </a:fld>
            <a:endParaRPr lang="en-US"/>
          </a:p>
        </p:txBody>
      </p:sp>
    </p:spTree>
    <p:extLst>
      <p:ext uri="{BB962C8B-B14F-4D97-AF65-F5344CB8AC3E}">
        <p14:creationId xmlns:p14="http://schemas.microsoft.com/office/powerpoint/2010/main" val="4098063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policy-combining-algorithm</a:t>
            </a:r>
            <a:r>
              <a:rPr lang="en-US" sz="1200" b="0" i="0" u="none" strike="noStrike" kern="1200" baseline="0" dirty="0" smtClean="0">
                <a:solidFill>
                  <a:schemeClr val="tx1"/>
                </a:solidFill>
                <a:latin typeface="+mn-lt"/>
                <a:ea typeface="+mn-ea"/>
                <a:cs typeface="+mn-cs"/>
              </a:rPr>
              <a:t>: This comes in useful when we have two or more policies and they arrive at different decisions. </a:t>
            </a:r>
            <a:r>
              <a:rPr lang="en-US" sz="1200" b="1" i="0" u="none" strike="noStrike" kern="1200" baseline="0" dirty="0" smtClean="0">
                <a:solidFill>
                  <a:schemeClr val="tx1"/>
                </a:solidFill>
                <a:latin typeface="+mn-lt"/>
                <a:ea typeface="+mn-ea"/>
                <a:cs typeface="+mn-cs"/>
              </a:rPr>
              <a:t>For example</a:t>
            </a:r>
            <a:r>
              <a:rPr lang="en-US" sz="1200" b="0" i="0" u="none" strike="noStrike" kern="1200" baseline="0" dirty="0" smtClean="0">
                <a:solidFill>
                  <a:schemeClr val="tx1"/>
                </a:solidFill>
                <a:latin typeface="+mn-lt"/>
                <a:ea typeface="+mn-ea"/>
                <a:cs typeface="+mn-cs"/>
              </a:rPr>
              <a:t>, let us say one policy gives a doctor the permission to see a patient’s individual records, and a second policy prohibits researchers from reading the same patient’s records. If the requester is a doctor and a researcher, there is a conflict. In such a case, the permit overrides will provide the necessary permission.</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ourier New" panose="02070309020205020404" pitchFamily="49" charset="0"/>
                <a:cs typeface="Courier New" panose="02070309020205020404" pitchFamily="49" charset="0"/>
              </a:rPr>
              <a:t>&lt;</a:t>
            </a:r>
            <a:r>
              <a:rPr lang="en-US" sz="1200" b="1" dirty="0" smtClean="0">
                <a:latin typeface="Courier New" panose="02070309020205020404" pitchFamily="49" charset="0"/>
                <a:cs typeface="Courier New" panose="02070309020205020404" pitchFamily="49" charset="0"/>
              </a:rPr>
              <a:t>Rule</a:t>
            </a:r>
            <a:r>
              <a:rPr lang="en-US" sz="1200" dirty="0" smtClean="0">
                <a:latin typeface="Courier New" panose="02070309020205020404" pitchFamily="49" charset="0"/>
                <a:cs typeface="Courier New" panose="02070309020205020404" pitchFamily="49" charset="0"/>
              </a:rPr>
              <a:t> </a:t>
            </a:r>
            <a:r>
              <a:rPr lang="en-US" sz="1200" dirty="0" err="1" smtClean="0">
                <a:latin typeface="Courier New" panose="02070309020205020404" pitchFamily="49" charset="0"/>
                <a:cs typeface="Courier New" panose="02070309020205020404" pitchFamily="49" charset="0"/>
              </a:rPr>
              <a:t>RuleId</a:t>
            </a:r>
            <a:r>
              <a:rPr lang="en-US" sz="1200" dirty="0" smtClean="0">
                <a:latin typeface="Courier New" panose="02070309020205020404" pitchFamily="49" charset="0"/>
                <a:cs typeface="Courier New" panose="02070309020205020404" pitchFamily="49" charset="0"/>
              </a:rPr>
              <a:t> = "</a:t>
            </a:r>
            <a:r>
              <a:rPr lang="en-US" sz="1200" b="1" dirty="0" smtClean="0">
                <a:latin typeface="Courier New" panose="02070309020205020404" pitchFamily="49" charset="0"/>
                <a:cs typeface="Courier New" panose="02070309020205020404" pitchFamily="49" charset="0"/>
              </a:rPr>
              <a:t>I1R1</a:t>
            </a:r>
            <a:r>
              <a:rPr lang="en-US" sz="1200" dirty="0" smtClean="0">
                <a:latin typeface="Courier New" panose="02070309020205020404" pitchFamily="49" charset="0"/>
                <a:cs typeface="Courier New" panose="02070309020205020404" pitchFamily="49" charset="0"/>
              </a:rPr>
              <a:t>" Effect="Permit"&gt;</a:t>
            </a:r>
            <a:endParaRPr lang="en-US" dirty="0" smtClean="0"/>
          </a:p>
          <a:p>
            <a:r>
              <a:rPr lang="en-US" sz="1200" dirty="0" smtClean="0">
                <a:solidFill>
                  <a:schemeClr val="tx1"/>
                </a:solidFill>
              </a:rPr>
              <a:t>The effect of each rule in our case is either permit or deny.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If</a:t>
            </a:r>
            <a:r>
              <a:rPr lang="en-US" sz="1200" baseline="0" dirty="0" smtClean="0">
                <a:solidFill>
                  <a:schemeClr val="tx1"/>
                </a:solidFill>
              </a:rPr>
              <a:t> </a:t>
            </a:r>
            <a:r>
              <a:rPr lang="en-US" sz="1200" dirty="0" smtClean="0">
                <a:solidFill>
                  <a:schemeClr val="tx1"/>
                </a:solidFill>
              </a:rPr>
              <a:t>multiple rules apply for a given request, the rule-combining</a:t>
            </a:r>
            <a:r>
              <a:rPr lang="en-US" sz="1200" baseline="0" dirty="0" smtClean="0">
                <a:solidFill>
                  <a:schemeClr val="tx1"/>
                </a:solidFill>
              </a:rPr>
              <a:t> </a:t>
            </a:r>
            <a:r>
              <a:rPr lang="en-US" sz="1200" dirty="0" smtClean="0">
                <a:solidFill>
                  <a:schemeClr val="tx1"/>
                </a:solidFill>
              </a:rPr>
              <a:t>algorithm (</a:t>
            </a:r>
            <a:r>
              <a:rPr lang="en-US" sz="1200" dirty="0" smtClean="0">
                <a:latin typeface="Courier New" panose="02070309020205020404" pitchFamily="49" charset="0"/>
                <a:cs typeface="Courier New" panose="02070309020205020404" pitchFamily="49" charset="0"/>
              </a:rPr>
              <a:t>&lt;</a:t>
            </a:r>
            <a:r>
              <a:rPr lang="en-US" sz="1200" b="1" dirty="0" smtClean="0">
                <a:latin typeface="Courier New" panose="02070309020205020404" pitchFamily="49" charset="0"/>
                <a:cs typeface="Courier New" panose="02070309020205020404" pitchFamily="49" charset="0"/>
              </a:rPr>
              <a:t>Policy</a:t>
            </a:r>
            <a:r>
              <a:rPr lang="en-US" sz="1200" dirty="0" smtClean="0">
                <a:latin typeface="Courier New" panose="02070309020205020404" pitchFamily="49" charset="0"/>
                <a:cs typeface="Courier New" panose="02070309020205020404" pitchFamily="49" charset="0"/>
              </a:rPr>
              <a:t> </a:t>
            </a:r>
            <a:r>
              <a:rPr lang="en-US" sz="1200" dirty="0" err="1" smtClean="0">
                <a:latin typeface="Courier New" panose="02070309020205020404" pitchFamily="49" charset="0"/>
                <a:cs typeface="Courier New" panose="02070309020205020404" pitchFamily="49" charset="0"/>
              </a:rPr>
              <a:t>PolicyId</a:t>
            </a:r>
            <a:r>
              <a:rPr lang="en-US" sz="1200" dirty="0" smtClean="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Policy1</a:t>
            </a:r>
            <a:r>
              <a:rPr lang="en-US" sz="1200" dirty="0" smtClean="0">
                <a:latin typeface="Courier New" panose="02070309020205020404" pitchFamily="49" charset="0"/>
                <a:cs typeface="Courier New" panose="02070309020205020404" pitchFamily="49" charset="0"/>
              </a:rPr>
              <a:t>“ rule-combining-algorithm="</a:t>
            </a:r>
            <a:r>
              <a:rPr lang="en-US" sz="1200" b="1" dirty="0" smtClean="0">
                <a:latin typeface="Courier New" panose="02070309020205020404" pitchFamily="49" charset="0"/>
                <a:cs typeface="Courier New" panose="02070309020205020404" pitchFamily="49" charset="0"/>
              </a:rPr>
              <a:t>deny-overrides</a:t>
            </a:r>
            <a:r>
              <a:rPr lang="en-US" sz="1200" dirty="0" smtClean="0">
                <a:latin typeface="Courier New" panose="02070309020205020404" pitchFamily="49" charset="0"/>
                <a:cs typeface="Courier New" panose="02070309020205020404" pitchFamily="49" charset="0"/>
              </a:rPr>
              <a:t>"&gt;</a:t>
            </a:r>
            <a:r>
              <a:rPr lang="en-US" sz="1200" dirty="0" smtClean="0">
                <a:solidFill>
                  <a:schemeClr val="tx1"/>
                </a:solidFill>
              </a:rPr>
              <a:t>) says how such conflict must be resolved. In this</a:t>
            </a:r>
            <a:r>
              <a:rPr lang="en-US" sz="1200" baseline="0" dirty="0" smtClean="0">
                <a:solidFill>
                  <a:schemeClr val="tx1"/>
                </a:solidFill>
              </a:rPr>
              <a:t> </a:t>
            </a:r>
            <a:r>
              <a:rPr lang="en-US" sz="1200" dirty="0" smtClean="0">
                <a:solidFill>
                  <a:schemeClr val="tx1"/>
                </a:solidFill>
              </a:rPr>
              <a:t>case, we specify that deny-overrides.</a:t>
            </a:r>
            <a:endParaRPr lang="en-US" dirty="0"/>
          </a:p>
        </p:txBody>
      </p:sp>
      <p:sp>
        <p:nvSpPr>
          <p:cNvPr id="4" name="Slide Number Placeholder 3"/>
          <p:cNvSpPr>
            <a:spLocks noGrp="1"/>
          </p:cNvSpPr>
          <p:nvPr>
            <p:ph type="sldNum" sz="quarter" idx="10"/>
          </p:nvPr>
        </p:nvSpPr>
        <p:spPr/>
        <p:txBody>
          <a:bodyPr/>
          <a:lstStyle/>
          <a:p>
            <a:fld id="{C9C72BB7-D26C-4E63-B199-CED307DE0480}" type="slidenum">
              <a:rPr lang="en-US" smtClean="0"/>
              <a:t>23</a:t>
            </a:fld>
            <a:endParaRPr lang="en-US"/>
          </a:p>
        </p:txBody>
      </p:sp>
    </p:spTree>
    <p:extLst>
      <p:ext uri="{BB962C8B-B14F-4D97-AF65-F5344CB8AC3E}">
        <p14:creationId xmlns:p14="http://schemas.microsoft.com/office/powerpoint/2010/main" val="1986753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policy-combining-algorithm</a:t>
            </a:r>
            <a:r>
              <a:rPr lang="en-US" sz="1200" b="0" i="0" u="none" strike="noStrike" kern="1200" baseline="0" dirty="0" smtClean="0">
                <a:solidFill>
                  <a:schemeClr val="tx1"/>
                </a:solidFill>
                <a:latin typeface="+mn-lt"/>
                <a:ea typeface="+mn-ea"/>
                <a:cs typeface="+mn-cs"/>
              </a:rPr>
              <a:t>: This comes in useful when we have two or more policies and they arrive at different decisions. </a:t>
            </a:r>
            <a:r>
              <a:rPr lang="en-US" sz="1200" b="1" i="0" u="none" strike="noStrike" kern="1200" baseline="0" dirty="0" smtClean="0">
                <a:solidFill>
                  <a:schemeClr val="tx1"/>
                </a:solidFill>
                <a:latin typeface="+mn-lt"/>
                <a:ea typeface="+mn-ea"/>
                <a:cs typeface="+mn-cs"/>
              </a:rPr>
              <a:t>For example</a:t>
            </a:r>
            <a:r>
              <a:rPr lang="en-US" sz="1200" b="0" i="0" u="none" strike="noStrike" kern="1200" baseline="0" dirty="0" smtClean="0">
                <a:solidFill>
                  <a:schemeClr val="tx1"/>
                </a:solidFill>
                <a:latin typeface="+mn-lt"/>
                <a:ea typeface="+mn-ea"/>
                <a:cs typeface="+mn-cs"/>
              </a:rPr>
              <a:t>, let us say one policy gives a doctor the permission to see a patient’s individual records, and a second policy prohibits researchers from reading the same patient’s records. If the requester is a doctor and a researcher, there is a conflict. In such a case, the permit overrides will provide the necessary permission.</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ourier New" panose="02070309020205020404" pitchFamily="49" charset="0"/>
                <a:cs typeface="Courier New" panose="02070309020205020404" pitchFamily="49" charset="0"/>
              </a:rPr>
              <a:t>&lt;</a:t>
            </a:r>
            <a:r>
              <a:rPr lang="en-US" sz="1200" b="1" dirty="0" smtClean="0">
                <a:latin typeface="Courier New" panose="02070309020205020404" pitchFamily="49" charset="0"/>
                <a:cs typeface="Courier New" panose="02070309020205020404" pitchFamily="49" charset="0"/>
              </a:rPr>
              <a:t>Rule</a:t>
            </a:r>
            <a:r>
              <a:rPr lang="en-US" sz="1200" dirty="0" smtClean="0">
                <a:latin typeface="Courier New" panose="02070309020205020404" pitchFamily="49" charset="0"/>
                <a:cs typeface="Courier New" panose="02070309020205020404" pitchFamily="49" charset="0"/>
              </a:rPr>
              <a:t> </a:t>
            </a:r>
            <a:r>
              <a:rPr lang="en-US" sz="1200" dirty="0" err="1" smtClean="0">
                <a:latin typeface="Courier New" panose="02070309020205020404" pitchFamily="49" charset="0"/>
                <a:cs typeface="Courier New" panose="02070309020205020404" pitchFamily="49" charset="0"/>
              </a:rPr>
              <a:t>RuleId</a:t>
            </a:r>
            <a:r>
              <a:rPr lang="en-US" sz="1200" dirty="0" smtClean="0">
                <a:latin typeface="Courier New" panose="02070309020205020404" pitchFamily="49" charset="0"/>
                <a:cs typeface="Courier New" panose="02070309020205020404" pitchFamily="49" charset="0"/>
              </a:rPr>
              <a:t> = "</a:t>
            </a:r>
            <a:r>
              <a:rPr lang="en-US" sz="1200" b="1" dirty="0" smtClean="0">
                <a:latin typeface="Courier New" panose="02070309020205020404" pitchFamily="49" charset="0"/>
                <a:cs typeface="Courier New" panose="02070309020205020404" pitchFamily="49" charset="0"/>
              </a:rPr>
              <a:t>I1R1</a:t>
            </a:r>
            <a:r>
              <a:rPr lang="en-US" sz="1200" dirty="0" smtClean="0">
                <a:latin typeface="Courier New" panose="02070309020205020404" pitchFamily="49" charset="0"/>
                <a:cs typeface="Courier New" panose="02070309020205020404" pitchFamily="49" charset="0"/>
              </a:rPr>
              <a:t>" Effect="Permit"&gt;</a:t>
            </a:r>
            <a:endParaRPr lang="en-US" dirty="0" smtClean="0"/>
          </a:p>
          <a:p>
            <a:r>
              <a:rPr lang="en-US" sz="1200" dirty="0" smtClean="0">
                <a:solidFill>
                  <a:schemeClr val="tx1"/>
                </a:solidFill>
              </a:rPr>
              <a:t>The effect of each rule in our case is either permit or deny.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If</a:t>
            </a:r>
            <a:r>
              <a:rPr lang="en-US" sz="1200" baseline="0" dirty="0" smtClean="0">
                <a:solidFill>
                  <a:schemeClr val="tx1"/>
                </a:solidFill>
              </a:rPr>
              <a:t> </a:t>
            </a:r>
            <a:r>
              <a:rPr lang="en-US" sz="1200" dirty="0" smtClean="0">
                <a:solidFill>
                  <a:schemeClr val="tx1"/>
                </a:solidFill>
              </a:rPr>
              <a:t>multiple rules apply for a given request, the rule-combining</a:t>
            </a:r>
            <a:r>
              <a:rPr lang="en-US" sz="1200" baseline="0" dirty="0" smtClean="0">
                <a:solidFill>
                  <a:schemeClr val="tx1"/>
                </a:solidFill>
              </a:rPr>
              <a:t> </a:t>
            </a:r>
            <a:r>
              <a:rPr lang="en-US" sz="1200" dirty="0" smtClean="0">
                <a:solidFill>
                  <a:schemeClr val="tx1"/>
                </a:solidFill>
              </a:rPr>
              <a:t>algorithm (</a:t>
            </a:r>
            <a:r>
              <a:rPr lang="en-US" sz="1200" dirty="0" smtClean="0">
                <a:latin typeface="Courier New" panose="02070309020205020404" pitchFamily="49" charset="0"/>
                <a:cs typeface="Courier New" panose="02070309020205020404" pitchFamily="49" charset="0"/>
              </a:rPr>
              <a:t>&lt;</a:t>
            </a:r>
            <a:r>
              <a:rPr lang="en-US" sz="1200" b="1" dirty="0" smtClean="0">
                <a:latin typeface="Courier New" panose="02070309020205020404" pitchFamily="49" charset="0"/>
                <a:cs typeface="Courier New" panose="02070309020205020404" pitchFamily="49" charset="0"/>
              </a:rPr>
              <a:t>Policy</a:t>
            </a:r>
            <a:r>
              <a:rPr lang="en-US" sz="1200" dirty="0" smtClean="0">
                <a:latin typeface="Courier New" panose="02070309020205020404" pitchFamily="49" charset="0"/>
                <a:cs typeface="Courier New" panose="02070309020205020404" pitchFamily="49" charset="0"/>
              </a:rPr>
              <a:t> </a:t>
            </a:r>
            <a:r>
              <a:rPr lang="en-US" sz="1200" dirty="0" err="1" smtClean="0">
                <a:latin typeface="Courier New" panose="02070309020205020404" pitchFamily="49" charset="0"/>
                <a:cs typeface="Courier New" panose="02070309020205020404" pitchFamily="49" charset="0"/>
              </a:rPr>
              <a:t>PolicyId</a:t>
            </a:r>
            <a:r>
              <a:rPr lang="en-US" sz="1200" dirty="0" smtClean="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Policy1</a:t>
            </a:r>
            <a:r>
              <a:rPr lang="en-US" sz="1200" dirty="0" smtClean="0">
                <a:latin typeface="Courier New" panose="02070309020205020404" pitchFamily="49" charset="0"/>
                <a:cs typeface="Courier New" panose="02070309020205020404" pitchFamily="49" charset="0"/>
              </a:rPr>
              <a:t>“ rule-combining-algorithm="</a:t>
            </a:r>
            <a:r>
              <a:rPr lang="en-US" sz="1200" b="1" dirty="0" smtClean="0">
                <a:latin typeface="Courier New" panose="02070309020205020404" pitchFamily="49" charset="0"/>
                <a:cs typeface="Courier New" panose="02070309020205020404" pitchFamily="49" charset="0"/>
              </a:rPr>
              <a:t>deny-overrides</a:t>
            </a:r>
            <a:r>
              <a:rPr lang="en-US" sz="1200" dirty="0" smtClean="0">
                <a:latin typeface="Courier New" panose="02070309020205020404" pitchFamily="49" charset="0"/>
                <a:cs typeface="Courier New" panose="02070309020205020404" pitchFamily="49" charset="0"/>
              </a:rPr>
              <a:t>"&gt;</a:t>
            </a:r>
            <a:r>
              <a:rPr lang="en-US" sz="1200" dirty="0" smtClean="0">
                <a:solidFill>
                  <a:schemeClr val="tx1"/>
                </a:solidFill>
              </a:rPr>
              <a:t>) says how such conflict must be resolved. In this</a:t>
            </a:r>
            <a:r>
              <a:rPr lang="en-US" sz="1200" baseline="0" dirty="0" smtClean="0">
                <a:solidFill>
                  <a:schemeClr val="tx1"/>
                </a:solidFill>
              </a:rPr>
              <a:t> </a:t>
            </a:r>
            <a:r>
              <a:rPr lang="en-US" sz="1200" dirty="0" smtClean="0">
                <a:solidFill>
                  <a:schemeClr val="tx1"/>
                </a:solidFill>
              </a:rPr>
              <a:t>case, we specify that deny-overrides.</a:t>
            </a:r>
            <a:endParaRPr lang="en-US" dirty="0"/>
          </a:p>
        </p:txBody>
      </p:sp>
      <p:sp>
        <p:nvSpPr>
          <p:cNvPr id="4" name="Slide Number Placeholder 3"/>
          <p:cNvSpPr>
            <a:spLocks noGrp="1"/>
          </p:cNvSpPr>
          <p:nvPr>
            <p:ph type="sldNum" sz="quarter" idx="10"/>
          </p:nvPr>
        </p:nvSpPr>
        <p:spPr/>
        <p:txBody>
          <a:bodyPr/>
          <a:lstStyle/>
          <a:p>
            <a:fld id="{C9C72BB7-D26C-4E63-B199-CED307DE0480}" type="slidenum">
              <a:rPr lang="en-US" smtClean="0"/>
              <a:t>24</a:t>
            </a:fld>
            <a:endParaRPr lang="en-US"/>
          </a:p>
        </p:txBody>
      </p:sp>
    </p:spTree>
    <p:extLst>
      <p:ext uri="{BB962C8B-B14F-4D97-AF65-F5344CB8AC3E}">
        <p14:creationId xmlns:p14="http://schemas.microsoft.com/office/powerpoint/2010/main" val="2478260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a:t>
            </a:r>
            <a:r>
              <a:rPr lang="en-US" sz="1200" b="1" i="0" u="none" strike="noStrike" kern="1200" baseline="0" dirty="0" smtClean="0">
                <a:solidFill>
                  <a:schemeClr val="tx1"/>
                </a:solidFill>
                <a:latin typeface="+mn-lt"/>
                <a:ea typeface="+mn-ea"/>
                <a:cs typeface="+mn-cs"/>
              </a:rPr>
              <a:t>policy set</a:t>
            </a:r>
            <a:r>
              <a:rPr lang="en-US" sz="1200" b="0" i="0" u="none" strike="noStrike" kern="1200" baseline="0" dirty="0" smtClean="0">
                <a:solidFill>
                  <a:schemeClr val="tx1"/>
                </a:solidFill>
                <a:latin typeface="+mn-lt"/>
                <a:ea typeface="+mn-ea"/>
                <a:cs typeface="+mn-cs"/>
              </a:rPr>
              <a:t>, the </a:t>
            </a:r>
            <a:r>
              <a:rPr lang="en-US" sz="1200" b="1" i="0" u="none" strike="noStrike" kern="1200" baseline="0" dirty="0" smtClean="0">
                <a:solidFill>
                  <a:schemeClr val="tx1"/>
                </a:solidFill>
                <a:latin typeface="+mn-lt"/>
                <a:ea typeface="+mn-ea"/>
                <a:cs typeface="+mn-cs"/>
              </a:rPr>
              <a:t>patient</a:t>
            </a:r>
            <a:r>
              <a:rPr lang="en-US" sz="1200" b="0" i="0" u="none" strike="noStrike" kern="1200" baseline="0" dirty="0" smtClean="0">
                <a:solidFill>
                  <a:schemeClr val="tx1"/>
                </a:solidFill>
                <a:latin typeface="+mn-lt"/>
                <a:ea typeface="+mn-ea"/>
                <a:cs typeface="+mn-cs"/>
              </a:rPr>
              <a:t> specifies his </a:t>
            </a:r>
            <a:r>
              <a:rPr lang="en-US" sz="1200" b="1" i="0" u="none" strike="noStrike" kern="1200" baseline="0" dirty="0" smtClean="0">
                <a:solidFill>
                  <a:schemeClr val="tx1"/>
                </a:solidFill>
                <a:latin typeface="+mn-lt"/>
                <a:ea typeface="+mn-ea"/>
                <a:cs typeface="+mn-cs"/>
              </a:rPr>
              <a:t>policies</a:t>
            </a:r>
            <a:r>
              <a:rPr lang="en-US" sz="1200" b="0" i="0" u="none" strike="noStrike" kern="1200" baseline="0" dirty="0" smtClean="0">
                <a:solidFill>
                  <a:schemeClr val="tx1"/>
                </a:solidFill>
                <a:latin typeface="+mn-lt"/>
                <a:ea typeface="+mn-ea"/>
                <a:cs typeface="+mn-cs"/>
              </a:rPr>
              <a:t> for </a:t>
            </a:r>
            <a:r>
              <a:rPr lang="en-US" sz="1200" b="1" i="1" u="none" strike="noStrike" kern="1200" baseline="0" dirty="0" smtClean="0">
                <a:solidFill>
                  <a:schemeClr val="tx1"/>
                </a:solidFill>
                <a:latin typeface="+mn-lt"/>
                <a:ea typeface="+mn-ea"/>
                <a:cs typeface="+mn-cs"/>
              </a:rPr>
              <a:t>researchers</a:t>
            </a:r>
            <a:r>
              <a:rPr lang="en-US" sz="1200" b="0" i="0" u="none" strike="noStrike" kern="1200" baseline="0" dirty="0" smtClean="0">
                <a:solidFill>
                  <a:schemeClr val="tx1"/>
                </a:solidFill>
                <a:latin typeface="+mn-lt"/>
                <a:ea typeface="+mn-ea"/>
                <a:cs typeface="+mn-cs"/>
              </a:rPr>
              <a:t> and </a:t>
            </a:r>
            <a:r>
              <a:rPr lang="en-US" sz="1200" b="1" i="1" u="none" strike="noStrike" kern="1200" baseline="0" dirty="0" smtClean="0">
                <a:solidFill>
                  <a:schemeClr val="tx1"/>
                </a:solidFill>
                <a:latin typeface="+mn-lt"/>
                <a:ea typeface="+mn-ea"/>
                <a:cs typeface="+mn-cs"/>
              </a:rPr>
              <a:t>doctors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The policy-combining-algorithm has “</a:t>
            </a:r>
            <a:r>
              <a:rPr lang="en-US" sz="1200" b="1" i="0" u="none" strike="noStrike" kern="1200" baseline="0" dirty="0" smtClean="0">
                <a:solidFill>
                  <a:schemeClr val="tx1"/>
                </a:solidFill>
                <a:latin typeface="+mn-lt"/>
                <a:ea typeface="+mn-ea"/>
                <a:cs typeface="+mn-cs"/>
              </a:rPr>
              <a:t>permit-overrides</a:t>
            </a:r>
            <a:r>
              <a:rPr lang="en-US" sz="1200" b="0" i="0" u="none" strike="noStrike" kern="1200" baseline="0" dirty="0" smtClean="0">
                <a:solidFill>
                  <a:schemeClr val="tx1"/>
                </a:solidFill>
                <a:latin typeface="+mn-lt"/>
                <a:ea typeface="+mn-ea"/>
                <a:cs typeface="+mn-cs"/>
              </a:rPr>
              <a:t>” which </a:t>
            </a:r>
            <a:r>
              <a:rPr lang="en-US" sz="1200" b="1" i="0" u="none" strike="noStrike" kern="1200" baseline="0" dirty="0" smtClean="0">
                <a:solidFill>
                  <a:schemeClr val="tx1"/>
                </a:solidFill>
                <a:latin typeface="+mn-lt"/>
                <a:ea typeface="+mn-ea"/>
                <a:cs typeface="+mn-cs"/>
              </a:rPr>
              <a:t>means</a:t>
            </a:r>
            <a:r>
              <a:rPr lang="en-US" sz="1200" b="0" i="0" u="none" strike="noStrike" kern="1200" baseline="0" dirty="0" smtClean="0">
                <a:solidFill>
                  <a:schemeClr val="tx1"/>
                </a:solidFill>
                <a:latin typeface="+mn-lt"/>
                <a:ea typeface="+mn-ea"/>
                <a:cs typeface="+mn-cs"/>
              </a:rPr>
              <a:t> that </a:t>
            </a:r>
            <a:r>
              <a:rPr lang="en-US" sz="1200" b="1" i="1" u="none" strike="noStrike" kern="1200" baseline="0" dirty="0" smtClean="0">
                <a:solidFill>
                  <a:schemeClr val="tx1"/>
                </a:solidFill>
                <a:latin typeface="+mn-lt"/>
                <a:ea typeface="+mn-ea"/>
                <a:cs typeface="+mn-cs"/>
              </a:rPr>
              <a:t>when the access rules are conflicting, the result will allow access.</a:t>
            </a:r>
          </a:p>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Target</a:t>
            </a:r>
            <a:r>
              <a:rPr lang="en-US" sz="1200" b="0" i="0" u="none" strike="noStrike" kern="1200" baseline="0" dirty="0" smtClean="0">
                <a:solidFill>
                  <a:schemeClr val="tx1"/>
                </a:solidFill>
                <a:latin typeface="+mn-lt"/>
                <a:ea typeface="+mn-ea"/>
                <a:cs typeface="+mn-cs"/>
              </a:rPr>
              <a:t> of this policy set identifies </a:t>
            </a:r>
            <a:r>
              <a:rPr lang="en-US" sz="1200" b="1" i="0" u="none" strike="noStrike" kern="1200" baseline="0" dirty="0" smtClean="0">
                <a:solidFill>
                  <a:schemeClr val="tx1"/>
                </a:solidFill>
                <a:latin typeface="+mn-lt"/>
                <a:ea typeface="+mn-ea"/>
                <a:cs typeface="+mn-cs"/>
              </a:rPr>
              <a:t>the request for which this policy is applicable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The policy set contains a </a:t>
            </a:r>
            <a:r>
              <a:rPr lang="en-US" sz="1200" b="1" i="0" u="none" strike="noStrike" kern="1200" baseline="0" dirty="0" smtClean="0">
                <a:solidFill>
                  <a:schemeClr val="tx1"/>
                </a:solidFill>
                <a:latin typeface="+mn-lt"/>
                <a:ea typeface="+mn-ea"/>
                <a:cs typeface="+mn-cs"/>
              </a:rPr>
              <a:t>single policy</a:t>
            </a:r>
            <a:r>
              <a:rPr lang="en-US" sz="1200" b="0" i="0" u="none" strike="noStrike" kern="1200" baseline="0" dirty="0" smtClean="0">
                <a:solidFill>
                  <a:schemeClr val="tx1"/>
                </a:solidFill>
                <a:latin typeface="+mn-lt"/>
                <a:ea typeface="+mn-ea"/>
                <a:cs typeface="+mn-cs"/>
              </a:rPr>
              <a:t> referred to by </a:t>
            </a:r>
            <a:r>
              <a:rPr lang="en-US" sz="1200" b="1" i="0" u="none" strike="noStrike" kern="1200" baseline="0" dirty="0" smtClean="0">
                <a:solidFill>
                  <a:srgbClr val="FF0000"/>
                </a:solidFill>
                <a:latin typeface="+mn-lt"/>
                <a:ea typeface="+mn-ea"/>
                <a:cs typeface="+mn-cs"/>
              </a:rPr>
              <a:t>PP1</a:t>
            </a:r>
            <a:r>
              <a:rPr lang="en-US" sz="1200" b="0" i="0" u="none" strike="noStrike" kern="1200" baseline="0" dirty="0" smtClean="0">
                <a:solidFill>
                  <a:schemeClr val="tx1"/>
                </a:solidFill>
                <a:latin typeface="+mn-lt"/>
                <a:ea typeface="+mn-ea"/>
                <a:cs typeface="+mn-cs"/>
              </a:rPr>
              <a:t> that lists the </a:t>
            </a:r>
            <a:r>
              <a:rPr lang="en-US" sz="1200" b="1" i="1" u="none" strike="noStrike" kern="1200" baseline="0" dirty="0" smtClean="0">
                <a:solidFill>
                  <a:schemeClr val="tx1"/>
                </a:solidFill>
                <a:latin typeface="+mn-lt"/>
                <a:ea typeface="+mn-ea"/>
                <a:cs typeface="+mn-cs"/>
              </a:rPr>
              <a:t>patient’s policies for researchers </a:t>
            </a:r>
            <a:r>
              <a:rPr lang="en-US" sz="1200" b="0" i="1" u="none" strike="noStrike" kern="1200" baseline="0" dirty="0" smtClean="0">
                <a:solidFill>
                  <a:schemeClr val="tx1"/>
                </a:solidFill>
                <a:latin typeface="+mn-lt"/>
                <a:ea typeface="+mn-ea"/>
                <a:cs typeface="+mn-cs"/>
              </a:rPr>
              <a:t>who are testing drug efficacy</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Target</a:t>
            </a:r>
            <a:r>
              <a:rPr lang="en-US" sz="1200" b="0" i="0" u="none" strike="noStrike" kern="1200" baseline="0" dirty="0" smtClean="0">
                <a:solidFill>
                  <a:schemeClr val="tx1"/>
                </a:solidFill>
                <a:latin typeface="+mn-lt"/>
                <a:ea typeface="+mn-ea"/>
                <a:cs typeface="+mn-cs"/>
              </a:rPr>
              <a:t> identifies the </a:t>
            </a:r>
            <a:r>
              <a:rPr lang="en-US" sz="1200" b="1" i="0" u="none" strike="noStrike" kern="1200" baseline="0" dirty="0" smtClean="0">
                <a:solidFill>
                  <a:schemeClr val="tx1"/>
                </a:solidFill>
                <a:latin typeface="+mn-lt"/>
                <a:ea typeface="+mn-ea"/>
                <a:cs typeface="+mn-cs"/>
              </a:rPr>
              <a:t>purpose</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for the action</a:t>
            </a:r>
            <a:r>
              <a:rPr lang="en-US" sz="1200" b="0" i="0" u="none" strike="noStrike" kern="1200" baseline="0" dirty="0" smtClean="0">
                <a:solidFill>
                  <a:schemeClr val="tx1"/>
                </a:solidFill>
                <a:latin typeface="+mn-lt"/>
                <a:ea typeface="+mn-ea"/>
                <a:cs typeface="+mn-cs"/>
              </a:rPr>
              <a:t> which in this case is </a:t>
            </a:r>
            <a:r>
              <a:rPr lang="en-US" sz="1200" b="1" i="0" u="none" strike="noStrike" kern="1200" baseline="0" dirty="0" smtClean="0">
                <a:solidFill>
                  <a:schemeClr val="tx1"/>
                </a:solidFill>
                <a:latin typeface="+mn-lt"/>
                <a:ea typeface="+mn-ea"/>
                <a:cs typeface="+mn-cs"/>
              </a:rPr>
              <a:t>Data Release</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This policy has a </a:t>
            </a:r>
            <a:r>
              <a:rPr lang="en-US" sz="1200" b="1" i="0" u="none" strike="noStrike" kern="1200" baseline="0" dirty="0" smtClean="0">
                <a:solidFill>
                  <a:schemeClr val="tx1"/>
                </a:solidFill>
                <a:latin typeface="+mn-lt"/>
                <a:ea typeface="+mn-ea"/>
                <a:cs typeface="+mn-cs"/>
              </a:rPr>
              <a:t>single rule </a:t>
            </a:r>
            <a:r>
              <a:rPr lang="en-US" sz="1200" b="0" i="0" u="none" strike="noStrike" kern="1200" baseline="0" dirty="0" smtClean="0">
                <a:solidFill>
                  <a:schemeClr val="tx1"/>
                </a:solidFill>
                <a:latin typeface="+mn-lt"/>
                <a:ea typeface="+mn-ea"/>
                <a:cs typeface="+mn-cs"/>
              </a:rPr>
              <a:t>identified by </a:t>
            </a:r>
            <a:r>
              <a:rPr lang="en-US" sz="1200" b="1" i="0" u="none" strike="noStrike" kern="1200" baseline="0" dirty="0" smtClean="0">
                <a:solidFill>
                  <a:schemeClr val="tx1"/>
                </a:solidFill>
                <a:latin typeface="+mn-lt"/>
                <a:ea typeface="+mn-ea"/>
                <a:cs typeface="+mn-cs"/>
              </a:rPr>
              <a:t>P1R1</a:t>
            </a:r>
            <a:r>
              <a:rPr lang="en-US" sz="1200" b="0" i="0" u="none" strike="noStrike" kern="1200" baseline="0" dirty="0" smtClean="0">
                <a:solidFill>
                  <a:schemeClr val="tx1"/>
                </a:solidFill>
                <a:latin typeface="+mn-lt"/>
                <a:ea typeface="+mn-ea"/>
                <a:cs typeface="+mn-cs"/>
              </a:rPr>
              <a:t> in the policy </a:t>
            </a:r>
            <a:r>
              <a:rPr lang="en-US" sz="1200" b="1" i="0" u="none" strike="noStrike" kern="1200" baseline="0" dirty="0" smtClean="0">
                <a:solidFill>
                  <a:schemeClr val="tx1"/>
                </a:solidFill>
                <a:latin typeface="+mn-lt"/>
                <a:ea typeface="+mn-ea"/>
                <a:cs typeface="+mn-cs"/>
              </a:rPr>
              <a:t>PP1 </a:t>
            </a:r>
            <a:r>
              <a:rPr lang="en-US" sz="1200" b="0" i="0" u="none" strike="noStrike" kern="1200" baseline="0" dirty="0" smtClean="0">
                <a:solidFill>
                  <a:schemeClr val="tx1"/>
                </a:solidFill>
                <a:latin typeface="+mn-lt"/>
                <a:ea typeface="+mn-ea"/>
                <a:cs typeface="+mn-cs"/>
              </a:rPr>
              <a:t>whose </a:t>
            </a:r>
            <a:r>
              <a:rPr lang="en-US" sz="1200" b="1" i="0" u="none" strike="noStrike" kern="1200" baseline="0" dirty="0" smtClean="0">
                <a:solidFill>
                  <a:schemeClr val="tx1"/>
                </a:solidFill>
                <a:latin typeface="+mn-lt"/>
                <a:ea typeface="+mn-ea"/>
                <a:cs typeface="+mn-cs"/>
              </a:rPr>
              <a:t>effect</a:t>
            </a:r>
            <a:r>
              <a:rPr lang="en-US" sz="1200" b="0" i="0" u="none" strike="noStrike" kern="1200" baseline="0" dirty="0" smtClean="0">
                <a:solidFill>
                  <a:schemeClr val="tx1"/>
                </a:solidFill>
                <a:latin typeface="+mn-lt"/>
                <a:ea typeface="+mn-ea"/>
                <a:cs typeface="+mn-cs"/>
              </a:rPr>
              <a:t> is </a:t>
            </a:r>
            <a:r>
              <a:rPr lang="en-US" sz="1200" b="1" i="0" u="none" strike="noStrike" kern="1200" baseline="0" dirty="0" smtClean="0">
                <a:solidFill>
                  <a:schemeClr val="tx1"/>
                </a:solidFill>
                <a:latin typeface="+mn-lt"/>
                <a:ea typeface="+mn-ea"/>
                <a:cs typeface="+mn-cs"/>
              </a:rPr>
              <a:t>Permit</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rule</a:t>
            </a:r>
            <a:r>
              <a:rPr lang="en-US" sz="1200" b="0" i="0" u="none" strike="noStrike" kern="1200" baseline="0" dirty="0" smtClean="0">
                <a:solidFill>
                  <a:schemeClr val="tx1"/>
                </a:solidFill>
                <a:latin typeface="+mn-lt"/>
                <a:ea typeface="+mn-ea"/>
                <a:cs typeface="+mn-cs"/>
              </a:rPr>
              <a:t> gives </a:t>
            </a:r>
            <a:r>
              <a:rPr lang="en-US" sz="1200" b="1" i="0" u="none" strike="noStrike" kern="1200" baseline="0" dirty="0" smtClean="0">
                <a:solidFill>
                  <a:schemeClr val="tx1"/>
                </a:solidFill>
                <a:latin typeface="+mn-lt"/>
                <a:ea typeface="+mn-ea"/>
                <a:cs typeface="+mn-cs"/>
              </a:rPr>
              <a:t>access</a:t>
            </a:r>
            <a:r>
              <a:rPr lang="en-US" sz="1200" b="0" i="0" u="none" strike="noStrike" kern="1200" baseline="0" dirty="0" smtClean="0">
                <a:solidFill>
                  <a:schemeClr val="tx1"/>
                </a:solidFill>
                <a:latin typeface="+mn-lt"/>
                <a:ea typeface="+mn-ea"/>
                <a:cs typeface="+mn-cs"/>
              </a:rPr>
              <a:t> to the resource </a:t>
            </a:r>
            <a:r>
              <a:rPr lang="en-US" sz="1200" b="1" i="0" u="none" strike="noStrike" kern="1200" baseline="0" dirty="0" err="1" smtClean="0">
                <a:solidFill>
                  <a:schemeClr val="tx1"/>
                </a:solidFill>
                <a:latin typeface="+mn-lt"/>
                <a:ea typeface="+mn-ea"/>
                <a:cs typeface="+mn-cs"/>
              </a:rPr>
              <a:t>HealthData</a:t>
            </a:r>
            <a:r>
              <a:rPr lang="en-US" sz="1200" b="0" i="0" u="none" strike="noStrike" kern="1200" baseline="0" dirty="0" smtClean="0">
                <a:solidFill>
                  <a:schemeClr val="tx1"/>
                </a:solidFill>
                <a:latin typeface="+mn-lt"/>
                <a:ea typeface="+mn-ea"/>
                <a:cs typeface="+mn-cs"/>
              </a:rPr>
              <a:t> whose </a:t>
            </a:r>
            <a:r>
              <a:rPr lang="en-US" sz="1200" b="1" i="0" u="none" strike="noStrike" kern="1200" baseline="0" dirty="0" smtClean="0">
                <a:solidFill>
                  <a:schemeClr val="tx1"/>
                </a:solidFill>
                <a:latin typeface="+mn-lt"/>
                <a:ea typeface="+mn-ea"/>
                <a:cs typeface="+mn-cs"/>
              </a:rPr>
              <a:t>owner</a:t>
            </a:r>
            <a:r>
              <a:rPr lang="en-US" sz="1200" b="0" i="0" u="none" strike="noStrike" kern="1200" baseline="0" dirty="0" smtClean="0">
                <a:solidFill>
                  <a:schemeClr val="tx1"/>
                </a:solidFill>
                <a:latin typeface="+mn-lt"/>
                <a:ea typeface="+mn-ea"/>
                <a:cs typeface="+mn-cs"/>
              </a:rPr>
              <a:t> is </a:t>
            </a:r>
            <a:r>
              <a:rPr lang="en-US" sz="1200" b="1" i="0" u="none" strike="noStrike" kern="1200" baseline="0" dirty="0" smtClean="0">
                <a:solidFill>
                  <a:schemeClr val="tx1"/>
                </a:solidFill>
                <a:latin typeface="+mn-lt"/>
                <a:ea typeface="+mn-ea"/>
                <a:cs typeface="+mn-cs"/>
              </a:rPr>
              <a:t>Patient1</a:t>
            </a:r>
            <a:r>
              <a:rPr lang="en-US" sz="1200" b="0" i="0" u="none" strike="noStrike" kern="1200" baseline="0" dirty="0" smtClean="0">
                <a:solidFill>
                  <a:schemeClr val="tx1"/>
                </a:solidFill>
                <a:latin typeface="+mn-lt"/>
                <a:ea typeface="+mn-ea"/>
                <a:cs typeface="+mn-cs"/>
              </a:rPr>
              <a:t> but </a:t>
            </a:r>
            <a:r>
              <a:rPr lang="en-US" sz="1200" b="1" i="1" u="none" strike="noStrike" kern="1200" baseline="0" dirty="0" smtClean="0">
                <a:solidFill>
                  <a:schemeClr val="tx1"/>
                </a:solidFill>
                <a:latin typeface="+mn-lt"/>
                <a:ea typeface="+mn-ea"/>
                <a:cs typeface="+mn-cs"/>
              </a:rPr>
              <a:t>the content of the resource is not equal to drug usage.</a:t>
            </a:r>
          </a:p>
          <a:p>
            <a:endParaRPr lang="en-US" b="1" i="1" dirty="0"/>
          </a:p>
        </p:txBody>
      </p:sp>
      <p:sp>
        <p:nvSpPr>
          <p:cNvPr id="4" name="Slide Number Placeholder 3"/>
          <p:cNvSpPr>
            <a:spLocks noGrp="1"/>
          </p:cNvSpPr>
          <p:nvPr>
            <p:ph type="sldNum" sz="quarter" idx="10"/>
          </p:nvPr>
        </p:nvSpPr>
        <p:spPr/>
        <p:txBody>
          <a:bodyPr/>
          <a:lstStyle/>
          <a:p>
            <a:fld id="{C9C72BB7-D26C-4E63-B199-CED307DE0480}" type="slidenum">
              <a:rPr lang="en-US" smtClean="0"/>
              <a:t>29</a:t>
            </a:fld>
            <a:endParaRPr lang="en-US"/>
          </a:p>
        </p:txBody>
      </p:sp>
    </p:spTree>
    <p:extLst>
      <p:ext uri="{BB962C8B-B14F-4D97-AF65-F5344CB8AC3E}">
        <p14:creationId xmlns:p14="http://schemas.microsoft.com/office/powerpoint/2010/main" val="1632292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ourier New" panose="02070309020205020404" pitchFamily="49" charset="0"/>
                <a:cs typeface="Courier New" panose="02070309020205020404" pitchFamily="49" charset="0"/>
              </a:rPr>
              <a:t>/* :Attribute-Category :Attribute ID :Attribute Value */</a:t>
            </a:r>
          </a:p>
          <a:p>
            <a:endParaRPr lang="en-US" dirty="0"/>
          </a:p>
        </p:txBody>
      </p:sp>
      <p:sp>
        <p:nvSpPr>
          <p:cNvPr id="4" name="Slide Number Placeholder 3"/>
          <p:cNvSpPr>
            <a:spLocks noGrp="1"/>
          </p:cNvSpPr>
          <p:nvPr>
            <p:ph type="sldNum" sz="quarter" idx="10"/>
          </p:nvPr>
        </p:nvSpPr>
        <p:spPr/>
        <p:txBody>
          <a:bodyPr/>
          <a:lstStyle/>
          <a:p>
            <a:fld id="{C9C72BB7-D26C-4E63-B199-CED307DE0480}" type="slidenum">
              <a:rPr lang="en-US" smtClean="0"/>
              <a:t>35</a:t>
            </a:fld>
            <a:endParaRPr lang="en-US"/>
          </a:p>
        </p:txBody>
      </p:sp>
    </p:spTree>
    <p:extLst>
      <p:ext uri="{BB962C8B-B14F-4D97-AF65-F5344CB8AC3E}">
        <p14:creationId xmlns:p14="http://schemas.microsoft.com/office/powerpoint/2010/main" val="927870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Institute 1 is allowed </a:t>
            </a:r>
            <a:r>
              <a:rPr lang="en-US" sz="1200" b="0" i="0" u="none" strike="noStrike" kern="1200" baseline="0" dirty="0" err="1" smtClean="0">
                <a:solidFill>
                  <a:schemeClr val="tx1"/>
                </a:solidFill>
                <a:latin typeface="+mn-lt"/>
                <a:ea typeface="+mn-ea"/>
                <a:cs typeface="+mn-cs"/>
              </a:rPr>
              <a:t>te</a:t>
            </a:r>
            <a:r>
              <a:rPr lang="en-US" sz="1200" b="0" i="0" u="none" strike="noStrike" kern="1200" baseline="0" dirty="0" smtClean="0">
                <a:solidFill>
                  <a:schemeClr val="tx1"/>
                </a:solidFill>
                <a:latin typeface="+mn-lt"/>
                <a:ea typeface="+mn-ea"/>
                <a:cs typeface="+mn-cs"/>
              </a:rPr>
              <a:t> release its data to the researcher.</a:t>
            </a:r>
            <a:endParaRPr lang="en-US" dirty="0"/>
          </a:p>
        </p:txBody>
      </p:sp>
      <p:sp>
        <p:nvSpPr>
          <p:cNvPr id="4" name="Slide Number Placeholder 3"/>
          <p:cNvSpPr>
            <a:spLocks noGrp="1"/>
          </p:cNvSpPr>
          <p:nvPr>
            <p:ph type="sldNum" sz="quarter" idx="10"/>
          </p:nvPr>
        </p:nvSpPr>
        <p:spPr/>
        <p:txBody>
          <a:bodyPr/>
          <a:lstStyle/>
          <a:p>
            <a:fld id="{C9C72BB7-D26C-4E63-B199-CED307DE0480}" type="slidenum">
              <a:rPr lang="en-US" smtClean="0"/>
              <a:t>36</a:t>
            </a:fld>
            <a:endParaRPr lang="en-US"/>
          </a:p>
        </p:txBody>
      </p:sp>
    </p:spTree>
    <p:extLst>
      <p:ext uri="{BB962C8B-B14F-4D97-AF65-F5344CB8AC3E}">
        <p14:creationId xmlns:p14="http://schemas.microsoft.com/office/powerpoint/2010/main" val="6166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Thus, every EHR accumulates significant amount of private information over time which may affect one's life, social status as well as social stability when exposed to illegitimate parties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Patients often willingly share their health data in a controlled manner for the purposes of research. The disclosure of such data in response to requests from researchers must conform to various policies imposed by the patient, the rights of the data requester, and organizational and governmental regulations. </a:t>
            </a:r>
          </a:p>
          <a:p>
            <a:endParaRPr lang="en-US" dirty="0"/>
          </a:p>
        </p:txBody>
      </p:sp>
      <p:sp>
        <p:nvSpPr>
          <p:cNvPr id="4" name="Slide Number Placeholder 3"/>
          <p:cNvSpPr>
            <a:spLocks noGrp="1"/>
          </p:cNvSpPr>
          <p:nvPr>
            <p:ph type="sldNum" sz="quarter" idx="10"/>
          </p:nvPr>
        </p:nvSpPr>
        <p:spPr/>
        <p:txBody>
          <a:bodyPr/>
          <a:lstStyle/>
          <a:p>
            <a:fld id="{C9C72BB7-D26C-4E63-B199-CED307DE0480}" type="slidenum">
              <a:rPr lang="en-US" smtClean="0"/>
              <a:t>4</a:t>
            </a:fld>
            <a:endParaRPr lang="en-US"/>
          </a:p>
        </p:txBody>
      </p:sp>
    </p:spTree>
    <p:extLst>
      <p:ext uri="{BB962C8B-B14F-4D97-AF65-F5344CB8AC3E}">
        <p14:creationId xmlns:p14="http://schemas.microsoft.com/office/powerpoint/2010/main" val="720515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main security objectives that we intend to achieve are as follows:</a:t>
            </a:r>
          </a:p>
          <a:p>
            <a:endParaRPr lang="en-US" dirty="0"/>
          </a:p>
        </p:txBody>
      </p:sp>
      <p:sp>
        <p:nvSpPr>
          <p:cNvPr id="4" name="Slide Number Placeholder 3"/>
          <p:cNvSpPr>
            <a:spLocks noGrp="1"/>
          </p:cNvSpPr>
          <p:nvPr>
            <p:ph type="sldNum" sz="quarter" idx="10"/>
          </p:nvPr>
        </p:nvSpPr>
        <p:spPr/>
        <p:txBody>
          <a:bodyPr/>
          <a:lstStyle/>
          <a:p>
            <a:fld id="{C9C72BB7-D26C-4E63-B199-CED307DE0480}" type="slidenum">
              <a:rPr lang="en-US" smtClean="0"/>
              <a:t>41</a:t>
            </a:fld>
            <a:endParaRPr lang="en-US"/>
          </a:p>
        </p:txBody>
      </p:sp>
    </p:spTree>
    <p:extLst>
      <p:ext uri="{BB962C8B-B14F-4D97-AF65-F5344CB8AC3E}">
        <p14:creationId xmlns:p14="http://schemas.microsoft.com/office/powerpoint/2010/main" val="193125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Access control mechanisms have been widely utilized as a method for restricting access for computer resources, especially in multi-user, data sharing settings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we consider a general EHR management system, there may be situations where access to a particular EHR should be granted to a registered person in the system or else to an unknown person who has the legal right to access a specific EHR. </a:t>
            </a:r>
          </a:p>
          <a:p>
            <a:endParaRPr lang="en-US" dirty="0" smtClean="0"/>
          </a:p>
          <a:p>
            <a:r>
              <a:rPr lang="en-US" dirty="0" smtClean="0"/>
              <a:t>Therefore, there is a need for considering both </a:t>
            </a:r>
            <a:r>
              <a:rPr lang="en-US" b="1" dirty="0" smtClean="0"/>
              <a:t>registered</a:t>
            </a:r>
            <a:r>
              <a:rPr lang="en-US" dirty="0" smtClean="0"/>
              <a:t> </a:t>
            </a:r>
            <a:r>
              <a:rPr lang="en-US" b="1" dirty="0" smtClean="0"/>
              <a:t>users</a:t>
            </a:r>
            <a:r>
              <a:rPr lang="en-US" dirty="0" smtClean="0"/>
              <a:t> as well as </a:t>
            </a:r>
            <a:r>
              <a:rPr lang="en-US" b="1" dirty="0" smtClean="0"/>
              <a:t>unregistered</a:t>
            </a:r>
            <a:r>
              <a:rPr lang="en-US" dirty="0" smtClean="0"/>
              <a:t> </a:t>
            </a:r>
            <a:r>
              <a:rPr lang="en-US" b="1" dirty="0" smtClean="0"/>
              <a:t>but</a:t>
            </a:r>
            <a:r>
              <a:rPr lang="en-US" dirty="0" smtClean="0"/>
              <a:t> yet </a:t>
            </a:r>
            <a:r>
              <a:rPr lang="en-US" b="1" dirty="0" smtClean="0"/>
              <a:t>legitimate</a:t>
            </a:r>
            <a:r>
              <a:rPr lang="en-US" dirty="0" smtClean="0"/>
              <a:t> </a:t>
            </a:r>
            <a:r>
              <a:rPr lang="en-US" b="1" dirty="0" smtClean="0"/>
              <a:t>users</a:t>
            </a:r>
            <a:r>
              <a:rPr lang="en-US" dirty="0" smtClean="0"/>
              <a:t> in developing fine-grained access control models for EHR management systems.</a:t>
            </a:r>
            <a:endParaRPr lang="en-US" dirty="0"/>
          </a:p>
        </p:txBody>
      </p:sp>
      <p:sp>
        <p:nvSpPr>
          <p:cNvPr id="4" name="Slide Number Placeholder 3"/>
          <p:cNvSpPr>
            <a:spLocks noGrp="1"/>
          </p:cNvSpPr>
          <p:nvPr>
            <p:ph type="sldNum" sz="quarter" idx="10"/>
          </p:nvPr>
        </p:nvSpPr>
        <p:spPr/>
        <p:txBody>
          <a:bodyPr/>
          <a:lstStyle/>
          <a:p>
            <a:fld id="{C9C72BB7-D26C-4E63-B199-CED307DE0480}" type="slidenum">
              <a:rPr lang="en-US" smtClean="0"/>
              <a:t>5</a:t>
            </a:fld>
            <a:endParaRPr lang="en-US"/>
          </a:p>
        </p:txBody>
      </p:sp>
    </p:spTree>
    <p:extLst>
      <p:ext uri="{BB962C8B-B14F-4D97-AF65-F5344CB8AC3E}">
        <p14:creationId xmlns:p14="http://schemas.microsoft.com/office/powerpoint/2010/main" val="71742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attempting to streamline the joiner, mover, leaver process which gave enterprises the ability to manage access control by role rather than an employee’s user ID</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The</a:t>
            </a:r>
            <a:r>
              <a:rPr lang="en-US" b="1" baseline="0" dirty="0" smtClean="0"/>
              <a:t> role</a:t>
            </a:r>
            <a:r>
              <a:rPr lang="en-US" dirty="0" smtClean="0"/>
              <a:t> allows users’ access to be based on business functional roles (such as manager or director), or even functional IT roles (such as IT manager or system administrator). And each role could be assigned to one or hundreds of users, making management a far simpler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Designed for a simpler world</a:t>
            </a:r>
          </a:p>
          <a:p>
            <a:endParaRPr lang="en-US" dirty="0"/>
          </a:p>
        </p:txBody>
      </p:sp>
      <p:sp>
        <p:nvSpPr>
          <p:cNvPr id="4" name="Slide Number Placeholder 3"/>
          <p:cNvSpPr>
            <a:spLocks noGrp="1"/>
          </p:cNvSpPr>
          <p:nvPr>
            <p:ph type="sldNum" sz="quarter" idx="10"/>
          </p:nvPr>
        </p:nvSpPr>
        <p:spPr/>
        <p:txBody>
          <a:bodyPr/>
          <a:lstStyle/>
          <a:p>
            <a:fld id="{C9C72BB7-D26C-4E63-B199-CED307DE0480}" type="slidenum">
              <a:rPr lang="en-US" smtClean="0"/>
              <a:t>6</a:t>
            </a:fld>
            <a:endParaRPr lang="en-US"/>
          </a:p>
        </p:txBody>
      </p:sp>
    </p:spTree>
    <p:extLst>
      <p:ext uri="{BB962C8B-B14F-4D97-AF65-F5344CB8AC3E}">
        <p14:creationId xmlns:p14="http://schemas.microsoft.com/office/powerpoint/2010/main" val="167681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its most basic, it works by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Administrators can simply update roles or access permissions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employees join the company, change positions within the company, or leave the company,.</a:t>
            </a:r>
          </a:p>
          <a:p>
            <a:endParaRPr lang="en-US" dirty="0"/>
          </a:p>
        </p:txBody>
      </p:sp>
      <p:sp>
        <p:nvSpPr>
          <p:cNvPr id="4" name="Slide Number Placeholder 3"/>
          <p:cNvSpPr>
            <a:spLocks noGrp="1"/>
          </p:cNvSpPr>
          <p:nvPr>
            <p:ph type="sldNum" sz="quarter" idx="10"/>
          </p:nvPr>
        </p:nvSpPr>
        <p:spPr/>
        <p:txBody>
          <a:bodyPr/>
          <a:lstStyle/>
          <a:p>
            <a:fld id="{C9C72BB7-D26C-4E63-B199-CED307DE0480}" type="slidenum">
              <a:rPr lang="en-US" smtClean="0"/>
              <a:t>7</a:t>
            </a:fld>
            <a:endParaRPr lang="en-US"/>
          </a:p>
        </p:txBody>
      </p:sp>
    </p:spTree>
    <p:extLst>
      <p:ext uri="{BB962C8B-B14F-4D97-AF65-F5344CB8AC3E}">
        <p14:creationId xmlns:p14="http://schemas.microsoft.com/office/powerpoint/2010/main" val="3585897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times have changed. Where enterprises once managed thousands of users, now they manage hundreds of thousands. And what once seemed like the perfect solution is showing signs of cracks and limitations.  </a:t>
            </a:r>
          </a:p>
          <a:p>
            <a:r>
              <a:rPr lang="en-US" dirty="0" smtClean="0"/>
              <a:t>Here are just a few of the ways RBAC has become limited in this new landscape: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one-size-fits-all solution that often results in too much (or too little) access, </a:t>
            </a:r>
            <a:r>
              <a:rPr lang="en-US" b="1" dirty="0" smtClean="0"/>
              <a:t>and potentially an exponential increase in roles vs. users.</a:t>
            </a:r>
          </a:p>
          <a:p>
            <a:endParaRPr lang="en-US" dirty="0"/>
          </a:p>
        </p:txBody>
      </p:sp>
      <p:sp>
        <p:nvSpPr>
          <p:cNvPr id="4" name="Slide Number Placeholder 3"/>
          <p:cNvSpPr>
            <a:spLocks noGrp="1"/>
          </p:cNvSpPr>
          <p:nvPr>
            <p:ph type="sldNum" sz="quarter" idx="10"/>
          </p:nvPr>
        </p:nvSpPr>
        <p:spPr/>
        <p:txBody>
          <a:bodyPr/>
          <a:lstStyle/>
          <a:p>
            <a:fld id="{C9C72BB7-D26C-4E63-B199-CED307DE0480}" type="slidenum">
              <a:rPr lang="en-US" smtClean="0"/>
              <a:t>8</a:t>
            </a:fld>
            <a:endParaRPr lang="en-US"/>
          </a:p>
        </p:txBody>
      </p:sp>
    </p:spTree>
    <p:extLst>
      <p:ext uri="{BB962C8B-B14F-4D97-AF65-F5344CB8AC3E}">
        <p14:creationId xmlns:p14="http://schemas.microsoft.com/office/powerpoint/2010/main" val="1512378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problem arises from the fact that the</a:t>
            </a:r>
            <a:r>
              <a:rPr lang="en-US" dirty="0" smtClean="0"/>
              <a:t> various roles</a:t>
            </a:r>
            <a:endParaRPr lang="en-US" dirty="0"/>
          </a:p>
        </p:txBody>
      </p:sp>
      <p:sp>
        <p:nvSpPr>
          <p:cNvPr id="4" name="Slide Number Placeholder 3"/>
          <p:cNvSpPr>
            <a:spLocks noGrp="1"/>
          </p:cNvSpPr>
          <p:nvPr>
            <p:ph type="sldNum" sz="quarter" idx="10"/>
          </p:nvPr>
        </p:nvSpPr>
        <p:spPr/>
        <p:txBody>
          <a:bodyPr/>
          <a:lstStyle/>
          <a:p>
            <a:fld id="{C9C72BB7-D26C-4E63-B199-CED307DE0480}" type="slidenum">
              <a:rPr lang="en-US" smtClean="0"/>
              <a:t>9</a:t>
            </a:fld>
            <a:endParaRPr lang="en-US"/>
          </a:p>
        </p:txBody>
      </p:sp>
    </p:spTree>
    <p:extLst>
      <p:ext uri="{BB962C8B-B14F-4D97-AF65-F5344CB8AC3E}">
        <p14:creationId xmlns:p14="http://schemas.microsoft.com/office/powerpoint/2010/main" val="1016620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ABAC supports not only dynamic authorization, but also effective auditing of user permissions.</a:t>
            </a:r>
          </a:p>
          <a:p>
            <a:endParaRPr lang="en-US" dirty="0"/>
          </a:p>
        </p:txBody>
      </p:sp>
      <p:sp>
        <p:nvSpPr>
          <p:cNvPr id="4" name="Slide Number Placeholder 3"/>
          <p:cNvSpPr>
            <a:spLocks noGrp="1"/>
          </p:cNvSpPr>
          <p:nvPr>
            <p:ph type="sldNum" sz="quarter" idx="10"/>
          </p:nvPr>
        </p:nvSpPr>
        <p:spPr/>
        <p:txBody>
          <a:bodyPr/>
          <a:lstStyle/>
          <a:p>
            <a:fld id="{C9C72BB7-D26C-4E63-B199-CED307DE0480}" type="slidenum">
              <a:rPr lang="en-US" smtClean="0"/>
              <a:t>10</a:t>
            </a:fld>
            <a:endParaRPr lang="en-US"/>
          </a:p>
        </p:txBody>
      </p:sp>
    </p:spTree>
    <p:extLst>
      <p:ext uri="{BB962C8B-B14F-4D97-AF65-F5344CB8AC3E}">
        <p14:creationId xmlns:p14="http://schemas.microsoft.com/office/powerpoint/2010/main" val="373388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to provide secure access</a:t>
            </a:r>
            <a:endParaRPr lang="en-US" dirty="0"/>
          </a:p>
        </p:txBody>
      </p:sp>
      <p:sp>
        <p:nvSpPr>
          <p:cNvPr id="4" name="Slide Number Placeholder 3"/>
          <p:cNvSpPr>
            <a:spLocks noGrp="1"/>
          </p:cNvSpPr>
          <p:nvPr>
            <p:ph type="sldNum" sz="quarter" idx="10"/>
          </p:nvPr>
        </p:nvSpPr>
        <p:spPr/>
        <p:txBody>
          <a:bodyPr/>
          <a:lstStyle/>
          <a:p>
            <a:fld id="{C9C72BB7-D26C-4E63-B199-CED307DE0480}" type="slidenum">
              <a:rPr lang="en-US" smtClean="0"/>
              <a:t>12</a:t>
            </a:fld>
            <a:endParaRPr lang="en-US"/>
          </a:p>
        </p:txBody>
      </p:sp>
    </p:spTree>
    <p:extLst>
      <p:ext uri="{BB962C8B-B14F-4D97-AF65-F5344CB8AC3E}">
        <p14:creationId xmlns:p14="http://schemas.microsoft.com/office/powerpoint/2010/main" val="3175899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244578-98F7-4437-936E-8AA78C09CC0B}" type="datetime1">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72E2E-A40E-48E3-8CD2-5DF1E17D7BE2}" type="slidenum">
              <a:rPr lang="en-US" smtClean="0"/>
              <a:t>‹#›</a:t>
            </a:fld>
            <a:endParaRPr lang="en-US"/>
          </a:p>
        </p:txBody>
      </p:sp>
    </p:spTree>
    <p:extLst>
      <p:ext uri="{BB962C8B-B14F-4D97-AF65-F5344CB8AC3E}">
        <p14:creationId xmlns:p14="http://schemas.microsoft.com/office/powerpoint/2010/main" val="177305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36C653-9291-4D3B-9CDD-0E24510AE2D0}" type="datetime1">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72E2E-A40E-48E3-8CD2-5DF1E17D7BE2}" type="slidenum">
              <a:rPr lang="en-US" smtClean="0"/>
              <a:t>‹#›</a:t>
            </a:fld>
            <a:endParaRPr lang="en-US"/>
          </a:p>
        </p:txBody>
      </p:sp>
    </p:spTree>
    <p:extLst>
      <p:ext uri="{BB962C8B-B14F-4D97-AF65-F5344CB8AC3E}">
        <p14:creationId xmlns:p14="http://schemas.microsoft.com/office/powerpoint/2010/main" val="391086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07C0DD-6591-4D34-8D23-73116269A003}" type="datetime1">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72E2E-A40E-48E3-8CD2-5DF1E17D7BE2}" type="slidenum">
              <a:rPr lang="en-US" smtClean="0"/>
              <a:t>‹#›</a:t>
            </a:fld>
            <a:endParaRPr lang="en-US"/>
          </a:p>
        </p:txBody>
      </p:sp>
    </p:spTree>
    <p:extLst>
      <p:ext uri="{BB962C8B-B14F-4D97-AF65-F5344CB8AC3E}">
        <p14:creationId xmlns:p14="http://schemas.microsoft.com/office/powerpoint/2010/main" val="198079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3AE6DA-3632-4410-A637-43B2AC845E95}" type="datetime1">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72E2E-A40E-48E3-8CD2-5DF1E17D7BE2}" type="slidenum">
              <a:rPr lang="en-US" smtClean="0"/>
              <a:t>‹#›</a:t>
            </a:fld>
            <a:endParaRPr lang="en-US"/>
          </a:p>
        </p:txBody>
      </p:sp>
    </p:spTree>
    <p:extLst>
      <p:ext uri="{BB962C8B-B14F-4D97-AF65-F5344CB8AC3E}">
        <p14:creationId xmlns:p14="http://schemas.microsoft.com/office/powerpoint/2010/main" val="171297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F5660D-4F5D-4C7E-8B3A-695C3F53444D}" type="datetime1">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72E2E-A40E-48E3-8CD2-5DF1E17D7BE2}" type="slidenum">
              <a:rPr lang="en-US" smtClean="0"/>
              <a:t>‹#›</a:t>
            </a:fld>
            <a:endParaRPr lang="en-US"/>
          </a:p>
        </p:txBody>
      </p:sp>
    </p:spTree>
    <p:extLst>
      <p:ext uri="{BB962C8B-B14F-4D97-AF65-F5344CB8AC3E}">
        <p14:creationId xmlns:p14="http://schemas.microsoft.com/office/powerpoint/2010/main" val="246808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819D09-7F20-44B8-927E-F0603C7F0A79}" type="datetime1">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372E2E-A40E-48E3-8CD2-5DF1E17D7BE2}" type="slidenum">
              <a:rPr lang="en-US" smtClean="0"/>
              <a:t>‹#›</a:t>
            </a:fld>
            <a:endParaRPr lang="en-US"/>
          </a:p>
        </p:txBody>
      </p:sp>
    </p:spTree>
    <p:extLst>
      <p:ext uri="{BB962C8B-B14F-4D97-AF65-F5344CB8AC3E}">
        <p14:creationId xmlns:p14="http://schemas.microsoft.com/office/powerpoint/2010/main" val="25063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70A8D1-4CB8-47C0-BB2A-AA12B89808BE}" type="datetime1">
              <a:rPr lang="en-US" smtClean="0"/>
              <a:t>11/30/2017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372E2E-A40E-48E3-8CD2-5DF1E17D7BE2}" type="slidenum">
              <a:rPr lang="en-US" smtClean="0"/>
              <a:t>‹#›</a:t>
            </a:fld>
            <a:endParaRPr lang="en-US"/>
          </a:p>
        </p:txBody>
      </p:sp>
    </p:spTree>
    <p:extLst>
      <p:ext uri="{BB962C8B-B14F-4D97-AF65-F5344CB8AC3E}">
        <p14:creationId xmlns:p14="http://schemas.microsoft.com/office/powerpoint/2010/main" val="103240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B1475B-881B-4F71-A17F-40BCD80A7B5C}" type="datetime1">
              <a:rPr lang="en-US" smtClean="0"/>
              <a:t>11/30/2017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372E2E-A40E-48E3-8CD2-5DF1E17D7BE2}" type="slidenum">
              <a:rPr lang="en-US" smtClean="0"/>
              <a:t>‹#›</a:t>
            </a:fld>
            <a:endParaRPr lang="en-US"/>
          </a:p>
        </p:txBody>
      </p:sp>
    </p:spTree>
    <p:extLst>
      <p:ext uri="{BB962C8B-B14F-4D97-AF65-F5344CB8AC3E}">
        <p14:creationId xmlns:p14="http://schemas.microsoft.com/office/powerpoint/2010/main" val="140112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359FB-6CE3-4D95-989D-B3F08768631B}" type="datetime1">
              <a:rPr lang="en-US" smtClean="0"/>
              <a:t>11/30/2017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372E2E-A40E-48E3-8CD2-5DF1E17D7BE2}" type="slidenum">
              <a:rPr lang="en-US" smtClean="0"/>
              <a:t>‹#›</a:t>
            </a:fld>
            <a:endParaRPr lang="en-US"/>
          </a:p>
        </p:txBody>
      </p:sp>
    </p:spTree>
    <p:extLst>
      <p:ext uri="{BB962C8B-B14F-4D97-AF65-F5344CB8AC3E}">
        <p14:creationId xmlns:p14="http://schemas.microsoft.com/office/powerpoint/2010/main" val="282946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3A8431-402A-4295-A10B-750D4421FFB8}" type="datetime1">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372E2E-A40E-48E3-8CD2-5DF1E17D7BE2}" type="slidenum">
              <a:rPr lang="en-US" smtClean="0"/>
              <a:t>‹#›</a:t>
            </a:fld>
            <a:endParaRPr lang="en-US"/>
          </a:p>
        </p:txBody>
      </p:sp>
    </p:spTree>
    <p:extLst>
      <p:ext uri="{BB962C8B-B14F-4D97-AF65-F5344CB8AC3E}">
        <p14:creationId xmlns:p14="http://schemas.microsoft.com/office/powerpoint/2010/main" val="245753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FF7E79-4651-456F-8DA6-A8ACA29AF871}" type="datetime1">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372E2E-A40E-48E3-8CD2-5DF1E17D7BE2}" type="slidenum">
              <a:rPr lang="en-US" smtClean="0"/>
              <a:t>‹#›</a:t>
            </a:fld>
            <a:endParaRPr lang="en-US"/>
          </a:p>
        </p:txBody>
      </p:sp>
    </p:spTree>
    <p:extLst>
      <p:ext uri="{BB962C8B-B14F-4D97-AF65-F5344CB8AC3E}">
        <p14:creationId xmlns:p14="http://schemas.microsoft.com/office/powerpoint/2010/main" val="91376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6E2A8-CB76-4812-85AD-2C6F3C969B4D}" type="datetime1">
              <a:rPr lang="en-US" smtClean="0"/>
              <a:t>11/30/2017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72E2E-A40E-48E3-8CD2-5DF1E17D7BE2}" type="slidenum">
              <a:rPr lang="en-US" smtClean="0"/>
              <a:t>‹#›</a:t>
            </a:fld>
            <a:endParaRPr lang="en-US"/>
          </a:p>
        </p:txBody>
      </p:sp>
    </p:spTree>
    <p:extLst>
      <p:ext uri="{BB962C8B-B14F-4D97-AF65-F5344CB8AC3E}">
        <p14:creationId xmlns:p14="http://schemas.microsoft.com/office/powerpoint/2010/main" val="2169892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73" y="1122363"/>
            <a:ext cx="8780318" cy="2387600"/>
          </a:xfrm>
        </p:spPr>
        <p:txBody>
          <a:bodyPr/>
          <a:lstStyle/>
          <a:p>
            <a:r>
              <a:rPr lang="en-US" b="1" dirty="0" smtClean="0">
                <a:latin typeface="Book Antiqua" panose="02040602050305030304" pitchFamily="18" charset="0"/>
              </a:rPr>
              <a:t>Attribute Based Access Control</a:t>
            </a:r>
            <a:endParaRPr lang="en-US" b="1" dirty="0">
              <a:latin typeface="Book Antiqua" panose="02040602050305030304" pitchFamily="18" charset="0"/>
            </a:endParaRPr>
          </a:p>
        </p:txBody>
      </p:sp>
      <p:sp>
        <p:nvSpPr>
          <p:cNvPr id="3" name="Subtitle 2"/>
          <p:cNvSpPr>
            <a:spLocks noGrp="1"/>
          </p:cNvSpPr>
          <p:nvPr>
            <p:ph type="subTitle" idx="1"/>
          </p:nvPr>
        </p:nvSpPr>
        <p:spPr>
          <a:xfrm>
            <a:off x="1106632" y="3610584"/>
            <a:ext cx="6858000" cy="1655762"/>
          </a:xfrm>
        </p:spPr>
        <p:txBody>
          <a:bodyPr/>
          <a:lstStyle/>
          <a:p>
            <a:endParaRPr lang="en-US" dirty="0" smtClean="0"/>
          </a:p>
          <a:p>
            <a:r>
              <a:rPr lang="en-US" dirty="0" smtClean="0">
                <a:latin typeface="Book Antiqua" panose="02040602050305030304" pitchFamily="18" charset="0"/>
              </a:rPr>
              <a:t>University of Oslo</a:t>
            </a:r>
            <a:endParaRPr lang="en-US" dirty="0">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21372E2E-A40E-48E3-8CD2-5DF1E17D7BE2}" type="slidenum">
              <a:rPr lang="en-US" smtClean="0"/>
              <a:t>1</a:t>
            </a:fld>
            <a:endParaRPr lang="en-US"/>
          </a:p>
        </p:txBody>
      </p:sp>
    </p:spTree>
    <p:extLst>
      <p:ext uri="{BB962C8B-B14F-4D97-AF65-F5344CB8AC3E}">
        <p14:creationId xmlns:p14="http://schemas.microsoft.com/office/powerpoint/2010/main" val="258461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Book Antiqua" panose="02040602050305030304" pitchFamily="18" charset="0"/>
              </a:rPr>
              <a:t>The Limitations of RBAC</a:t>
            </a:r>
          </a:p>
        </p:txBody>
      </p:sp>
      <p:sp>
        <p:nvSpPr>
          <p:cNvPr id="3" name="Content Placeholder 2"/>
          <p:cNvSpPr>
            <a:spLocks noGrp="1"/>
          </p:cNvSpPr>
          <p:nvPr>
            <p:ph idx="1"/>
          </p:nvPr>
        </p:nvSpPr>
        <p:spPr>
          <a:xfrm>
            <a:off x="475129" y="1825625"/>
            <a:ext cx="8265459" cy="4351338"/>
          </a:xfrm>
        </p:spPr>
        <p:txBody>
          <a:bodyPr>
            <a:normAutofit/>
          </a:bodyPr>
          <a:lstStyle/>
          <a:p>
            <a:pPr>
              <a:lnSpc>
                <a:spcPct val="100000"/>
              </a:lnSpc>
            </a:pPr>
            <a:r>
              <a:rPr lang="en-US" b="1" i="1" dirty="0"/>
              <a:t>Limitation #3</a:t>
            </a:r>
            <a:r>
              <a:rPr lang="en-US" dirty="0"/>
              <a:t>: </a:t>
            </a:r>
            <a:r>
              <a:rPr lang="en-US" b="1" dirty="0">
                <a:solidFill>
                  <a:srgbClr val="FF0000"/>
                </a:solidFill>
              </a:rPr>
              <a:t>Management Nightmares </a:t>
            </a:r>
            <a:endParaRPr lang="en-US" b="1" dirty="0" smtClean="0">
              <a:solidFill>
                <a:srgbClr val="FF0000"/>
              </a:solidFill>
            </a:endParaRPr>
          </a:p>
          <a:p>
            <a:pPr lvl="1">
              <a:lnSpc>
                <a:spcPct val="100000"/>
              </a:lnSpc>
            </a:pPr>
            <a:r>
              <a:rPr lang="en-US" dirty="0"/>
              <a:t>Between growing numbers of users, and exponentially more roles, role engineering becomes an increasingly difficult task. </a:t>
            </a:r>
            <a:endParaRPr lang="en-US" dirty="0" smtClean="0"/>
          </a:p>
          <a:p>
            <a:pPr lvl="1">
              <a:lnSpc>
                <a:spcPct val="100000"/>
              </a:lnSpc>
            </a:pPr>
            <a:r>
              <a:rPr lang="en-US" dirty="0" smtClean="0"/>
              <a:t>Administrators </a:t>
            </a:r>
            <a:r>
              <a:rPr lang="en-US" dirty="0"/>
              <a:t>have to constantly be on top of changes to users and to roles, and ensure that role assignment combinations are current, accurate, and not conflicting with other roles a user might be assigned. </a:t>
            </a:r>
            <a:endParaRPr lang="en-US" dirty="0" smtClean="0"/>
          </a:p>
          <a:p>
            <a:pPr lvl="1">
              <a:lnSpc>
                <a:spcPct val="100000"/>
              </a:lnSpc>
            </a:pPr>
            <a:r>
              <a:rPr lang="en-US" dirty="0" smtClean="0"/>
              <a:t>Any </a:t>
            </a:r>
            <a:r>
              <a:rPr lang="en-US" dirty="0"/>
              <a:t>attempts to audit or certify such an environment would likewise be fraught with management nightmares. </a:t>
            </a:r>
            <a:endParaRPr lang="en-US" dirty="0" smtClean="0"/>
          </a:p>
        </p:txBody>
      </p:sp>
      <p:sp>
        <p:nvSpPr>
          <p:cNvPr id="4" name="Slide Number Placeholder 3"/>
          <p:cNvSpPr>
            <a:spLocks noGrp="1"/>
          </p:cNvSpPr>
          <p:nvPr>
            <p:ph type="sldNum" sz="quarter" idx="12"/>
          </p:nvPr>
        </p:nvSpPr>
        <p:spPr/>
        <p:txBody>
          <a:bodyPr/>
          <a:lstStyle/>
          <a:p>
            <a:fld id="{21372E2E-A40E-48E3-8CD2-5DF1E17D7BE2}" type="slidenum">
              <a:rPr lang="en-US" smtClean="0"/>
              <a:t>10</a:t>
            </a:fld>
            <a:endParaRPr lang="en-US"/>
          </a:p>
        </p:txBody>
      </p:sp>
    </p:spTree>
    <p:extLst>
      <p:ext uri="{BB962C8B-B14F-4D97-AF65-F5344CB8AC3E}">
        <p14:creationId xmlns:p14="http://schemas.microsoft.com/office/powerpoint/2010/main" val="59628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50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Book Antiqua" panose="02040602050305030304" pitchFamily="18" charset="0"/>
              </a:rPr>
              <a:t>The Limitations of RBAC</a:t>
            </a:r>
          </a:p>
        </p:txBody>
      </p:sp>
      <p:sp>
        <p:nvSpPr>
          <p:cNvPr id="3" name="Content Placeholder 2"/>
          <p:cNvSpPr>
            <a:spLocks noGrp="1"/>
          </p:cNvSpPr>
          <p:nvPr>
            <p:ph idx="1"/>
          </p:nvPr>
        </p:nvSpPr>
        <p:spPr>
          <a:xfrm>
            <a:off x="421341" y="1825625"/>
            <a:ext cx="8507506" cy="4351338"/>
          </a:xfrm>
        </p:spPr>
        <p:txBody>
          <a:bodyPr>
            <a:normAutofit lnSpcReduction="10000"/>
          </a:bodyPr>
          <a:lstStyle/>
          <a:p>
            <a:pPr>
              <a:lnSpc>
                <a:spcPct val="110000"/>
              </a:lnSpc>
            </a:pPr>
            <a:r>
              <a:rPr lang="en-US" b="1" i="1" dirty="0"/>
              <a:t>Limitation #4</a:t>
            </a:r>
            <a:r>
              <a:rPr lang="en-US" dirty="0"/>
              <a:t>: </a:t>
            </a:r>
            <a:r>
              <a:rPr lang="en-US" b="1" dirty="0">
                <a:solidFill>
                  <a:srgbClr val="FF0000"/>
                </a:solidFill>
              </a:rPr>
              <a:t>Lack of Context</a:t>
            </a:r>
          </a:p>
          <a:p>
            <a:pPr lvl="1">
              <a:lnSpc>
                <a:spcPct val="110000"/>
              </a:lnSpc>
            </a:pPr>
            <a:r>
              <a:rPr lang="en-US" dirty="0"/>
              <a:t>Due to the </a:t>
            </a:r>
            <a:r>
              <a:rPr lang="en-US" b="1" dirty="0"/>
              <a:t>static</a:t>
            </a:r>
            <a:r>
              <a:rPr lang="en-US" dirty="0"/>
              <a:t> </a:t>
            </a:r>
            <a:r>
              <a:rPr lang="en-US" b="1" dirty="0"/>
              <a:t>nature</a:t>
            </a:r>
            <a:r>
              <a:rPr lang="en-US" dirty="0"/>
              <a:t> of </a:t>
            </a:r>
            <a:r>
              <a:rPr lang="en-US" i="1" dirty="0"/>
              <a:t>Role Based Access Control</a:t>
            </a:r>
            <a:r>
              <a:rPr lang="en-US" dirty="0"/>
              <a:t>, RBAC is </a:t>
            </a:r>
            <a:r>
              <a:rPr lang="en-US" b="1" dirty="0"/>
              <a:t>unable</a:t>
            </a:r>
            <a:r>
              <a:rPr lang="en-US" dirty="0"/>
              <a:t> to model </a:t>
            </a:r>
            <a:r>
              <a:rPr lang="en-US" b="1" dirty="0"/>
              <a:t>policies</a:t>
            </a:r>
            <a:r>
              <a:rPr lang="en-US" dirty="0"/>
              <a:t> that depend on </a:t>
            </a:r>
            <a:r>
              <a:rPr lang="en-US" b="1" dirty="0"/>
              <a:t>contextual</a:t>
            </a:r>
            <a:r>
              <a:rPr lang="en-US" dirty="0"/>
              <a:t> </a:t>
            </a:r>
            <a:r>
              <a:rPr lang="en-US" dirty="0" smtClean="0"/>
              <a:t>details: </a:t>
            </a:r>
          </a:p>
          <a:p>
            <a:pPr lvl="2">
              <a:lnSpc>
                <a:spcPct val="110000"/>
              </a:lnSpc>
            </a:pPr>
            <a:r>
              <a:rPr lang="en-US" dirty="0"/>
              <a:t>T</a:t>
            </a:r>
            <a:r>
              <a:rPr lang="en-US" dirty="0" smtClean="0"/>
              <a:t>ime-of-day</a:t>
            </a:r>
            <a:r>
              <a:rPr lang="en-US" dirty="0"/>
              <a:t>, location, relationship between users, </a:t>
            </a:r>
            <a:r>
              <a:rPr lang="en-US" dirty="0" smtClean="0"/>
              <a:t>etc.</a:t>
            </a:r>
          </a:p>
          <a:p>
            <a:pPr lvl="1" algn="just">
              <a:lnSpc>
                <a:spcPct val="110000"/>
              </a:lnSpc>
            </a:pPr>
            <a:r>
              <a:rPr lang="en-US" dirty="0" smtClean="0"/>
              <a:t>In </a:t>
            </a:r>
            <a:r>
              <a:rPr lang="en-US" dirty="0"/>
              <a:t>other words, RBAC has no way of </a:t>
            </a:r>
            <a:r>
              <a:rPr lang="en-US" dirty="0" smtClean="0"/>
              <a:t>determining </a:t>
            </a:r>
            <a:r>
              <a:rPr lang="en-US" dirty="0"/>
              <a:t>the relationships between users and using that information to make policy decisions. </a:t>
            </a:r>
            <a:endParaRPr lang="en-US" dirty="0" smtClean="0"/>
          </a:p>
          <a:p>
            <a:pPr lvl="1">
              <a:lnSpc>
                <a:spcPct val="110000"/>
              </a:lnSpc>
            </a:pPr>
            <a:r>
              <a:rPr lang="en-US" dirty="0" smtClean="0"/>
              <a:t>At </a:t>
            </a:r>
            <a:r>
              <a:rPr lang="en-US" dirty="0"/>
              <a:t>its best, RBAC was originally designed to answer just one question: </a:t>
            </a:r>
            <a:endParaRPr lang="en-US" dirty="0" smtClean="0"/>
          </a:p>
          <a:p>
            <a:pPr marL="457200" lvl="1" indent="0" algn="ctr">
              <a:lnSpc>
                <a:spcPct val="110000"/>
              </a:lnSpc>
              <a:buNone/>
            </a:pPr>
            <a:r>
              <a:rPr lang="en-US" b="1" i="1" dirty="0" smtClean="0">
                <a:solidFill>
                  <a:srgbClr val="FF0000"/>
                </a:solidFill>
              </a:rPr>
              <a:t>What </a:t>
            </a:r>
            <a:r>
              <a:rPr lang="en-US" b="1" i="1" dirty="0">
                <a:solidFill>
                  <a:srgbClr val="FF0000"/>
                </a:solidFill>
              </a:rPr>
              <a:t>access does a user have based on their assigned role(s</a:t>
            </a:r>
            <a:r>
              <a:rPr lang="en-US" b="1" i="1" dirty="0" smtClean="0">
                <a:solidFill>
                  <a:srgbClr val="FF0000"/>
                </a:solidFill>
              </a:rPr>
              <a:t>)?</a:t>
            </a:r>
          </a:p>
        </p:txBody>
      </p:sp>
      <p:sp>
        <p:nvSpPr>
          <p:cNvPr id="4" name="Slide Number Placeholder 3"/>
          <p:cNvSpPr>
            <a:spLocks noGrp="1"/>
          </p:cNvSpPr>
          <p:nvPr>
            <p:ph type="sldNum" sz="quarter" idx="12"/>
          </p:nvPr>
        </p:nvSpPr>
        <p:spPr/>
        <p:txBody>
          <a:bodyPr/>
          <a:lstStyle/>
          <a:p>
            <a:fld id="{21372E2E-A40E-48E3-8CD2-5DF1E17D7BE2}" type="slidenum">
              <a:rPr lang="en-US" smtClean="0"/>
              <a:t>11</a:t>
            </a:fld>
            <a:endParaRPr lang="en-US"/>
          </a:p>
        </p:txBody>
      </p:sp>
    </p:spTree>
    <p:extLst>
      <p:ext uri="{BB962C8B-B14F-4D97-AF65-F5344CB8AC3E}">
        <p14:creationId xmlns:p14="http://schemas.microsoft.com/office/powerpoint/2010/main" val="175327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25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 Antiqua" panose="02040602050305030304" pitchFamily="18" charset="0"/>
              </a:rPr>
              <a:t>The Limitations of RBAC</a:t>
            </a:r>
            <a:endParaRPr lang="en-US" dirty="0"/>
          </a:p>
        </p:txBody>
      </p:sp>
      <p:sp>
        <p:nvSpPr>
          <p:cNvPr id="3" name="Content Placeholder 2"/>
          <p:cNvSpPr>
            <a:spLocks noGrp="1"/>
          </p:cNvSpPr>
          <p:nvPr>
            <p:ph idx="1"/>
          </p:nvPr>
        </p:nvSpPr>
        <p:spPr>
          <a:xfrm>
            <a:off x="403413" y="1825624"/>
            <a:ext cx="8453716" cy="4628963"/>
          </a:xfrm>
        </p:spPr>
        <p:txBody>
          <a:bodyPr>
            <a:normAutofit fontScale="85000" lnSpcReduction="10000"/>
          </a:bodyPr>
          <a:lstStyle/>
          <a:p>
            <a:pPr>
              <a:lnSpc>
                <a:spcPct val="120000"/>
              </a:lnSpc>
              <a:buFont typeface="Wingdings" panose="05000000000000000000" pitchFamily="2" charset="2"/>
              <a:buChar char="§"/>
            </a:pPr>
            <a:r>
              <a:rPr lang="en-US" dirty="0" smtClean="0"/>
              <a:t>Today, defining </a:t>
            </a:r>
            <a:r>
              <a:rPr lang="en-US" dirty="0"/>
              <a:t>authorization policies based solely on a user’s </a:t>
            </a:r>
            <a:r>
              <a:rPr lang="en-US" dirty="0" smtClean="0"/>
              <a:t>role is not good enough. </a:t>
            </a:r>
          </a:p>
          <a:p>
            <a:pPr>
              <a:lnSpc>
                <a:spcPct val="120000"/>
              </a:lnSpc>
              <a:buFont typeface="Wingdings" panose="05000000000000000000" pitchFamily="2" charset="2"/>
              <a:buChar char="§"/>
            </a:pPr>
            <a:r>
              <a:rPr lang="en-US" dirty="0" smtClean="0"/>
              <a:t>The context </a:t>
            </a:r>
            <a:r>
              <a:rPr lang="en-US" dirty="0"/>
              <a:t>surrounding </a:t>
            </a:r>
            <a:r>
              <a:rPr lang="en-US" dirty="0" smtClean="0"/>
              <a:t>that </a:t>
            </a:r>
            <a:r>
              <a:rPr lang="en-US" dirty="0"/>
              <a:t>user, their data, and the interaction between the </a:t>
            </a:r>
            <a:r>
              <a:rPr lang="en-US" dirty="0" smtClean="0"/>
              <a:t>two</a:t>
            </a:r>
            <a:r>
              <a:rPr lang="en-US" dirty="0"/>
              <a:t> </a:t>
            </a:r>
            <a:r>
              <a:rPr lang="en-US" dirty="0" smtClean="0"/>
              <a:t>are also important to provide </a:t>
            </a:r>
            <a:r>
              <a:rPr lang="en-US" dirty="0"/>
              <a:t>access to </a:t>
            </a:r>
            <a:endParaRPr lang="en-US" dirty="0" smtClean="0"/>
          </a:p>
          <a:p>
            <a:pPr lvl="1">
              <a:lnSpc>
                <a:spcPct val="120000"/>
              </a:lnSpc>
            </a:pPr>
            <a:r>
              <a:rPr lang="en-US" dirty="0" smtClean="0"/>
              <a:t>the </a:t>
            </a:r>
            <a:r>
              <a:rPr lang="en-US" dirty="0"/>
              <a:t>right user, </a:t>
            </a:r>
            <a:endParaRPr lang="en-US" dirty="0" smtClean="0"/>
          </a:p>
          <a:p>
            <a:pPr lvl="1">
              <a:lnSpc>
                <a:spcPct val="120000"/>
              </a:lnSpc>
            </a:pPr>
            <a:r>
              <a:rPr lang="en-US" dirty="0" smtClean="0"/>
              <a:t>at </a:t>
            </a:r>
            <a:r>
              <a:rPr lang="en-US" dirty="0"/>
              <a:t>the right time, </a:t>
            </a:r>
            <a:endParaRPr lang="en-US" dirty="0" smtClean="0"/>
          </a:p>
          <a:p>
            <a:pPr lvl="1">
              <a:lnSpc>
                <a:spcPct val="120000"/>
              </a:lnSpc>
            </a:pPr>
            <a:r>
              <a:rPr lang="en-US" dirty="0" smtClean="0"/>
              <a:t>in </a:t>
            </a:r>
            <a:r>
              <a:rPr lang="en-US" dirty="0"/>
              <a:t>the right location, </a:t>
            </a:r>
            <a:endParaRPr lang="en-US" dirty="0" smtClean="0"/>
          </a:p>
          <a:p>
            <a:pPr lvl="1">
              <a:lnSpc>
                <a:spcPct val="120000"/>
              </a:lnSpc>
            </a:pPr>
            <a:r>
              <a:rPr lang="en-US" dirty="0" smtClean="0"/>
              <a:t>and </a:t>
            </a:r>
            <a:r>
              <a:rPr lang="en-US" dirty="0"/>
              <a:t>by meeting regulatory compliance. </a:t>
            </a:r>
            <a:endParaRPr lang="en-US" dirty="0" smtClean="0"/>
          </a:p>
          <a:p>
            <a:pPr algn="just">
              <a:lnSpc>
                <a:spcPct val="120000"/>
              </a:lnSpc>
              <a:buFont typeface="Wingdings" panose="05000000000000000000" pitchFamily="2" charset="2"/>
              <a:buChar char="§"/>
            </a:pPr>
            <a:r>
              <a:rPr lang="en-US" dirty="0" smtClean="0"/>
              <a:t>That </a:t>
            </a:r>
            <a:r>
              <a:rPr lang="en-US" dirty="0"/>
              <a:t>means evolving </a:t>
            </a:r>
            <a:r>
              <a:rPr lang="en-US" dirty="0" smtClean="0"/>
              <a:t>an </a:t>
            </a:r>
            <a:r>
              <a:rPr lang="en-US" dirty="0"/>
              <a:t>existing Role Based Access Control </a:t>
            </a:r>
            <a:r>
              <a:rPr lang="en-US" dirty="0" smtClean="0"/>
              <a:t>model </a:t>
            </a:r>
            <a:r>
              <a:rPr lang="en-US" dirty="0"/>
              <a:t>to an Attribute Based Access Control (ABAC) model. </a:t>
            </a:r>
          </a:p>
        </p:txBody>
      </p:sp>
      <p:sp>
        <p:nvSpPr>
          <p:cNvPr id="4" name="Slide Number Placeholder 3"/>
          <p:cNvSpPr>
            <a:spLocks noGrp="1"/>
          </p:cNvSpPr>
          <p:nvPr>
            <p:ph type="sldNum" sz="quarter" idx="12"/>
          </p:nvPr>
        </p:nvSpPr>
        <p:spPr/>
        <p:txBody>
          <a:bodyPr/>
          <a:lstStyle/>
          <a:p>
            <a:fld id="{21372E2E-A40E-48E3-8CD2-5DF1E17D7BE2}" type="slidenum">
              <a:rPr lang="en-US" smtClean="0"/>
              <a:t>12</a:t>
            </a:fld>
            <a:endParaRPr lang="en-US"/>
          </a:p>
        </p:txBody>
      </p:sp>
    </p:spTree>
    <p:extLst>
      <p:ext uri="{BB962C8B-B14F-4D97-AF65-F5344CB8AC3E}">
        <p14:creationId xmlns:p14="http://schemas.microsoft.com/office/powerpoint/2010/main" val="427458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25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250"/>
                            </p:stCondLst>
                            <p:childTnLst>
                              <p:par>
                                <p:cTn id="11" presetID="1" presetClass="entr" presetSubtype="0" fill="hold" nodeType="afterEffect">
                                  <p:stCondLst>
                                    <p:cond delay="75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nodeType="after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2750"/>
                            </p:stCondLst>
                            <p:childTnLst>
                              <p:par>
                                <p:cTn id="20" presetID="1" presetClass="entr" presetSubtype="0" fill="hold" nodeType="afterEffect">
                                  <p:stCondLst>
                                    <p:cond delay="25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 Antiqua" panose="02040602050305030304" pitchFamily="18" charset="0"/>
              </a:rPr>
              <a:t>The Limitations of RBAC</a:t>
            </a:r>
            <a:endParaRPr lang="en-US" dirty="0"/>
          </a:p>
        </p:txBody>
      </p:sp>
      <p:sp>
        <p:nvSpPr>
          <p:cNvPr id="3" name="Content Placeholder 2"/>
          <p:cNvSpPr>
            <a:spLocks noGrp="1"/>
          </p:cNvSpPr>
          <p:nvPr>
            <p:ph idx="1"/>
          </p:nvPr>
        </p:nvSpPr>
        <p:spPr>
          <a:xfrm>
            <a:off x="340659" y="1690689"/>
            <a:ext cx="8480612" cy="5030788"/>
          </a:xfrm>
        </p:spPr>
        <p:txBody>
          <a:bodyPr>
            <a:noAutofit/>
          </a:bodyPr>
          <a:lstStyle/>
          <a:p>
            <a:pPr marL="228600" lvl="1">
              <a:lnSpc>
                <a:spcPct val="100000"/>
              </a:lnSpc>
            </a:pPr>
            <a:r>
              <a:rPr lang="en-US" sz="1800" dirty="0" smtClean="0"/>
              <a:t>Authorization must answers: </a:t>
            </a:r>
          </a:p>
          <a:p>
            <a:pPr marL="690563" lvl="3">
              <a:lnSpc>
                <a:spcPct val="100000"/>
              </a:lnSpc>
            </a:pPr>
            <a:r>
              <a:rPr lang="en-US" sz="1600" b="1" dirty="0" smtClean="0">
                <a:solidFill>
                  <a:srgbClr val="FF0000"/>
                </a:solidFill>
              </a:rPr>
              <a:t>What </a:t>
            </a:r>
            <a:r>
              <a:rPr lang="en-US" sz="1600" b="1" dirty="0">
                <a:solidFill>
                  <a:srgbClr val="FF0000"/>
                </a:solidFill>
              </a:rPr>
              <a:t>is a user’s role(s</a:t>
            </a:r>
            <a:r>
              <a:rPr lang="en-US" sz="1600" b="1" dirty="0" smtClean="0">
                <a:solidFill>
                  <a:srgbClr val="FF0000"/>
                </a:solidFill>
              </a:rPr>
              <a:t>)?</a:t>
            </a:r>
            <a:endParaRPr lang="en-US" sz="1600" dirty="0" smtClean="0"/>
          </a:p>
          <a:p>
            <a:pPr marL="690563" lvl="3">
              <a:lnSpc>
                <a:spcPct val="100000"/>
              </a:lnSpc>
            </a:pPr>
            <a:r>
              <a:rPr lang="en-US" sz="1600" b="1" dirty="0" smtClean="0">
                <a:solidFill>
                  <a:srgbClr val="FF0000"/>
                </a:solidFill>
              </a:rPr>
              <a:t>Who </a:t>
            </a:r>
            <a:r>
              <a:rPr lang="en-US" sz="1600" b="1" dirty="0">
                <a:solidFill>
                  <a:srgbClr val="FF0000"/>
                </a:solidFill>
              </a:rPr>
              <a:t>or what is that user related to</a:t>
            </a:r>
            <a:r>
              <a:rPr lang="en-US" sz="1600" b="1" dirty="0" smtClean="0">
                <a:solidFill>
                  <a:srgbClr val="FF0000"/>
                </a:solidFill>
              </a:rPr>
              <a:t>?</a:t>
            </a:r>
            <a:endParaRPr lang="en-US" sz="1600" dirty="0" smtClean="0"/>
          </a:p>
          <a:p>
            <a:pPr marL="690563" lvl="3">
              <a:lnSpc>
                <a:spcPct val="100000"/>
              </a:lnSpc>
            </a:pPr>
            <a:r>
              <a:rPr lang="en-US" sz="1600" b="1" dirty="0" smtClean="0">
                <a:solidFill>
                  <a:srgbClr val="FF0000"/>
                </a:solidFill>
              </a:rPr>
              <a:t>What </a:t>
            </a:r>
            <a:r>
              <a:rPr lang="en-US" sz="1600" b="1" dirty="0">
                <a:solidFill>
                  <a:srgbClr val="FF0000"/>
                </a:solidFill>
              </a:rPr>
              <a:t>resources should he/she have access to</a:t>
            </a:r>
            <a:r>
              <a:rPr lang="en-US" sz="1600" b="1" dirty="0" smtClean="0">
                <a:solidFill>
                  <a:srgbClr val="FF0000"/>
                </a:solidFill>
              </a:rPr>
              <a:t>?</a:t>
            </a:r>
            <a:endParaRPr lang="en-US" sz="1600" dirty="0" smtClean="0"/>
          </a:p>
          <a:p>
            <a:pPr marL="690563" lvl="3">
              <a:lnSpc>
                <a:spcPct val="100000"/>
              </a:lnSpc>
            </a:pPr>
            <a:r>
              <a:rPr lang="en-US" sz="1600" b="1" dirty="0" smtClean="0">
                <a:solidFill>
                  <a:srgbClr val="FF0000"/>
                </a:solidFill>
              </a:rPr>
              <a:t>What </a:t>
            </a:r>
            <a:r>
              <a:rPr lang="en-US" sz="1600" b="1" dirty="0">
                <a:solidFill>
                  <a:srgbClr val="FF0000"/>
                </a:solidFill>
              </a:rPr>
              <a:t>can they do with this data</a:t>
            </a:r>
            <a:r>
              <a:rPr lang="en-US" sz="1600" b="1" dirty="0" smtClean="0">
                <a:solidFill>
                  <a:srgbClr val="FF0000"/>
                </a:solidFill>
              </a:rPr>
              <a:t>?</a:t>
            </a:r>
            <a:endParaRPr lang="en-US" sz="1600" dirty="0" smtClean="0"/>
          </a:p>
          <a:p>
            <a:pPr marL="690563" lvl="3">
              <a:lnSpc>
                <a:spcPct val="100000"/>
              </a:lnSpc>
            </a:pPr>
            <a:r>
              <a:rPr lang="en-US" sz="1600" b="1" dirty="0" smtClean="0">
                <a:solidFill>
                  <a:srgbClr val="FF0000"/>
                </a:solidFill>
              </a:rPr>
              <a:t>Where </a:t>
            </a:r>
            <a:r>
              <a:rPr lang="en-US" sz="1600" b="1" dirty="0">
                <a:solidFill>
                  <a:srgbClr val="FF0000"/>
                </a:solidFill>
              </a:rPr>
              <a:t>is data being accessed from</a:t>
            </a:r>
            <a:r>
              <a:rPr lang="en-US" sz="1600" b="1" dirty="0" smtClean="0">
                <a:solidFill>
                  <a:srgbClr val="FF0000"/>
                </a:solidFill>
              </a:rPr>
              <a:t>?</a:t>
            </a:r>
            <a:endParaRPr lang="en-US" sz="1600" dirty="0" smtClean="0"/>
          </a:p>
          <a:p>
            <a:pPr marL="690563" lvl="3">
              <a:lnSpc>
                <a:spcPct val="100000"/>
              </a:lnSpc>
            </a:pPr>
            <a:r>
              <a:rPr lang="en-US" sz="1600" b="1" dirty="0" smtClean="0">
                <a:solidFill>
                  <a:srgbClr val="FF0000"/>
                </a:solidFill>
              </a:rPr>
              <a:t>At </a:t>
            </a:r>
            <a:r>
              <a:rPr lang="en-US" sz="1600" b="1" dirty="0">
                <a:solidFill>
                  <a:srgbClr val="FF0000"/>
                </a:solidFill>
              </a:rPr>
              <a:t>what time</a:t>
            </a:r>
            <a:r>
              <a:rPr lang="en-US" sz="1600" b="1" dirty="0" smtClean="0">
                <a:solidFill>
                  <a:srgbClr val="FF0000"/>
                </a:solidFill>
              </a:rPr>
              <a:t>?</a:t>
            </a:r>
            <a:endParaRPr lang="en-US" sz="1600" dirty="0" smtClean="0"/>
          </a:p>
          <a:p>
            <a:pPr marL="233363" lvl="2">
              <a:lnSpc>
                <a:spcPct val="100000"/>
              </a:lnSpc>
            </a:pPr>
            <a:r>
              <a:rPr lang="en-US" sz="1800" dirty="0" smtClean="0"/>
              <a:t>These </a:t>
            </a:r>
            <a:r>
              <a:rPr lang="en-US" sz="1800" dirty="0"/>
              <a:t>relationships are key to defining safe and secure access control in an ever-changing environment. </a:t>
            </a:r>
            <a:endParaRPr lang="en-US" sz="1800" dirty="0" smtClean="0"/>
          </a:p>
          <a:p>
            <a:pPr marL="228600" lvl="2">
              <a:lnSpc>
                <a:spcPct val="100000"/>
              </a:lnSpc>
            </a:pPr>
            <a:r>
              <a:rPr lang="en-US" sz="1800" dirty="0" smtClean="0"/>
              <a:t>By </a:t>
            </a:r>
            <a:r>
              <a:rPr lang="en-US" sz="1800" dirty="0"/>
              <a:t>defining the </a:t>
            </a:r>
            <a:r>
              <a:rPr lang="en-US" sz="1800" b="1" dirty="0"/>
              <a:t>context</a:t>
            </a:r>
            <a:r>
              <a:rPr lang="en-US" sz="1800" dirty="0"/>
              <a:t> between </a:t>
            </a:r>
            <a:r>
              <a:rPr lang="en-US" sz="1800" b="1" i="1" dirty="0"/>
              <a:t>users</a:t>
            </a:r>
            <a:r>
              <a:rPr lang="en-US" sz="1800" dirty="0"/>
              <a:t> and </a:t>
            </a:r>
            <a:r>
              <a:rPr lang="en-US" sz="1800" b="1" i="1" dirty="0" smtClean="0"/>
              <a:t>attributes</a:t>
            </a:r>
          </a:p>
          <a:p>
            <a:pPr marL="685800" lvl="3">
              <a:lnSpc>
                <a:spcPct val="100000"/>
              </a:lnSpc>
            </a:pPr>
            <a:r>
              <a:rPr lang="en-US" sz="1600" dirty="0" smtClean="0"/>
              <a:t>robust </a:t>
            </a:r>
            <a:r>
              <a:rPr lang="en-US" sz="1600" dirty="0"/>
              <a:t>policies can be defined specifying that though a user may create purchase orders, and approve them, he/she is only able to approve purchase orders to which that user is not assigned. </a:t>
            </a:r>
            <a:endParaRPr lang="en-US" sz="1600" dirty="0" smtClean="0"/>
          </a:p>
          <a:p>
            <a:pPr marL="228600" lvl="2">
              <a:lnSpc>
                <a:spcPct val="100000"/>
              </a:lnSpc>
            </a:pPr>
            <a:r>
              <a:rPr lang="en-US" sz="1800" dirty="0" smtClean="0"/>
              <a:t>Knowing </a:t>
            </a:r>
            <a:r>
              <a:rPr lang="en-US" sz="1800" dirty="0"/>
              <a:t>a user’s role is no longer enough to ensure safe and secure access control. </a:t>
            </a:r>
          </a:p>
          <a:p>
            <a:pPr marL="228600" lvl="2">
              <a:lnSpc>
                <a:spcPct val="100000"/>
              </a:lnSpc>
            </a:pPr>
            <a:r>
              <a:rPr lang="en-US" sz="1800" dirty="0" smtClean="0"/>
              <a:t>The context and the relationship information between various entities involved in the system are required. </a:t>
            </a:r>
          </a:p>
        </p:txBody>
      </p:sp>
      <p:sp>
        <p:nvSpPr>
          <p:cNvPr id="4" name="Slide Number Placeholder 3"/>
          <p:cNvSpPr>
            <a:spLocks noGrp="1"/>
          </p:cNvSpPr>
          <p:nvPr>
            <p:ph type="sldNum" sz="quarter" idx="12"/>
          </p:nvPr>
        </p:nvSpPr>
        <p:spPr/>
        <p:txBody>
          <a:bodyPr/>
          <a:lstStyle/>
          <a:p>
            <a:fld id="{21372E2E-A40E-48E3-8CD2-5DF1E17D7BE2}" type="slidenum">
              <a:rPr lang="en-US" smtClean="0"/>
              <a:t>13</a:t>
            </a:fld>
            <a:endParaRPr lang="en-US"/>
          </a:p>
        </p:txBody>
      </p:sp>
    </p:spTree>
    <p:extLst>
      <p:ext uri="{BB962C8B-B14F-4D97-AF65-F5344CB8AC3E}">
        <p14:creationId xmlns:p14="http://schemas.microsoft.com/office/powerpoint/2010/main" val="218304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100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Book Antiqua" panose="02040602050305030304" pitchFamily="18" charset="0"/>
              </a:rPr>
              <a:t>Evolving RBAC with </a:t>
            </a:r>
            <a:r>
              <a:rPr lang="en-US" b="1" dirty="0" smtClean="0">
                <a:latin typeface="Book Antiqua" panose="02040602050305030304" pitchFamily="18" charset="0"/>
              </a:rPr>
              <a:t>ABAC</a:t>
            </a:r>
            <a:endParaRPr lang="en-US" dirty="0"/>
          </a:p>
        </p:txBody>
      </p:sp>
      <p:sp>
        <p:nvSpPr>
          <p:cNvPr id="3" name="Content Placeholder 2"/>
          <p:cNvSpPr>
            <a:spLocks noGrp="1"/>
          </p:cNvSpPr>
          <p:nvPr>
            <p:ph idx="1"/>
          </p:nvPr>
        </p:nvSpPr>
        <p:spPr>
          <a:xfrm>
            <a:off x="430305" y="1574147"/>
            <a:ext cx="8426823" cy="5023875"/>
          </a:xfrm>
        </p:spPr>
        <p:txBody>
          <a:bodyPr>
            <a:noAutofit/>
          </a:bodyPr>
          <a:lstStyle/>
          <a:p>
            <a:pPr>
              <a:lnSpc>
                <a:spcPct val="120000"/>
              </a:lnSpc>
              <a:buFont typeface="Wingdings" panose="05000000000000000000" pitchFamily="2" charset="2"/>
              <a:buChar char="§"/>
            </a:pPr>
            <a:r>
              <a:rPr lang="en-US" sz="1600" dirty="0"/>
              <a:t>Attribute Based Access Control </a:t>
            </a:r>
            <a:r>
              <a:rPr lang="en-US" sz="1600" dirty="0" smtClean="0"/>
              <a:t>allows </a:t>
            </a:r>
            <a:r>
              <a:rPr lang="en-US" sz="1600" dirty="0"/>
              <a:t>an enterprise to extend existing roles using attributes and policies. </a:t>
            </a:r>
            <a:endParaRPr lang="en-US" sz="1600" dirty="0" smtClean="0"/>
          </a:p>
          <a:p>
            <a:pPr>
              <a:lnSpc>
                <a:spcPct val="120000"/>
              </a:lnSpc>
              <a:buFont typeface="Wingdings" panose="05000000000000000000" pitchFamily="2" charset="2"/>
              <a:buChar char="§"/>
            </a:pPr>
            <a:r>
              <a:rPr lang="en-US" sz="1600" dirty="0" smtClean="0"/>
              <a:t>By </a:t>
            </a:r>
            <a:r>
              <a:rPr lang="en-US" sz="1600" dirty="0"/>
              <a:t>adding </a:t>
            </a:r>
            <a:r>
              <a:rPr lang="en-US" sz="1600" b="1" dirty="0">
                <a:solidFill>
                  <a:srgbClr val="FF0000"/>
                </a:solidFill>
              </a:rPr>
              <a:t>context</a:t>
            </a:r>
            <a:r>
              <a:rPr lang="en-US" sz="1600" dirty="0"/>
              <a:t>, </a:t>
            </a:r>
            <a:r>
              <a:rPr lang="en-US" sz="1600" b="1" dirty="0"/>
              <a:t>authorization decisions</a:t>
            </a:r>
            <a:r>
              <a:rPr lang="en-US" sz="1600" dirty="0"/>
              <a:t> can be made </a:t>
            </a:r>
            <a:r>
              <a:rPr lang="en-US" sz="1600" b="1" dirty="0" smtClean="0"/>
              <a:t>based</a:t>
            </a:r>
            <a:r>
              <a:rPr lang="en-US" sz="1600" dirty="0"/>
              <a:t> </a:t>
            </a:r>
            <a:r>
              <a:rPr lang="en-US" sz="1600" dirty="0" smtClean="0"/>
              <a:t>on:</a:t>
            </a:r>
          </a:p>
          <a:p>
            <a:pPr lvl="1">
              <a:lnSpc>
                <a:spcPct val="120000"/>
              </a:lnSpc>
            </a:pPr>
            <a:r>
              <a:rPr lang="en-US" sz="1400" dirty="0" smtClean="0"/>
              <a:t>Role of the user</a:t>
            </a:r>
          </a:p>
          <a:p>
            <a:pPr lvl="1">
              <a:lnSpc>
                <a:spcPct val="120000"/>
              </a:lnSpc>
            </a:pPr>
            <a:r>
              <a:rPr lang="en-US" sz="1400" dirty="0" smtClean="0"/>
              <a:t>Who </a:t>
            </a:r>
            <a:r>
              <a:rPr lang="en-US" sz="1400" dirty="0"/>
              <a:t>or what that user is related </a:t>
            </a:r>
            <a:r>
              <a:rPr lang="en-US" sz="1400" dirty="0" smtClean="0"/>
              <a:t>to</a:t>
            </a:r>
          </a:p>
          <a:p>
            <a:pPr lvl="1">
              <a:lnSpc>
                <a:spcPct val="120000"/>
              </a:lnSpc>
            </a:pPr>
            <a:r>
              <a:rPr lang="en-US" sz="1400" dirty="0" smtClean="0"/>
              <a:t>What </a:t>
            </a:r>
            <a:r>
              <a:rPr lang="en-US" sz="1400" dirty="0"/>
              <a:t>that user needs access </a:t>
            </a:r>
            <a:r>
              <a:rPr lang="en-US" sz="1400" dirty="0" smtClean="0"/>
              <a:t>to</a:t>
            </a:r>
          </a:p>
          <a:p>
            <a:pPr lvl="1">
              <a:lnSpc>
                <a:spcPct val="120000"/>
              </a:lnSpc>
            </a:pPr>
            <a:r>
              <a:rPr lang="en-US" sz="1400" dirty="0" smtClean="0"/>
              <a:t>Where </a:t>
            </a:r>
            <a:r>
              <a:rPr lang="en-US" sz="1400" dirty="0"/>
              <a:t>that user needs access </a:t>
            </a:r>
            <a:r>
              <a:rPr lang="en-US" sz="1400" dirty="0" smtClean="0"/>
              <a:t>from</a:t>
            </a:r>
          </a:p>
          <a:p>
            <a:pPr lvl="1">
              <a:lnSpc>
                <a:spcPct val="120000"/>
              </a:lnSpc>
            </a:pPr>
            <a:r>
              <a:rPr lang="en-US" sz="1400" dirty="0" smtClean="0"/>
              <a:t>When </a:t>
            </a:r>
            <a:r>
              <a:rPr lang="en-US" sz="1400" dirty="0"/>
              <a:t>that user needs </a:t>
            </a:r>
            <a:r>
              <a:rPr lang="en-US" sz="1400" dirty="0" smtClean="0"/>
              <a:t>access</a:t>
            </a:r>
          </a:p>
          <a:p>
            <a:pPr lvl="1">
              <a:lnSpc>
                <a:spcPct val="120000"/>
              </a:lnSpc>
            </a:pPr>
            <a:r>
              <a:rPr lang="en-US" sz="1400" dirty="0" smtClean="0"/>
              <a:t>How </a:t>
            </a:r>
            <a:r>
              <a:rPr lang="en-US" sz="1400" dirty="0"/>
              <a:t>that user is accessing </a:t>
            </a:r>
            <a:r>
              <a:rPr lang="en-US" sz="1400" dirty="0" smtClean="0"/>
              <a:t>that information</a:t>
            </a:r>
          </a:p>
          <a:p>
            <a:pPr>
              <a:lnSpc>
                <a:spcPct val="120000"/>
              </a:lnSpc>
              <a:buFont typeface="Wingdings" panose="05000000000000000000" pitchFamily="2" charset="2"/>
              <a:buChar char="§"/>
            </a:pPr>
            <a:r>
              <a:rPr lang="en-US" sz="1600" b="1" i="1" u="sng" dirty="0"/>
              <a:t>ABAC</a:t>
            </a:r>
            <a:r>
              <a:rPr lang="en-US" sz="1600" dirty="0"/>
              <a:t> does this by using </a:t>
            </a:r>
            <a:r>
              <a:rPr lang="en-US" sz="1600" b="1" dirty="0"/>
              <a:t>policies</a:t>
            </a:r>
            <a:r>
              <a:rPr lang="en-US" sz="1600" dirty="0"/>
              <a:t> built upon the individual </a:t>
            </a:r>
            <a:r>
              <a:rPr lang="en-US" sz="1600" b="1" dirty="0"/>
              <a:t>attributes</a:t>
            </a:r>
            <a:r>
              <a:rPr lang="en-US" sz="1600" dirty="0"/>
              <a:t> using </a:t>
            </a:r>
            <a:r>
              <a:rPr lang="en-US" sz="1600" b="1" dirty="0"/>
              <a:t>natural language</a:t>
            </a:r>
            <a:r>
              <a:rPr lang="en-US" sz="1600" dirty="0" smtClean="0"/>
              <a:t>.</a:t>
            </a:r>
          </a:p>
          <a:p>
            <a:pPr>
              <a:lnSpc>
                <a:spcPct val="120000"/>
              </a:lnSpc>
              <a:buFont typeface="Wingdings" panose="05000000000000000000" pitchFamily="2" charset="2"/>
              <a:buChar char="§"/>
            </a:pPr>
            <a:r>
              <a:rPr lang="en-US" sz="1600" dirty="0" smtClean="0"/>
              <a:t>For </a:t>
            </a:r>
            <a:r>
              <a:rPr lang="en-US" sz="1600" dirty="0"/>
              <a:t>example, a policy may be written as follows: </a:t>
            </a:r>
            <a:endParaRPr lang="en-US" sz="1600" dirty="0" smtClean="0"/>
          </a:p>
          <a:p>
            <a:pPr lvl="1">
              <a:lnSpc>
                <a:spcPct val="120000"/>
              </a:lnSpc>
            </a:pPr>
            <a:r>
              <a:rPr lang="en-US" sz="1400" dirty="0" smtClean="0"/>
              <a:t>“</a:t>
            </a:r>
            <a:r>
              <a:rPr lang="en-US" sz="1400" dirty="0" smtClean="0">
                <a:solidFill>
                  <a:srgbClr val="FF0000"/>
                </a:solidFill>
              </a:rPr>
              <a:t>Doctors </a:t>
            </a:r>
            <a:r>
              <a:rPr lang="en-US" sz="1400" dirty="0">
                <a:solidFill>
                  <a:srgbClr val="FF0000"/>
                </a:solidFill>
              </a:rPr>
              <a:t>can view medical records of any patient in their department and update any patient record that is directly assigned to them, during working hours and from an approved device.</a:t>
            </a:r>
            <a:r>
              <a:rPr lang="en-US" sz="1400" dirty="0"/>
              <a:t>” </a:t>
            </a:r>
            <a:endParaRPr lang="en-US" sz="1400" dirty="0" smtClean="0"/>
          </a:p>
          <a:p>
            <a:pPr marL="233363" lvl="1">
              <a:lnSpc>
                <a:spcPct val="120000"/>
              </a:lnSpc>
              <a:buFont typeface="Wingdings" panose="05000000000000000000" pitchFamily="2" charset="2"/>
              <a:buChar char="§"/>
            </a:pPr>
            <a:r>
              <a:rPr lang="en-US" sz="1600" dirty="0" smtClean="0"/>
              <a:t>By </a:t>
            </a:r>
            <a:r>
              <a:rPr lang="en-US" sz="1600" dirty="0"/>
              <a:t>creating a </a:t>
            </a:r>
            <a:r>
              <a:rPr lang="en-US" sz="1600" b="1" dirty="0"/>
              <a:t>policy</a:t>
            </a:r>
            <a:r>
              <a:rPr lang="en-US" sz="1600" dirty="0"/>
              <a:t> that is easy to understand, with context around a user and what he/she should have access to,</a:t>
            </a:r>
            <a:r>
              <a:rPr lang="en-US" sz="1600" b="1" i="1" dirty="0"/>
              <a:t> access control </a:t>
            </a:r>
            <a:r>
              <a:rPr lang="en-US" sz="1600" dirty="0"/>
              <a:t>becomes </a:t>
            </a:r>
            <a:r>
              <a:rPr lang="en-US" sz="1600" b="1" dirty="0"/>
              <a:t>far</a:t>
            </a:r>
            <a:r>
              <a:rPr lang="en-US" sz="1600" dirty="0"/>
              <a:t> </a:t>
            </a:r>
            <a:r>
              <a:rPr lang="en-US" sz="1600" b="1" dirty="0"/>
              <a:t>more</a:t>
            </a:r>
            <a:r>
              <a:rPr lang="en-US" sz="1600" dirty="0"/>
              <a:t> </a:t>
            </a:r>
            <a:r>
              <a:rPr lang="en-US" sz="1600" b="1" dirty="0"/>
              <a:t>robust</a:t>
            </a:r>
            <a:r>
              <a:rPr lang="en-US" sz="1600" dirty="0"/>
              <a:t>. </a:t>
            </a:r>
            <a:endParaRPr lang="en-US" sz="1600" dirty="0" smtClean="0"/>
          </a:p>
        </p:txBody>
      </p:sp>
      <p:sp>
        <p:nvSpPr>
          <p:cNvPr id="4" name="Slide Number Placeholder 3"/>
          <p:cNvSpPr>
            <a:spLocks noGrp="1"/>
          </p:cNvSpPr>
          <p:nvPr>
            <p:ph type="sldNum" sz="quarter" idx="12"/>
          </p:nvPr>
        </p:nvSpPr>
        <p:spPr/>
        <p:txBody>
          <a:bodyPr/>
          <a:lstStyle/>
          <a:p>
            <a:fld id="{21372E2E-A40E-48E3-8CD2-5DF1E17D7BE2}" type="slidenum">
              <a:rPr lang="en-US" smtClean="0"/>
              <a:t>14</a:t>
            </a:fld>
            <a:endParaRPr lang="en-US"/>
          </a:p>
        </p:txBody>
      </p:sp>
    </p:spTree>
    <p:extLst>
      <p:ext uri="{BB962C8B-B14F-4D97-AF65-F5344CB8AC3E}">
        <p14:creationId xmlns:p14="http://schemas.microsoft.com/office/powerpoint/2010/main" val="383038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50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nodeType="afterEffect">
                                  <p:stCondLst>
                                    <p:cond delay="50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nodeType="afterEffect">
                                  <p:stCondLst>
                                    <p:cond delay="50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100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 Antiqua" panose="02040602050305030304" pitchFamily="18" charset="0"/>
              </a:rPr>
              <a:t>Attribute based access </a:t>
            </a:r>
            <a:r>
              <a:rPr lang="en-US" b="1" dirty="0" smtClean="0">
                <a:latin typeface="Book Antiqua" panose="02040602050305030304" pitchFamily="18" charset="0"/>
              </a:rPr>
              <a:t>control</a:t>
            </a:r>
            <a:endParaRPr lang="en-US" b="1" dirty="0">
              <a:latin typeface="Book Antiqua" panose="02040602050305030304" pitchFamily="18" charset="0"/>
            </a:endParaRPr>
          </a:p>
        </p:txBody>
      </p:sp>
      <p:sp>
        <p:nvSpPr>
          <p:cNvPr id="3" name="Content Placeholder 2"/>
          <p:cNvSpPr>
            <a:spLocks noGrp="1"/>
          </p:cNvSpPr>
          <p:nvPr>
            <p:ph idx="1"/>
          </p:nvPr>
        </p:nvSpPr>
        <p:spPr>
          <a:xfrm>
            <a:off x="493059" y="1825624"/>
            <a:ext cx="8113059" cy="4754469"/>
          </a:xfrm>
        </p:spPr>
        <p:txBody>
          <a:bodyPr>
            <a:normAutofit/>
          </a:bodyPr>
          <a:lstStyle/>
          <a:p>
            <a:pPr>
              <a:lnSpc>
                <a:spcPct val="100000"/>
              </a:lnSpc>
              <a:buFont typeface="Wingdings" panose="05000000000000000000" pitchFamily="2" charset="2"/>
              <a:buChar char="§"/>
            </a:pPr>
            <a:r>
              <a:rPr lang="en-US" dirty="0" smtClean="0"/>
              <a:t>Similar </a:t>
            </a:r>
            <a:r>
              <a:rPr lang="en-US" dirty="0"/>
              <a:t>to RBAC in the sense that it also adopts a policy driven approach</a:t>
            </a:r>
            <a:r>
              <a:rPr lang="en-US" dirty="0" smtClean="0"/>
              <a:t>.</a:t>
            </a:r>
          </a:p>
          <a:p>
            <a:pPr>
              <a:lnSpc>
                <a:spcPct val="100000"/>
              </a:lnSpc>
              <a:buFont typeface="Wingdings" panose="05000000000000000000" pitchFamily="2" charset="2"/>
              <a:buChar char="§"/>
            </a:pPr>
            <a:r>
              <a:rPr lang="en-US" dirty="0" smtClean="0"/>
              <a:t>Uses attributes </a:t>
            </a:r>
            <a:r>
              <a:rPr lang="en-US" dirty="0"/>
              <a:t>of </a:t>
            </a:r>
            <a:r>
              <a:rPr lang="en-US" dirty="0" smtClean="0"/>
              <a:t>subjects, objects, and the environment (instead </a:t>
            </a:r>
            <a:r>
              <a:rPr lang="en-US" dirty="0"/>
              <a:t>of </a:t>
            </a:r>
            <a:r>
              <a:rPr lang="en-US" dirty="0" smtClean="0"/>
              <a:t>roles).</a:t>
            </a:r>
          </a:p>
          <a:p>
            <a:pPr lvl="1">
              <a:lnSpc>
                <a:spcPct val="100000"/>
              </a:lnSpc>
            </a:pPr>
            <a:r>
              <a:rPr lang="en-US" b="1" dirty="0"/>
              <a:t>Attributes</a:t>
            </a:r>
            <a:r>
              <a:rPr lang="en-US" dirty="0"/>
              <a:t> are </a:t>
            </a:r>
            <a:r>
              <a:rPr lang="en-US" dirty="0" smtClean="0"/>
              <a:t>used </a:t>
            </a:r>
            <a:r>
              <a:rPr lang="en-US" dirty="0"/>
              <a:t>to </a:t>
            </a:r>
            <a:r>
              <a:rPr lang="en-US" dirty="0" smtClean="0"/>
              <a:t>express </a:t>
            </a:r>
            <a:r>
              <a:rPr lang="en-US" dirty="0" smtClean="0">
                <a:solidFill>
                  <a:srgbClr val="FF0000"/>
                </a:solidFill>
              </a:rPr>
              <a:t>rich </a:t>
            </a:r>
            <a:r>
              <a:rPr lang="en-US" dirty="0">
                <a:solidFill>
                  <a:srgbClr val="FF0000"/>
                </a:solidFill>
              </a:rPr>
              <a:t>p</a:t>
            </a:r>
            <a:r>
              <a:rPr lang="en-US" dirty="0" smtClean="0">
                <a:solidFill>
                  <a:srgbClr val="FF0000"/>
                </a:solidFill>
              </a:rPr>
              <a:t>olicies</a:t>
            </a:r>
          </a:p>
          <a:p>
            <a:pPr>
              <a:lnSpc>
                <a:spcPct val="100000"/>
              </a:lnSpc>
              <a:buFont typeface="Wingdings" panose="05000000000000000000" pitchFamily="2" charset="2"/>
              <a:buChar char="§"/>
            </a:pPr>
            <a:r>
              <a:rPr lang="en-US" dirty="0"/>
              <a:t>R</a:t>
            </a:r>
            <a:r>
              <a:rPr lang="en-US" dirty="0" smtClean="0"/>
              <a:t>elieves the </a:t>
            </a:r>
            <a:r>
              <a:rPr lang="en-US" dirty="0"/>
              <a:t>need for being registered in the system to be able to access shared </a:t>
            </a:r>
            <a:r>
              <a:rPr lang="en-US" dirty="0" smtClean="0"/>
              <a:t>resources.</a:t>
            </a:r>
          </a:p>
          <a:p>
            <a:pPr lvl="1">
              <a:lnSpc>
                <a:spcPct val="100000"/>
              </a:lnSpc>
            </a:pPr>
            <a:r>
              <a:rPr lang="en-US" dirty="0" smtClean="0"/>
              <a:t>The case </a:t>
            </a:r>
            <a:r>
              <a:rPr lang="en-US" dirty="0"/>
              <a:t>with RBAC based </a:t>
            </a:r>
            <a:r>
              <a:rPr lang="en-US" dirty="0" smtClean="0"/>
              <a:t>solutions</a:t>
            </a:r>
          </a:p>
          <a:p>
            <a:pPr marL="0" indent="0" algn="ctr">
              <a:lnSpc>
                <a:spcPct val="100000"/>
              </a:lnSpc>
              <a:buNone/>
            </a:pPr>
            <a:r>
              <a:rPr lang="en-US" b="1" dirty="0" smtClean="0">
                <a:solidFill>
                  <a:srgbClr val="FF0000"/>
                </a:solidFill>
              </a:rPr>
              <a:t>More </a:t>
            </a:r>
            <a:r>
              <a:rPr lang="en-US" b="1" dirty="0">
                <a:solidFill>
                  <a:srgbClr val="FF0000"/>
                </a:solidFill>
              </a:rPr>
              <a:t>suitable in adapting to dynamic access requirements in </a:t>
            </a:r>
            <a:r>
              <a:rPr lang="en-US" b="1" dirty="0" smtClean="0">
                <a:solidFill>
                  <a:srgbClr val="FF0000"/>
                </a:solidFill>
              </a:rPr>
              <a:t>e-Health </a:t>
            </a:r>
          </a:p>
        </p:txBody>
      </p:sp>
      <p:sp>
        <p:nvSpPr>
          <p:cNvPr id="4" name="Slide Number Placeholder 3"/>
          <p:cNvSpPr>
            <a:spLocks noGrp="1"/>
          </p:cNvSpPr>
          <p:nvPr>
            <p:ph type="sldNum" sz="quarter" idx="12"/>
          </p:nvPr>
        </p:nvSpPr>
        <p:spPr/>
        <p:txBody>
          <a:bodyPr/>
          <a:lstStyle/>
          <a:p>
            <a:fld id="{21372E2E-A40E-48E3-8CD2-5DF1E17D7BE2}" type="slidenum">
              <a:rPr lang="en-US" smtClean="0"/>
              <a:t>15</a:t>
            </a:fld>
            <a:endParaRPr lang="en-US"/>
          </a:p>
        </p:txBody>
      </p:sp>
    </p:spTree>
    <p:extLst>
      <p:ext uri="{BB962C8B-B14F-4D97-AF65-F5344CB8AC3E}">
        <p14:creationId xmlns:p14="http://schemas.microsoft.com/office/powerpoint/2010/main" val="55862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Single Corner Rectangle 7"/>
          <p:cNvSpPr/>
          <p:nvPr/>
        </p:nvSpPr>
        <p:spPr>
          <a:xfrm>
            <a:off x="3155194" y="2015331"/>
            <a:ext cx="2275559" cy="1204119"/>
          </a:xfrm>
          <a:prstGeom prst="snip1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smtClean="0">
                <a:solidFill>
                  <a:schemeClr val="tx1">
                    <a:lumMod val="65000"/>
                    <a:lumOff val="35000"/>
                  </a:schemeClr>
                </a:solidFill>
              </a:rPr>
              <a:t>Permit doctors to ….</a:t>
            </a:r>
          </a:p>
          <a:p>
            <a:r>
              <a:rPr lang="en-US" i="1" dirty="0" smtClean="0">
                <a:solidFill>
                  <a:schemeClr val="tx1">
                    <a:lumMod val="65000"/>
                    <a:lumOff val="35000"/>
                  </a:schemeClr>
                </a:solidFill>
              </a:rPr>
              <a:t>provided that …</a:t>
            </a:r>
          </a:p>
          <a:p>
            <a:r>
              <a:rPr lang="en-US" i="1" dirty="0">
                <a:solidFill>
                  <a:schemeClr val="tx1">
                    <a:lumMod val="65000"/>
                    <a:lumOff val="35000"/>
                  </a:schemeClr>
                </a:solidFill>
              </a:rPr>
              <a:t>i</a:t>
            </a:r>
            <a:r>
              <a:rPr lang="en-US" i="1" dirty="0" smtClean="0">
                <a:solidFill>
                  <a:schemeClr val="tx1">
                    <a:lumMod val="65000"/>
                    <a:lumOff val="35000"/>
                  </a:schemeClr>
                </a:solidFill>
              </a:rPr>
              <a:t>f … and … or …</a:t>
            </a:r>
          </a:p>
          <a:p>
            <a:r>
              <a:rPr lang="en-US" i="1" dirty="0">
                <a:solidFill>
                  <a:schemeClr val="tx1">
                    <a:lumMod val="65000"/>
                    <a:lumOff val="35000"/>
                  </a:schemeClr>
                </a:solidFill>
              </a:rPr>
              <a:t>u</a:t>
            </a:r>
            <a:r>
              <a:rPr lang="en-US" i="1" dirty="0" smtClean="0">
                <a:solidFill>
                  <a:schemeClr val="tx1">
                    <a:lumMod val="65000"/>
                    <a:lumOff val="35000"/>
                  </a:schemeClr>
                </a:solidFill>
              </a:rPr>
              <a:t>nless …</a:t>
            </a:r>
          </a:p>
          <a:p>
            <a:endParaRPr lang="en-US" sz="900" dirty="0">
              <a:solidFill>
                <a:schemeClr val="tx1"/>
              </a:solidFill>
            </a:endParaRPr>
          </a:p>
        </p:txBody>
      </p:sp>
      <p:sp>
        <p:nvSpPr>
          <p:cNvPr id="2" name="Title 1"/>
          <p:cNvSpPr>
            <a:spLocks noGrp="1"/>
          </p:cNvSpPr>
          <p:nvPr>
            <p:ph type="title"/>
          </p:nvPr>
        </p:nvSpPr>
        <p:spPr/>
        <p:txBody>
          <a:bodyPr/>
          <a:lstStyle/>
          <a:p>
            <a:r>
              <a:rPr lang="en-US" b="1" dirty="0">
                <a:latin typeface="Book Antiqua" panose="02040602050305030304" pitchFamily="18" charset="0"/>
              </a:rPr>
              <a:t>Attribute based access control</a:t>
            </a:r>
            <a:endParaRPr lang="en-US" dirty="0"/>
          </a:p>
        </p:txBody>
      </p:sp>
      <p:pic>
        <p:nvPicPr>
          <p:cNvPr id="4" name="Content Placeholder 3"/>
          <p:cNvPicPr>
            <a:picLocks noGrp="1" noChangeAspect="1"/>
          </p:cNvPicPr>
          <p:nvPr>
            <p:ph idx="1"/>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47356" y="2015331"/>
            <a:ext cx="1152245" cy="1152245"/>
          </a:xfrm>
        </p:spPr>
      </p:pic>
      <p:pic>
        <p:nvPicPr>
          <p:cNvPr id="5" name="Picture 4"/>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427783" y="5179871"/>
            <a:ext cx="2191387" cy="1152245"/>
          </a:xfrm>
          <a:prstGeom prst="rect">
            <a:avLst/>
          </a:prstGeom>
        </p:spPr>
      </p:pic>
      <p:pic>
        <p:nvPicPr>
          <p:cNvPr id="6" name="Picture 5"/>
          <p:cNvPicPr>
            <a:picLocks noChangeAspect="1"/>
          </p:cNvPicPr>
          <p:nvPr/>
        </p:nvPicPr>
        <p:blipFill>
          <a:blip r:embed="rId7">
            <a:duotone>
              <a:schemeClr val="accent3">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657719" y="3597601"/>
            <a:ext cx="1731516" cy="1152245"/>
          </a:xfrm>
          <a:prstGeom prst="rect">
            <a:avLst/>
          </a:prstGeom>
        </p:spPr>
      </p:pic>
      <p:pic>
        <p:nvPicPr>
          <p:cNvPr id="7" name="Picture 6"/>
          <p:cNvPicPr>
            <a:picLocks noChangeAspect="1"/>
          </p:cNvPicPr>
          <p:nvPr/>
        </p:nvPicPr>
        <p:blipFill>
          <a:blip r:embed="rId9">
            <a:duotone>
              <a:schemeClr val="bg2">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3511923" y="3867802"/>
            <a:ext cx="1562100" cy="1562100"/>
          </a:xfrm>
          <a:prstGeom prst="rect">
            <a:avLst/>
          </a:prstGeom>
        </p:spPr>
      </p:pic>
      <p:sp>
        <p:nvSpPr>
          <p:cNvPr id="9" name="Right Brace 8"/>
          <p:cNvSpPr/>
          <p:nvPr/>
        </p:nvSpPr>
        <p:spPr>
          <a:xfrm>
            <a:off x="2389235" y="2580687"/>
            <a:ext cx="551189" cy="3657600"/>
          </a:xfrm>
          <a:prstGeom prst="rightBrace">
            <a:avLst>
              <a:gd name="adj1" fmla="val 8333"/>
              <a:gd name="adj2" fmla="val 56824"/>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Arrow Connector 10"/>
          <p:cNvCxnSpPr>
            <a:stCxn id="9" idx="1"/>
            <a:endCxn id="7" idx="1"/>
          </p:cNvCxnSpPr>
          <p:nvPr/>
        </p:nvCxnSpPr>
        <p:spPr>
          <a:xfrm flipV="1">
            <a:off x="2940424" y="4648852"/>
            <a:ext cx="571499" cy="10230"/>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a:off x="5956419" y="4136164"/>
            <a:ext cx="376015" cy="1043708"/>
          </a:xfrm>
          <a:prstGeom prst="leftBrac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p:cNvCxnSpPr>
            <a:stCxn id="7" idx="3"/>
            <a:endCxn id="15" idx="1"/>
          </p:cNvCxnSpPr>
          <p:nvPr/>
        </p:nvCxnSpPr>
        <p:spPr>
          <a:xfrm>
            <a:off x="5074023" y="4648852"/>
            <a:ext cx="882396" cy="9166"/>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11" cstate="print">
            <a:grayscl/>
            <a:extLst>
              <a:ext uri="{28A0092B-C50C-407E-A947-70E740481C1C}">
                <a14:useLocalDpi xmlns:a14="http://schemas.microsoft.com/office/drawing/2010/main" val="0"/>
              </a:ext>
            </a:extLst>
          </a:blip>
          <a:stretch>
            <a:fillRect/>
          </a:stretch>
        </p:blipFill>
        <p:spPr>
          <a:xfrm>
            <a:off x="6366741" y="4054082"/>
            <a:ext cx="469931" cy="459580"/>
          </a:xfrm>
          <a:prstGeom prst="rect">
            <a:avLst/>
          </a:prstGeom>
        </p:spPr>
      </p:pic>
      <p:pic>
        <p:nvPicPr>
          <p:cNvPr id="24" name="Picture 23"/>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66741" y="4749846"/>
            <a:ext cx="367418" cy="367418"/>
          </a:xfrm>
          <a:prstGeom prst="rect">
            <a:avLst/>
          </a:prstGeom>
        </p:spPr>
      </p:pic>
      <p:cxnSp>
        <p:nvCxnSpPr>
          <p:cNvPr id="26" name="Straight Arrow Connector 25"/>
          <p:cNvCxnSpPr>
            <a:stCxn id="8" idx="1"/>
            <a:endCxn id="7" idx="0"/>
          </p:cNvCxnSpPr>
          <p:nvPr/>
        </p:nvCxnSpPr>
        <p:spPr>
          <a:xfrm flipH="1">
            <a:off x="4292973" y="3219450"/>
            <a:ext cx="1" cy="648352"/>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ounded Rectangular Callout 27"/>
          <p:cNvSpPr/>
          <p:nvPr/>
        </p:nvSpPr>
        <p:spPr>
          <a:xfrm>
            <a:off x="2314609" y="2738650"/>
            <a:ext cx="6325190" cy="1917367"/>
          </a:xfrm>
          <a:prstGeom prst="wedgeRoundRectCallout">
            <a:avLst>
              <a:gd name="adj1" fmla="val -55080"/>
              <a:gd name="adj2" fmla="val 3879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a:t>
            </a:r>
            <a:r>
              <a:rPr lang="en-US" b="1" dirty="0">
                <a:solidFill>
                  <a:schemeClr val="tx1"/>
                </a:solidFill>
              </a:rPr>
              <a:t>resource</a:t>
            </a:r>
            <a:r>
              <a:rPr lang="en-US" dirty="0">
                <a:solidFill>
                  <a:schemeClr val="tx1"/>
                </a:solidFill>
              </a:rPr>
              <a:t> identifying the </a:t>
            </a:r>
            <a:r>
              <a:rPr lang="en-US" dirty="0" smtClean="0">
                <a:solidFill>
                  <a:schemeClr val="tx1"/>
                </a:solidFill>
              </a:rPr>
              <a:t>object </a:t>
            </a:r>
            <a:r>
              <a:rPr lang="en-US" dirty="0">
                <a:solidFill>
                  <a:schemeClr val="tx1"/>
                </a:solidFill>
              </a:rPr>
              <a:t>impacted by the </a:t>
            </a:r>
            <a:r>
              <a:rPr lang="en-US" dirty="0" smtClean="0">
                <a:solidFill>
                  <a:schemeClr val="tx1"/>
                </a:solidFill>
              </a:rPr>
              <a:t>action.</a:t>
            </a:r>
          </a:p>
          <a:p>
            <a:r>
              <a:rPr lang="en-US" b="1" i="1" dirty="0" smtClean="0">
                <a:solidFill>
                  <a:srgbClr val="FF0000"/>
                </a:solidFill>
              </a:rPr>
              <a:t>Attributes</a:t>
            </a:r>
            <a:r>
              <a:rPr lang="en-US" dirty="0">
                <a:solidFill>
                  <a:schemeClr val="tx1"/>
                </a:solidFill>
              </a:rPr>
              <a:t>: </a:t>
            </a:r>
            <a:r>
              <a:rPr lang="en-US" dirty="0" smtClean="0">
                <a:solidFill>
                  <a:schemeClr val="tx1"/>
                </a:solidFill>
              </a:rPr>
              <a:t>“</a:t>
            </a:r>
            <a:r>
              <a:rPr lang="en-US" dirty="0">
                <a:solidFill>
                  <a:schemeClr val="tx1"/>
                </a:solidFill>
              </a:rPr>
              <a:t>debit account</a:t>
            </a:r>
            <a:r>
              <a:rPr lang="en-US" dirty="0" smtClean="0">
                <a:solidFill>
                  <a:schemeClr val="tx1"/>
                </a:solidFill>
              </a:rPr>
              <a:t>=&lt;account </a:t>
            </a:r>
            <a:r>
              <a:rPr lang="en-US" dirty="0">
                <a:solidFill>
                  <a:schemeClr val="tx1"/>
                </a:solidFill>
              </a:rPr>
              <a:t>number</a:t>
            </a:r>
            <a:r>
              <a:rPr lang="en-US" dirty="0" smtClean="0">
                <a:solidFill>
                  <a:schemeClr val="tx1"/>
                </a:solidFill>
              </a:rPr>
              <a:t>&gt;” (online banking)</a:t>
            </a:r>
          </a:p>
          <a:p>
            <a:r>
              <a:rPr lang="en-US" dirty="0" smtClean="0">
                <a:solidFill>
                  <a:schemeClr val="tx1"/>
                </a:solidFill>
              </a:rPr>
              <a:t>In document </a:t>
            </a:r>
            <a:r>
              <a:rPr lang="en-US" dirty="0">
                <a:solidFill>
                  <a:schemeClr val="tx1"/>
                </a:solidFill>
              </a:rPr>
              <a:t>management </a:t>
            </a:r>
            <a:r>
              <a:rPr lang="en-US" dirty="0" smtClean="0">
                <a:solidFill>
                  <a:schemeClr val="tx1"/>
                </a:solidFill>
              </a:rPr>
              <a:t>system, attributes </a:t>
            </a:r>
            <a:r>
              <a:rPr lang="en-US" dirty="0">
                <a:solidFill>
                  <a:schemeClr val="tx1"/>
                </a:solidFill>
              </a:rPr>
              <a:t>typically correspond to the </a:t>
            </a:r>
            <a:r>
              <a:rPr lang="en-US" b="1" dirty="0">
                <a:solidFill>
                  <a:schemeClr val="tx1"/>
                </a:solidFill>
              </a:rPr>
              <a:t>metadata</a:t>
            </a:r>
            <a:r>
              <a:rPr lang="en-US" dirty="0">
                <a:solidFill>
                  <a:schemeClr val="tx1"/>
                </a:solidFill>
              </a:rPr>
              <a:t> or </a:t>
            </a:r>
            <a:r>
              <a:rPr lang="en-US" b="1" dirty="0">
                <a:solidFill>
                  <a:schemeClr val="tx1"/>
                </a:solidFill>
              </a:rPr>
              <a:t>tags</a:t>
            </a:r>
            <a:r>
              <a:rPr lang="en-US" dirty="0">
                <a:solidFill>
                  <a:schemeClr val="tx1"/>
                </a:solidFill>
              </a:rPr>
              <a:t> </a:t>
            </a:r>
            <a:r>
              <a:rPr lang="en-US" dirty="0" smtClean="0">
                <a:solidFill>
                  <a:schemeClr val="tx1"/>
                </a:solidFill>
              </a:rPr>
              <a:t>of the document.</a:t>
            </a:r>
          </a:p>
          <a:p>
            <a:r>
              <a:rPr lang="en-US" dirty="0" smtClean="0">
                <a:solidFill>
                  <a:schemeClr val="tx1"/>
                </a:solidFill>
              </a:rPr>
              <a:t>In </a:t>
            </a:r>
            <a:r>
              <a:rPr lang="en-US" b="1" i="1" dirty="0">
                <a:solidFill>
                  <a:schemeClr val="tx1"/>
                </a:solidFill>
              </a:rPr>
              <a:t>eHealth</a:t>
            </a:r>
            <a:r>
              <a:rPr lang="en-US" dirty="0">
                <a:solidFill>
                  <a:schemeClr val="tx1"/>
                </a:solidFill>
              </a:rPr>
              <a:t> applications the resource is probably a part of the </a:t>
            </a:r>
            <a:r>
              <a:rPr lang="en-US" b="1" dirty="0">
                <a:solidFill>
                  <a:schemeClr val="tx1"/>
                </a:solidFill>
              </a:rPr>
              <a:t>health</a:t>
            </a:r>
            <a:r>
              <a:rPr lang="en-US" dirty="0">
                <a:solidFill>
                  <a:schemeClr val="tx1"/>
                </a:solidFill>
              </a:rPr>
              <a:t> </a:t>
            </a:r>
            <a:r>
              <a:rPr lang="en-US" b="1" dirty="0">
                <a:solidFill>
                  <a:schemeClr val="tx1"/>
                </a:solidFill>
              </a:rPr>
              <a:t>record</a:t>
            </a:r>
            <a:r>
              <a:rPr lang="en-US" dirty="0">
                <a:solidFill>
                  <a:schemeClr val="tx1"/>
                </a:solidFill>
              </a:rPr>
              <a:t> identified by the patient ID etc</a:t>
            </a:r>
            <a:r>
              <a:rPr lang="en-US" dirty="0" smtClean="0">
                <a:solidFill>
                  <a:schemeClr val="tx1"/>
                </a:solidFill>
              </a:rPr>
              <a:t>.</a:t>
            </a:r>
          </a:p>
        </p:txBody>
      </p:sp>
      <p:sp>
        <p:nvSpPr>
          <p:cNvPr id="29" name="Rounded Rectangular Callout 28"/>
          <p:cNvSpPr/>
          <p:nvPr/>
        </p:nvSpPr>
        <p:spPr>
          <a:xfrm>
            <a:off x="2314609" y="4095054"/>
            <a:ext cx="4785718" cy="1908842"/>
          </a:xfrm>
          <a:prstGeom prst="wedgeRoundRectCallout">
            <a:avLst>
              <a:gd name="adj1" fmla="val -55080"/>
              <a:gd name="adj2" fmla="val 3879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a:t>
            </a:r>
            <a:r>
              <a:rPr lang="en-US" b="1" dirty="0">
                <a:solidFill>
                  <a:schemeClr val="tx1"/>
                </a:solidFill>
              </a:rPr>
              <a:t>environment</a:t>
            </a:r>
            <a:r>
              <a:rPr lang="en-US" dirty="0">
                <a:solidFill>
                  <a:schemeClr val="tx1"/>
                </a:solidFill>
              </a:rPr>
              <a:t> identifying the </a:t>
            </a:r>
            <a:r>
              <a:rPr lang="en-US" b="1" dirty="0">
                <a:solidFill>
                  <a:schemeClr val="tx1"/>
                </a:solidFill>
              </a:rPr>
              <a:t>context</a:t>
            </a:r>
            <a:r>
              <a:rPr lang="en-US" dirty="0">
                <a:solidFill>
                  <a:schemeClr val="tx1"/>
                </a:solidFill>
              </a:rPr>
              <a:t> in which access is requested</a:t>
            </a:r>
            <a:r>
              <a:rPr lang="en-US" dirty="0" smtClean="0">
                <a:solidFill>
                  <a:schemeClr val="tx1"/>
                </a:solidFill>
              </a:rPr>
              <a:t>.</a:t>
            </a:r>
          </a:p>
          <a:p>
            <a:r>
              <a:rPr lang="en-US" b="1" dirty="0" smtClean="0">
                <a:solidFill>
                  <a:srgbClr val="FF0000"/>
                </a:solidFill>
              </a:rPr>
              <a:t>Attributes</a:t>
            </a:r>
            <a:r>
              <a:rPr lang="en-US" dirty="0">
                <a:solidFill>
                  <a:schemeClr val="tx1"/>
                </a:solidFill>
              </a:rPr>
              <a:t>:</a:t>
            </a:r>
            <a:r>
              <a:rPr lang="en-US" b="1" dirty="0" smtClean="0">
                <a:solidFill>
                  <a:srgbClr val="FF0000"/>
                </a:solidFill>
              </a:rPr>
              <a:t> </a:t>
            </a:r>
            <a:r>
              <a:rPr lang="en-US" dirty="0" smtClean="0">
                <a:solidFill>
                  <a:schemeClr val="tx1"/>
                </a:solidFill>
              </a:rPr>
              <a:t>the </a:t>
            </a:r>
            <a:r>
              <a:rPr lang="en-US" dirty="0">
                <a:solidFill>
                  <a:schemeClr val="tx1"/>
                </a:solidFill>
              </a:rPr>
              <a:t>current time and </a:t>
            </a:r>
            <a:r>
              <a:rPr lang="en-US" dirty="0" smtClean="0">
                <a:solidFill>
                  <a:schemeClr val="tx1"/>
                </a:solidFill>
              </a:rPr>
              <a:t>location, the </a:t>
            </a:r>
            <a:r>
              <a:rPr lang="en-US" dirty="0">
                <a:solidFill>
                  <a:schemeClr val="tx1"/>
                </a:solidFill>
              </a:rPr>
              <a:t>type of communication </a:t>
            </a:r>
            <a:r>
              <a:rPr lang="en-US" dirty="0" smtClean="0">
                <a:solidFill>
                  <a:schemeClr val="tx1"/>
                </a:solidFill>
              </a:rPr>
              <a:t>channel, </a:t>
            </a:r>
            <a:r>
              <a:rPr lang="en-US" dirty="0">
                <a:solidFill>
                  <a:schemeClr val="tx1"/>
                </a:solidFill>
              </a:rPr>
              <a:t>protocol or encryption strength, </a:t>
            </a:r>
            <a:r>
              <a:rPr lang="en-US" dirty="0" smtClean="0">
                <a:solidFill>
                  <a:schemeClr val="tx1"/>
                </a:solidFill>
              </a:rPr>
              <a:t>and/or </a:t>
            </a:r>
            <a:r>
              <a:rPr lang="en-US" dirty="0">
                <a:solidFill>
                  <a:schemeClr val="tx1"/>
                </a:solidFill>
              </a:rPr>
              <a:t>client type (PC, smart phone, etc.). </a:t>
            </a:r>
            <a:endParaRPr lang="en-US" dirty="0" smtClean="0">
              <a:solidFill>
                <a:schemeClr val="tx1"/>
              </a:solidFill>
            </a:endParaRPr>
          </a:p>
        </p:txBody>
      </p:sp>
      <p:sp>
        <p:nvSpPr>
          <p:cNvPr id="33" name="Rounded Rectangular Callout 32"/>
          <p:cNvSpPr/>
          <p:nvPr/>
        </p:nvSpPr>
        <p:spPr>
          <a:xfrm>
            <a:off x="2389235" y="3505162"/>
            <a:ext cx="6465572" cy="2198816"/>
          </a:xfrm>
          <a:prstGeom prst="wedgeRoundRectCallout">
            <a:avLst>
              <a:gd name="adj1" fmla="val -21778"/>
              <a:gd name="adj2" fmla="val -6208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a:t>
            </a:r>
            <a:r>
              <a:rPr lang="en-US" sz="1600" b="1" dirty="0">
                <a:solidFill>
                  <a:schemeClr val="tx1"/>
                </a:solidFill>
              </a:rPr>
              <a:t>A user wants to do something with an information asset in a given context</a:t>
            </a:r>
            <a:r>
              <a:rPr lang="en-US" sz="1600" dirty="0">
                <a:solidFill>
                  <a:schemeClr val="tx1"/>
                </a:solidFill>
              </a:rPr>
              <a:t>”.</a:t>
            </a:r>
            <a:r>
              <a:rPr lang="en-US" sz="1600" b="1" dirty="0">
                <a:solidFill>
                  <a:schemeClr val="tx1"/>
                </a:solidFill>
              </a:rPr>
              <a:t> </a:t>
            </a:r>
          </a:p>
          <a:p>
            <a:pPr marL="285750" indent="-285750">
              <a:buFont typeface="Arial" panose="020B0604020202020204" pitchFamily="34" charset="0"/>
              <a:buChar char="•"/>
            </a:pPr>
            <a:r>
              <a:rPr lang="en-US" dirty="0">
                <a:solidFill>
                  <a:schemeClr val="tx1"/>
                </a:solidFill>
              </a:rPr>
              <a:t>A sentence like this includes four grammatical building blocks:</a:t>
            </a:r>
          </a:p>
          <a:p>
            <a:pPr marL="742950" lvl="1" indent="-285750">
              <a:buFont typeface="Wingdings" panose="05000000000000000000" pitchFamily="2" charset="2"/>
              <a:buChar char="§"/>
            </a:pPr>
            <a:r>
              <a:rPr lang="en-US" dirty="0">
                <a:solidFill>
                  <a:schemeClr val="tx1"/>
                </a:solidFill>
              </a:rPr>
              <a:t>a subject</a:t>
            </a:r>
          </a:p>
          <a:p>
            <a:pPr marL="742950" lvl="1" indent="-285750">
              <a:buFont typeface="Wingdings" panose="05000000000000000000" pitchFamily="2" charset="2"/>
              <a:buChar char="§"/>
            </a:pPr>
            <a:r>
              <a:rPr lang="en-US" dirty="0">
                <a:solidFill>
                  <a:schemeClr val="tx1"/>
                </a:solidFill>
              </a:rPr>
              <a:t>an action</a:t>
            </a:r>
          </a:p>
          <a:p>
            <a:pPr marL="742950" lvl="1" indent="-285750">
              <a:buFont typeface="Wingdings" panose="05000000000000000000" pitchFamily="2" charset="2"/>
              <a:buChar char="§"/>
            </a:pPr>
            <a:r>
              <a:rPr lang="en-US" dirty="0">
                <a:solidFill>
                  <a:schemeClr val="tx1"/>
                </a:solidFill>
              </a:rPr>
              <a:t>a resource</a:t>
            </a:r>
          </a:p>
          <a:p>
            <a:pPr marL="742950" lvl="1" indent="-285750">
              <a:buFont typeface="Wingdings" panose="05000000000000000000" pitchFamily="2" charset="2"/>
              <a:buChar char="§"/>
            </a:pPr>
            <a:r>
              <a:rPr lang="en-US" dirty="0">
                <a:solidFill>
                  <a:schemeClr val="tx1"/>
                </a:solidFill>
              </a:rPr>
              <a:t>the environment in which the request is made</a:t>
            </a:r>
          </a:p>
        </p:txBody>
      </p:sp>
      <p:sp>
        <p:nvSpPr>
          <p:cNvPr id="27" name="Rounded Rectangular Callout 26"/>
          <p:cNvSpPr/>
          <p:nvPr/>
        </p:nvSpPr>
        <p:spPr>
          <a:xfrm>
            <a:off x="2153664" y="1269832"/>
            <a:ext cx="4930800" cy="1310855"/>
          </a:xfrm>
          <a:prstGeom prst="wedgeRoundRectCallout">
            <a:avLst>
              <a:gd name="adj1" fmla="val -58998"/>
              <a:gd name="adj2" fmla="val 3122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a:t>
            </a:r>
            <a:r>
              <a:rPr lang="en-US" b="1" dirty="0">
                <a:solidFill>
                  <a:srgbClr val="FF0000"/>
                </a:solidFill>
              </a:rPr>
              <a:t>subject</a:t>
            </a:r>
            <a:r>
              <a:rPr lang="en-US" dirty="0">
                <a:solidFill>
                  <a:schemeClr val="tx1"/>
                </a:solidFill>
              </a:rPr>
              <a:t> who is demanding access to an </a:t>
            </a:r>
            <a:r>
              <a:rPr lang="en-US" dirty="0" smtClean="0">
                <a:solidFill>
                  <a:schemeClr val="tx1"/>
                </a:solidFill>
              </a:rPr>
              <a:t>asset.</a:t>
            </a:r>
          </a:p>
          <a:p>
            <a:r>
              <a:rPr lang="en-US" b="1" i="1" dirty="0" smtClean="0">
                <a:solidFill>
                  <a:srgbClr val="FF0000"/>
                </a:solidFill>
              </a:rPr>
              <a:t>Attributes</a:t>
            </a:r>
            <a:r>
              <a:rPr lang="en-US" dirty="0" smtClean="0">
                <a:solidFill>
                  <a:schemeClr val="tx1"/>
                </a:solidFill>
              </a:rPr>
              <a:t>: roles</a:t>
            </a:r>
            <a:r>
              <a:rPr lang="en-US" dirty="0">
                <a:solidFill>
                  <a:schemeClr val="tx1"/>
                </a:solidFill>
              </a:rPr>
              <a:t>, group memberships, </a:t>
            </a:r>
            <a:r>
              <a:rPr lang="en-US" dirty="0" smtClean="0">
                <a:solidFill>
                  <a:schemeClr val="tx1"/>
                </a:solidFill>
              </a:rPr>
              <a:t>the user’s </a:t>
            </a:r>
            <a:r>
              <a:rPr lang="en-US" dirty="0">
                <a:solidFill>
                  <a:schemeClr val="tx1"/>
                </a:solidFill>
              </a:rPr>
              <a:t>department / </a:t>
            </a:r>
            <a:r>
              <a:rPr lang="en-US" dirty="0" smtClean="0">
                <a:solidFill>
                  <a:schemeClr val="tx1"/>
                </a:solidFill>
              </a:rPr>
              <a:t>company, </a:t>
            </a:r>
            <a:r>
              <a:rPr lang="en-US" dirty="0">
                <a:solidFill>
                  <a:schemeClr val="tx1"/>
                </a:solidFill>
              </a:rPr>
              <a:t>management level, certifications or competencies, user ID, etc</a:t>
            </a:r>
            <a:r>
              <a:rPr lang="en-US" dirty="0" smtClean="0">
                <a:solidFill>
                  <a:schemeClr val="tx1"/>
                </a:solidFill>
              </a:rPr>
              <a:t>.</a:t>
            </a:r>
            <a:endParaRPr lang="en-US" dirty="0">
              <a:solidFill>
                <a:schemeClr val="tx1"/>
              </a:solidFill>
            </a:endParaRPr>
          </a:p>
        </p:txBody>
      </p:sp>
      <p:sp>
        <p:nvSpPr>
          <p:cNvPr id="34" name="Rounded Rectangular Callout 33"/>
          <p:cNvSpPr/>
          <p:nvPr/>
        </p:nvSpPr>
        <p:spPr>
          <a:xfrm>
            <a:off x="2389235" y="2280581"/>
            <a:ext cx="6126115" cy="1631146"/>
          </a:xfrm>
          <a:prstGeom prst="wedgeRoundRectCallout">
            <a:avLst>
              <a:gd name="adj1" fmla="val -54404"/>
              <a:gd name="adj2" fmla="val 2200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dirty="0">
                <a:solidFill>
                  <a:schemeClr val="tx1"/>
                </a:solidFill>
              </a:rPr>
              <a:t>The </a:t>
            </a:r>
            <a:r>
              <a:rPr lang="en-US" b="1" dirty="0">
                <a:solidFill>
                  <a:schemeClr val="tx1"/>
                </a:solidFill>
              </a:rPr>
              <a:t>action</a:t>
            </a:r>
            <a:r>
              <a:rPr lang="en-US" dirty="0">
                <a:solidFill>
                  <a:schemeClr val="tx1"/>
                </a:solidFill>
              </a:rPr>
              <a:t> that the user wants to </a:t>
            </a:r>
            <a:r>
              <a:rPr lang="en-US" dirty="0" smtClean="0">
                <a:solidFill>
                  <a:schemeClr val="tx1"/>
                </a:solidFill>
              </a:rPr>
              <a:t>perform are “</a:t>
            </a:r>
            <a:r>
              <a:rPr lang="en-US" dirty="0">
                <a:solidFill>
                  <a:schemeClr val="tx1"/>
                </a:solidFill>
              </a:rPr>
              <a:t>read” and/or “write”. </a:t>
            </a:r>
            <a:endParaRPr lang="en-US" dirty="0" smtClean="0">
              <a:solidFill>
                <a:schemeClr val="tx1"/>
              </a:solidFill>
            </a:endParaRPr>
          </a:p>
          <a:p>
            <a:pPr marL="0" lvl="1"/>
            <a:r>
              <a:rPr lang="en-US" dirty="0" smtClean="0">
                <a:solidFill>
                  <a:schemeClr val="tx1"/>
                </a:solidFill>
              </a:rPr>
              <a:t>In </a:t>
            </a:r>
            <a:r>
              <a:rPr lang="en-US" dirty="0">
                <a:solidFill>
                  <a:schemeClr val="tx1"/>
                </a:solidFill>
              </a:rPr>
              <a:t>some situations, the action may be described by a combination of attributes. For example in online banking, you may have “action type= deposit”, and “amount = 1000,-”.</a:t>
            </a:r>
          </a:p>
        </p:txBody>
      </p:sp>
      <p:sp>
        <p:nvSpPr>
          <p:cNvPr id="35" name="Slide Number Placeholder 34"/>
          <p:cNvSpPr>
            <a:spLocks noGrp="1"/>
          </p:cNvSpPr>
          <p:nvPr>
            <p:ph type="sldNum" sz="quarter" idx="12"/>
          </p:nvPr>
        </p:nvSpPr>
        <p:spPr/>
        <p:txBody>
          <a:bodyPr/>
          <a:lstStyle/>
          <a:p>
            <a:fld id="{21372E2E-A40E-48E3-8CD2-5DF1E17D7BE2}" type="slidenum">
              <a:rPr lang="en-US" smtClean="0"/>
              <a:t>16</a:t>
            </a:fld>
            <a:endParaRPr lang="en-US"/>
          </a:p>
        </p:txBody>
      </p:sp>
    </p:spTree>
    <p:extLst>
      <p:ext uri="{BB962C8B-B14F-4D97-AF65-F5344CB8AC3E}">
        <p14:creationId xmlns:p14="http://schemas.microsoft.com/office/powerpoint/2010/main" val="126721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1" end="1"/>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500"/>
                                  </p:stCondLst>
                                  <p:childTnLst>
                                    <p:set>
                                      <p:cBhvr>
                                        <p:cTn id="21" dur="1" fill="hold">
                                          <p:stCondLst>
                                            <p:cond delay="0"/>
                                          </p:stCondLst>
                                        </p:cTn>
                                        <p:tgtEl>
                                          <p:spTgt spid="33">
                                            <p:txEl>
                                              <p:pRg st="2" end="2"/>
                                            </p:txEl>
                                          </p:spTgt>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250"/>
                                  </p:stCondLst>
                                  <p:childTnLst>
                                    <p:set>
                                      <p:cBhvr>
                                        <p:cTn id="24" dur="1" fill="hold">
                                          <p:stCondLst>
                                            <p:cond delay="0"/>
                                          </p:stCondLst>
                                        </p:cTn>
                                        <p:tgtEl>
                                          <p:spTgt spid="33">
                                            <p:txEl>
                                              <p:pRg st="3" end="3"/>
                                            </p:txEl>
                                          </p:spTgt>
                                        </p:tgtEl>
                                        <p:attrNameLst>
                                          <p:attrName>style.visibility</p:attrName>
                                        </p:attrNameLst>
                                      </p:cBhvr>
                                      <p:to>
                                        <p:strVal val="visible"/>
                                      </p:to>
                                    </p:set>
                                  </p:childTnLst>
                                </p:cTn>
                              </p:par>
                            </p:childTnLst>
                          </p:cTn>
                        </p:par>
                        <p:par>
                          <p:cTn id="25" fill="hold">
                            <p:stCondLst>
                              <p:cond delay="750"/>
                            </p:stCondLst>
                            <p:childTnLst>
                              <p:par>
                                <p:cTn id="26" presetID="1" presetClass="entr" presetSubtype="0" fill="hold" nodeType="afterEffect">
                                  <p:stCondLst>
                                    <p:cond delay="500"/>
                                  </p:stCondLst>
                                  <p:childTnLst>
                                    <p:set>
                                      <p:cBhvr>
                                        <p:cTn id="27" dur="1" fill="hold">
                                          <p:stCondLst>
                                            <p:cond delay="0"/>
                                          </p:stCondLst>
                                        </p:cTn>
                                        <p:tgtEl>
                                          <p:spTgt spid="33">
                                            <p:txEl>
                                              <p:pRg st="4" end="4"/>
                                            </p:txEl>
                                          </p:spTgt>
                                        </p:tgtEl>
                                        <p:attrNameLst>
                                          <p:attrName>style.visibility</p:attrName>
                                        </p:attrNameLst>
                                      </p:cBhvr>
                                      <p:to>
                                        <p:strVal val="visible"/>
                                      </p:to>
                                    </p:set>
                                  </p:childTnLst>
                                </p:cTn>
                              </p:par>
                            </p:childTnLst>
                          </p:cTn>
                        </p:par>
                        <p:par>
                          <p:cTn id="28" fill="hold">
                            <p:stCondLst>
                              <p:cond delay="1250"/>
                            </p:stCondLst>
                            <p:childTnLst>
                              <p:par>
                                <p:cTn id="29" presetID="1" presetClass="entr" presetSubtype="0" fill="hold" nodeType="afterEffect">
                                  <p:stCondLst>
                                    <p:cond delay="250"/>
                                  </p:stCondLst>
                                  <p:childTnLst>
                                    <p:set>
                                      <p:cBhvr>
                                        <p:cTn id="30"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3">
                                            <p:txEl>
                                              <p:pRg st="1" end="1"/>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3">
                                            <p:txEl>
                                              <p:pRg st="2" end="2"/>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3">
                                            <p:txEl>
                                              <p:pRg st="3" end="3"/>
                                            </p:txEl>
                                          </p:spTgt>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3">
                                            <p:txEl>
                                              <p:pRg st="4" end="4"/>
                                            </p:txEl>
                                          </p:spTgt>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3">
                                            <p:txEl>
                                              <p:pRg st="5" end="5"/>
                                            </p:txEl>
                                          </p:spTgt>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7"/>
                                        </p:tgtEl>
                                        <p:attrNameLst>
                                          <p:attrName>style.visibility</p:attrName>
                                        </p:attrNameLst>
                                      </p:cBhvr>
                                      <p:to>
                                        <p:strVal val="hidden"/>
                                      </p:to>
                                    </p:set>
                                  </p:childTnLst>
                                </p:cTn>
                              </p:par>
                            </p:childTnLst>
                          </p:cTn>
                        </p:par>
                        <p:par>
                          <p:cTn id="59" fill="hold">
                            <p:stCondLst>
                              <p:cond delay="0"/>
                            </p:stCondLst>
                            <p:childTnLst>
                              <p:par>
                                <p:cTn id="60" presetID="1"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34"/>
                                        </p:tgtEl>
                                        <p:attrNameLst>
                                          <p:attrName>style.visibility</p:attrName>
                                        </p:attrNameLst>
                                      </p:cBhvr>
                                      <p:to>
                                        <p:strVal val="hidden"/>
                                      </p:to>
                                    </p:set>
                                  </p:childTnLst>
                                </p:cTn>
                              </p:par>
                            </p:childTnLst>
                          </p:cTn>
                        </p:par>
                        <p:par>
                          <p:cTn id="66" fill="hold">
                            <p:stCondLst>
                              <p:cond delay="0"/>
                            </p:stCondLst>
                            <p:childTnLst>
                              <p:par>
                                <p:cTn id="67" presetID="10" presetClass="entr" presetSubtype="0"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childTnLst>
                                </p:cTn>
                              </p:par>
                            </p:childTnLst>
                          </p:cTn>
                        </p:par>
                        <p:par>
                          <p:cTn id="70" fill="hold">
                            <p:stCondLst>
                              <p:cond delay="500"/>
                            </p:stCondLst>
                            <p:childTnLst>
                              <p:par>
                                <p:cTn id="71" presetID="1"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28"/>
                                        </p:tgtEl>
                                        <p:attrNameLst>
                                          <p:attrName>style.visibility</p:attrName>
                                        </p:attrNameLst>
                                      </p:cBhvr>
                                      <p:to>
                                        <p:strVal val="hidden"/>
                                      </p:to>
                                    </p:set>
                                  </p:childTnLst>
                                </p:cTn>
                              </p:par>
                            </p:childTnLst>
                          </p:cTn>
                        </p:par>
                        <p:par>
                          <p:cTn id="77" fill="hold">
                            <p:stCondLst>
                              <p:cond delay="0"/>
                            </p:stCondLst>
                            <p:childTnLst>
                              <p:par>
                                <p:cTn id="78" presetID="10" presetClass="entr" presetSubtype="0" fill="hold"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fade">
                                      <p:cBhvr>
                                        <p:cTn id="80" dur="500"/>
                                        <p:tgtEl>
                                          <p:spTgt spid="5"/>
                                        </p:tgtEl>
                                      </p:cBhvr>
                                    </p:animEffect>
                                  </p:childTnLst>
                                </p:cTn>
                              </p:par>
                            </p:childTnLst>
                          </p:cTn>
                        </p:par>
                        <p:par>
                          <p:cTn id="81" fill="hold">
                            <p:stCondLst>
                              <p:cond delay="500"/>
                            </p:stCondLst>
                            <p:childTnLst>
                              <p:par>
                                <p:cTn id="82" presetID="1" presetClass="entr" presetSubtype="0"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29"/>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left)">
                                      <p:cBhvr>
                                        <p:cTn id="92" dur="500"/>
                                        <p:tgtEl>
                                          <p:spTgt spid="9"/>
                                        </p:tgtEl>
                                      </p:cBhvr>
                                    </p:animEffect>
                                  </p:childTnLst>
                                </p:cTn>
                              </p:par>
                            </p:childTnLst>
                          </p:cTn>
                        </p:par>
                        <p:par>
                          <p:cTn id="93" fill="hold">
                            <p:stCondLst>
                              <p:cond delay="500"/>
                            </p:stCondLst>
                            <p:childTnLst>
                              <p:par>
                                <p:cTn id="94" presetID="22" presetClass="entr" presetSubtype="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left)">
                                      <p:cBhvr>
                                        <p:cTn id="96" dur="500"/>
                                        <p:tgtEl>
                                          <p:spTgt spid="11"/>
                                        </p:tgtEl>
                                      </p:cBhvr>
                                    </p:animEffect>
                                  </p:childTnLst>
                                </p:cTn>
                              </p:par>
                              <p:par>
                                <p:cTn id="97" presetID="22" presetClass="entr" presetSubtype="1" fill="hold"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up)">
                                      <p:cBhvr>
                                        <p:cTn id="99" dur="500"/>
                                        <p:tgtEl>
                                          <p:spTgt spid="26"/>
                                        </p:tgtEl>
                                      </p:cBhvr>
                                    </p:animEffec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fade">
                                      <p:cBhvr>
                                        <p:cTn id="103" dur="500"/>
                                        <p:tgtEl>
                                          <p:spTgt spid="7"/>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wipe(left)">
                                      <p:cBhvr>
                                        <p:cTn id="108" dur="500"/>
                                        <p:tgtEl>
                                          <p:spTgt spid="17"/>
                                        </p:tgtEl>
                                      </p:cBhvr>
                                    </p:animEffect>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wipe(left)">
                                      <p:cBhvr>
                                        <p:cTn id="112" dur="500"/>
                                        <p:tgtEl>
                                          <p:spTgt spid="15"/>
                                        </p:tgtEl>
                                      </p:cBhvr>
                                    </p:animEffect>
                                  </p:childTnLst>
                                </p:cTn>
                              </p:par>
                            </p:childTnLst>
                          </p:cTn>
                        </p:par>
                        <p:par>
                          <p:cTn id="113" fill="hold">
                            <p:stCondLst>
                              <p:cond delay="1000"/>
                            </p:stCondLst>
                            <p:childTnLst>
                              <p:par>
                                <p:cTn id="114" presetID="10" presetClass="entr" presetSubtype="0" fill="hold" nodeType="after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fade">
                                      <p:cBhvr>
                                        <p:cTn id="116" dur="500"/>
                                        <p:tgtEl>
                                          <p:spTgt spid="23"/>
                                        </p:tgtEl>
                                      </p:cBhvr>
                                    </p:animEffect>
                                  </p:childTnLst>
                                </p:cTn>
                              </p:par>
                            </p:childTnLst>
                          </p:cTn>
                        </p:par>
                        <p:par>
                          <p:cTn id="117" fill="hold">
                            <p:stCondLst>
                              <p:cond delay="1500"/>
                            </p:stCondLst>
                            <p:childTnLst>
                              <p:par>
                                <p:cTn id="118" presetID="10" presetClass="entr" presetSubtype="0" fill="hold" nodeType="after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fade">
                                      <p:cBhvr>
                                        <p:cTn id="1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28" grpId="0" animBg="1"/>
      <p:bldP spid="28" grpId="1" animBg="1"/>
      <p:bldP spid="29" grpId="0" animBg="1"/>
      <p:bldP spid="29" grpId="1" animBg="1"/>
      <p:bldP spid="33" grpId="0" animBg="1"/>
      <p:bldP spid="33" grpId="1" animBg="1"/>
      <p:bldP spid="27" grpId="0" animBg="1"/>
      <p:bldP spid="27" grpId="1" animBg="1"/>
      <p:bldP spid="34" grpId="0" animBg="1"/>
      <p:bldP spid="3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02" y="365126"/>
            <a:ext cx="8891752" cy="1325563"/>
          </a:xfrm>
        </p:spPr>
        <p:txBody>
          <a:bodyPr>
            <a:noAutofit/>
          </a:bodyPr>
          <a:lstStyle/>
          <a:p>
            <a:r>
              <a:rPr lang="en-US" sz="3800" b="1" dirty="0">
                <a:latin typeface="Book Antiqua" panose="02040602050305030304" pitchFamily="18" charset="0"/>
              </a:rPr>
              <a:t>ACCESS </a:t>
            </a:r>
            <a:r>
              <a:rPr lang="en-US" sz="3800" b="1" dirty="0" smtClean="0">
                <a:latin typeface="Book Antiqua" panose="02040602050305030304" pitchFamily="18" charset="0"/>
              </a:rPr>
              <a:t>CONTROL ARCHITECTURE</a:t>
            </a:r>
            <a:endParaRPr lang="en-US" sz="3800" b="1" dirty="0">
              <a:latin typeface="Book Antiqua" panose="0204060205030503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52" y="1974055"/>
            <a:ext cx="8130505" cy="3993932"/>
          </a:xfrm>
          <a:prstGeom prst="rect">
            <a:avLst/>
          </a:prstGeom>
        </p:spPr>
      </p:pic>
      <p:sp>
        <p:nvSpPr>
          <p:cNvPr id="3" name="Slide Number Placeholder 2"/>
          <p:cNvSpPr>
            <a:spLocks noGrp="1"/>
          </p:cNvSpPr>
          <p:nvPr>
            <p:ph type="sldNum" sz="quarter" idx="12"/>
          </p:nvPr>
        </p:nvSpPr>
        <p:spPr/>
        <p:txBody>
          <a:bodyPr/>
          <a:lstStyle/>
          <a:p>
            <a:fld id="{21372E2E-A40E-48E3-8CD2-5DF1E17D7BE2}" type="slidenum">
              <a:rPr lang="en-US" smtClean="0"/>
              <a:t>17</a:t>
            </a:fld>
            <a:endParaRPr lang="en-US"/>
          </a:p>
        </p:txBody>
      </p:sp>
    </p:spTree>
    <p:extLst>
      <p:ext uri="{BB962C8B-B14F-4D97-AF65-F5344CB8AC3E}">
        <p14:creationId xmlns:p14="http://schemas.microsoft.com/office/powerpoint/2010/main" val="73319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476" y="1825625"/>
            <a:ext cx="8031874" cy="4774872"/>
          </a:xfrm>
        </p:spPr>
        <p:txBody>
          <a:bodyPr>
            <a:normAutofit fontScale="92500" lnSpcReduction="20000"/>
          </a:bodyPr>
          <a:lstStyle/>
          <a:p>
            <a:pPr algn="just">
              <a:lnSpc>
                <a:spcPct val="120000"/>
              </a:lnSpc>
            </a:pPr>
            <a:r>
              <a:rPr lang="en-US" dirty="0">
                <a:latin typeface="Calibri" panose="020F0502020204030204" pitchFamily="34" charset="0"/>
              </a:rPr>
              <a:t>In keeping </a:t>
            </a:r>
            <a:r>
              <a:rPr lang="en-US" dirty="0" smtClean="0">
                <a:latin typeface="Calibri" panose="020F0502020204030204" pitchFamily="34" charset="0"/>
              </a:rPr>
              <a:t>with XACML </a:t>
            </a:r>
            <a:r>
              <a:rPr lang="en-US" dirty="0">
                <a:latin typeface="Calibri" panose="020F0502020204030204" pitchFamily="34" charset="0"/>
              </a:rPr>
              <a:t>framework, the access request is submitted to </a:t>
            </a:r>
            <a:r>
              <a:rPr lang="en-US" dirty="0" smtClean="0">
                <a:latin typeface="Calibri" panose="020F0502020204030204" pitchFamily="34" charset="0"/>
              </a:rPr>
              <a:t>the Policy </a:t>
            </a:r>
            <a:r>
              <a:rPr lang="en-US" dirty="0">
                <a:latin typeface="Calibri" panose="020F0502020204030204" pitchFamily="34" charset="0"/>
              </a:rPr>
              <a:t>Enforcement Point (</a:t>
            </a:r>
            <a:r>
              <a:rPr lang="en-US" b="1" i="1" dirty="0">
                <a:latin typeface="Calibri" panose="020F0502020204030204" pitchFamily="34" charset="0"/>
              </a:rPr>
              <a:t>PEP</a:t>
            </a:r>
            <a:r>
              <a:rPr lang="en-US" dirty="0" smtClean="0">
                <a:latin typeface="Calibri" panose="020F0502020204030204" pitchFamily="34" charset="0"/>
              </a:rPr>
              <a:t>).</a:t>
            </a:r>
          </a:p>
          <a:p>
            <a:pPr algn="just">
              <a:lnSpc>
                <a:spcPct val="120000"/>
              </a:lnSpc>
            </a:pPr>
            <a:r>
              <a:rPr lang="en-US" dirty="0" smtClean="0">
                <a:latin typeface="Calibri" panose="020F0502020204030204" pitchFamily="34" charset="0"/>
              </a:rPr>
              <a:t>The </a:t>
            </a:r>
            <a:r>
              <a:rPr lang="en-US" b="1" i="1" dirty="0">
                <a:latin typeface="Calibri" panose="020F0502020204030204" pitchFamily="34" charset="0"/>
              </a:rPr>
              <a:t>PEP</a:t>
            </a:r>
            <a:r>
              <a:rPr lang="en-US" dirty="0">
                <a:latin typeface="Calibri" panose="020F0502020204030204" pitchFamily="34" charset="0"/>
              </a:rPr>
              <a:t> needs to </a:t>
            </a:r>
            <a:r>
              <a:rPr lang="en-US" dirty="0" smtClean="0">
                <a:latin typeface="Calibri" panose="020F0502020204030204" pitchFamily="34" charset="0"/>
              </a:rPr>
              <a:t>determine the </a:t>
            </a:r>
            <a:r>
              <a:rPr lang="en-US" dirty="0">
                <a:latin typeface="Calibri" panose="020F0502020204030204" pitchFamily="34" charset="0"/>
              </a:rPr>
              <a:t>access control decision and enforce it. </a:t>
            </a:r>
            <a:endParaRPr lang="en-US" dirty="0" smtClean="0">
              <a:latin typeface="Calibri" panose="020F0502020204030204" pitchFamily="34" charset="0"/>
            </a:endParaRPr>
          </a:p>
          <a:p>
            <a:pPr algn="just">
              <a:lnSpc>
                <a:spcPct val="120000"/>
              </a:lnSpc>
            </a:pPr>
            <a:r>
              <a:rPr lang="en-US" dirty="0" smtClean="0">
                <a:latin typeface="Calibri" panose="020F0502020204030204" pitchFamily="34" charset="0"/>
              </a:rPr>
              <a:t>The access control </a:t>
            </a:r>
            <a:r>
              <a:rPr lang="en-US" dirty="0">
                <a:latin typeface="Calibri" panose="020F0502020204030204" pitchFamily="34" charset="0"/>
              </a:rPr>
              <a:t>request may be submitted by the user in its </a:t>
            </a:r>
            <a:r>
              <a:rPr lang="en-US" dirty="0" smtClean="0">
                <a:latin typeface="Calibri" panose="020F0502020204030204" pitchFamily="34" charset="0"/>
              </a:rPr>
              <a:t>native format </a:t>
            </a:r>
            <a:r>
              <a:rPr lang="en-US" dirty="0">
                <a:latin typeface="Calibri" panose="020F0502020204030204" pitchFamily="34" charset="0"/>
              </a:rPr>
              <a:t>that differs from the XACML canonical form. </a:t>
            </a:r>
            <a:endParaRPr lang="en-US" dirty="0" smtClean="0">
              <a:latin typeface="Calibri" panose="020F0502020204030204" pitchFamily="34" charset="0"/>
            </a:endParaRPr>
          </a:p>
          <a:p>
            <a:pPr algn="just">
              <a:lnSpc>
                <a:spcPct val="120000"/>
              </a:lnSpc>
            </a:pPr>
            <a:r>
              <a:rPr lang="en-US" dirty="0" smtClean="0">
                <a:latin typeface="Calibri" panose="020F0502020204030204" pitchFamily="34" charset="0"/>
              </a:rPr>
              <a:t>The </a:t>
            </a:r>
            <a:r>
              <a:rPr lang="en-US" i="1" dirty="0" smtClean="0">
                <a:latin typeface="Calibri" panose="020F0502020204030204" pitchFamily="34" charset="0"/>
              </a:rPr>
              <a:t>context </a:t>
            </a:r>
            <a:r>
              <a:rPr lang="en-US" i="1" dirty="0">
                <a:latin typeface="Calibri" panose="020F0502020204030204" pitchFamily="34" charset="0"/>
              </a:rPr>
              <a:t>handler </a:t>
            </a:r>
            <a:r>
              <a:rPr lang="en-US" dirty="0">
                <a:latin typeface="Calibri" panose="020F0502020204030204" pitchFamily="34" charset="0"/>
              </a:rPr>
              <a:t>is responsible for translating these </a:t>
            </a:r>
            <a:r>
              <a:rPr lang="en-US" dirty="0" smtClean="0">
                <a:latin typeface="Calibri" panose="020F0502020204030204" pitchFamily="34" charset="0"/>
              </a:rPr>
              <a:t>requests into </a:t>
            </a:r>
            <a:r>
              <a:rPr lang="en-US" dirty="0">
                <a:latin typeface="Calibri" panose="020F0502020204030204" pitchFamily="34" charset="0"/>
              </a:rPr>
              <a:t>the canonical form and also converting the </a:t>
            </a:r>
            <a:r>
              <a:rPr lang="en-US" dirty="0" smtClean="0">
                <a:latin typeface="Calibri" panose="020F0502020204030204" pitchFamily="34" charset="0"/>
              </a:rPr>
              <a:t>response back </a:t>
            </a:r>
            <a:r>
              <a:rPr lang="en-US" dirty="0">
                <a:latin typeface="Calibri" panose="020F0502020204030204" pitchFamily="34" charset="0"/>
              </a:rPr>
              <a:t>to the user’s native format</a:t>
            </a:r>
            <a:r>
              <a:rPr lang="en-US" dirty="0" smtClean="0">
                <a:latin typeface="Calibri" panose="020F0502020204030204" pitchFamily="34" charset="0"/>
              </a:rPr>
              <a:t>.</a:t>
            </a:r>
          </a:p>
        </p:txBody>
      </p:sp>
      <p:sp>
        <p:nvSpPr>
          <p:cNvPr id="4" name="Title 1"/>
          <p:cNvSpPr>
            <a:spLocks noGrp="1"/>
          </p:cNvSpPr>
          <p:nvPr>
            <p:ph type="title"/>
          </p:nvPr>
        </p:nvSpPr>
        <p:spPr>
          <a:xfrm>
            <a:off x="155402" y="365126"/>
            <a:ext cx="8891752" cy="1325563"/>
          </a:xfrm>
        </p:spPr>
        <p:txBody>
          <a:bodyPr>
            <a:noAutofit/>
          </a:bodyPr>
          <a:lstStyle/>
          <a:p>
            <a:r>
              <a:rPr lang="en-US" sz="3800" b="1" dirty="0">
                <a:latin typeface="Book Antiqua" panose="02040602050305030304" pitchFamily="18" charset="0"/>
              </a:rPr>
              <a:t>ACCESS </a:t>
            </a:r>
            <a:r>
              <a:rPr lang="en-US" sz="3800" b="1" dirty="0" smtClean="0">
                <a:latin typeface="Book Antiqua" panose="02040602050305030304" pitchFamily="18" charset="0"/>
              </a:rPr>
              <a:t>CONTROL ARCHITECTURE</a:t>
            </a:r>
            <a:endParaRPr lang="en-US" sz="3800" b="1" dirty="0">
              <a:latin typeface="Book Antiqua" panose="02040602050305030304" pitchFamily="18" charset="0"/>
            </a:endParaRPr>
          </a:p>
        </p:txBody>
      </p:sp>
      <p:sp>
        <p:nvSpPr>
          <p:cNvPr id="2" name="Slide Number Placeholder 1"/>
          <p:cNvSpPr>
            <a:spLocks noGrp="1"/>
          </p:cNvSpPr>
          <p:nvPr>
            <p:ph type="sldNum" sz="quarter" idx="12"/>
          </p:nvPr>
        </p:nvSpPr>
        <p:spPr/>
        <p:txBody>
          <a:bodyPr/>
          <a:lstStyle/>
          <a:p>
            <a:fld id="{21372E2E-A40E-48E3-8CD2-5DF1E17D7BE2}" type="slidenum">
              <a:rPr lang="en-US" smtClean="0"/>
              <a:t>18</a:t>
            </a:fld>
            <a:endParaRPr lang="en-US"/>
          </a:p>
        </p:txBody>
      </p:sp>
    </p:spTree>
    <p:extLst>
      <p:ext uri="{BB962C8B-B14F-4D97-AF65-F5344CB8AC3E}">
        <p14:creationId xmlns:p14="http://schemas.microsoft.com/office/powerpoint/2010/main" val="20511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00000"/>
              </a:lnSpc>
            </a:pPr>
            <a:r>
              <a:rPr lang="en-US" dirty="0">
                <a:latin typeface="Calibri" panose="020F0502020204030204" pitchFamily="34" charset="0"/>
              </a:rPr>
              <a:t>The request, converted by the context handler, is forwarded to the Policy Decision Point (</a:t>
            </a:r>
            <a:r>
              <a:rPr lang="en-US" b="1" i="1" dirty="0">
                <a:latin typeface="Calibri" panose="020F0502020204030204" pitchFamily="34" charset="0"/>
              </a:rPr>
              <a:t>PDP</a:t>
            </a:r>
            <a:r>
              <a:rPr lang="en-US" dirty="0">
                <a:latin typeface="Calibri" panose="020F0502020204030204" pitchFamily="34" charset="0"/>
              </a:rPr>
              <a:t>). </a:t>
            </a:r>
            <a:endParaRPr lang="en-US" dirty="0" smtClean="0">
              <a:latin typeface="Calibri" panose="020F0502020204030204" pitchFamily="34" charset="0"/>
            </a:endParaRPr>
          </a:p>
          <a:p>
            <a:pPr algn="just">
              <a:lnSpc>
                <a:spcPct val="100000"/>
              </a:lnSpc>
            </a:pPr>
            <a:r>
              <a:rPr lang="en-US" dirty="0" smtClean="0">
                <a:latin typeface="Calibri" panose="020F0502020204030204" pitchFamily="34" charset="0"/>
              </a:rPr>
              <a:t>The </a:t>
            </a:r>
            <a:r>
              <a:rPr lang="en-US" b="1" i="1" dirty="0">
                <a:latin typeface="Calibri" panose="020F0502020204030204" pitchFamily="34" charset="0"/>
              </a:rPr>
              <a:t>PDP</a:t>
            </a:r>
            <a:r>
              <a:rPr lang="en-US" dirty="0">
                <a:latin typeface="Calibri" panose="020F0502020204030204" pitchFamily="34" charset="0"/>
              </a:rPr>
              <a:t> looks at the request and retrieves the applicable policies, evaluates the policies, and </a:t>
            </a:r>
            <a:r>
              <a:rPr lang="en-US" b="1" dirty="0">
                <a:latin typeface="Calibri" panose="020F0502020204030204" pitchFamily="34" charset="0"/>
              </a:rPr>
              <a:t>returns</a:t>
            </a:r>
            <a:r>
              <a:rPr lang="en-US" dirty="0">
                <a:latin typeface="Calibri" panose="020F0502020204030204" pitchFamily="34" charset="0"/>
              </a:rPr>
              <a:t> the decision </a:t>
            </a:r>
            <a:r>
              <a:rPr lang="en-US" b="1" dirty="0">
                <a:latin typeface="Calibri" panose="020F0502020204030204" pitchFamily="34" charset="0"/>
              </a:rPr>
              <a:t>to</a:t>
            </a:r>
            <a:r>
              <a:rPr lang="en-US" dirty="0">
                <a:latin typeface="Calibri" panose="020F0502020204030204" pitchFamily="34" charset="0"/>
              </a:rPr>
              <a:t> the </a:t>
            </a:r>
            <a:r>
              <a:rPr lang="en-US" b="1" dirty="0">
                <a:latin typeface="Calibri" panose="020F0502020204030204" pitchFamily="34" charset="0"/>
              </a:rPr>
              <a:t>PEP</a:t>
            </a:r>
            <a:r>
              <a:rPr lang="en-US" dirty="0" smtClean="0">
                <a:latin typeface="Calibri" panose="020F0502020204030204" pitchFamily="34" charset="0"/>
              </a:rPr>
              <a:t>.</a:t>
            </a:r>
            <a:endParaRPr lang="en-US" dirty="0" smtClean="0"/>
          </a:p>
          <a:p>
            <a:pPr algn="just">
              <a:lnSpc>
                <a:spcPct val="100000"/>
              </a:lnSpc>
            </a:pPr>
            <a:r>
              <a:rPr lang="en-US" dirty="0" smtClean="0"/>
              <a:t>The </a:t>
            </a:r>
            <a:r>
              <a:rPr lang="en-US" dirty="0">
                <a:solidFill>
                  <a:srgbClr val="FF0000"/>
                </a:solidFill>
              </a:rPr>
              <a:t>attribute</a:t>
            </a:r>
            <a:r>
              <a:rPr lang="en-US" dirty="0"/>
              <a:t> </a:t>
            </a:r>
            <a:r>
              <a:rPr lang="en-US" dirty="0">
                <a:solidFill>
                  <a:srgbClr val="FF0000"/>
                </a:solidFill>
              </a:rPr>
              <a:t>values</a:t>
            </a:r>
            <a:r>
              <a:rPr lang="en-US" dirty="0"/>
              <a:t> are </a:t>
            </a:r>
            <a:r>
              <a:rPr lang="en-US" i="1" dirty="0"/>
              <a:t>stored</a:t>
            </a:r>
            <a:r>
              <a:rPr lang="en-US" dirty="0"/>
              <a:t> in </a:t>
            </a:r>
            <a:r>
              <a:rPr lang="en-US" b="1" dirty="0" smtClean="0"/>
              <a:t>Policy Information </a:t>
            </a:r>
            <a:r>
              <a:rPr lang="en-US" b="1" dirty="0"/>
              <a:t>Point</a:t>
            </a:r>
            <a:r>
              <a:rPr lang="en-US" dirty="0"/>
              <a:t> (</a:t>
            </a:r>
            <a:r>
              <a:rPr lang="en-US" b="1" i="1" dirty="0"/>
              <a:t>PIP</a:t>
            </a:r>
            <a:r>
              <a:rPr lang="en-US" dirty="0"/>
              <a:t>). </a:t>
            </a:r>
            <a:endParaRPr lang="en-US" dirty="0" smtClean="0"/>
          </a:p>
          <a:p>
            <a:pPr algn="just">
              <a:lnSpc>
                <a:spcPct val="100000"/>
              </a:lnSpc>
            </a:pPr>
            <a:r>
              <a:rPr lang="en-US" dirty="0" smtClean="0"/>
              <a:t>The </a:t>
            </a:r>
            <a:r>
              <a:rPr lang="en-US" dirty="0">
                <a:solidFill>
                  <a:srgbClr val="FF0000"/>
                </a:solidFill>
              </a:rPr>
              <a:t>policies</a:t>
            </a:r>
            <a:r>
              <a:rPr lang="en-US" dirty="0"/>
              <a:t> are </a:t>
            </a:r>
            <a:r>
              <a:rPr lang="en-US" i="1" dirty="0"/>
              <a:t>created</a:t>
            </a:r>
            <a:r>
              <a:rPr lang="en-US" dirty="0"/>
              <a:t> and </a:t>
            </a:r>
            <a:r>
              <a:rPr lang="en-US" i="1" dirty="0"/>
              <a:t>stored</a:t>
            </a:r>
            <a:r>
              <a:rPr lang="en-US" dirty="0"/>
              <a:t> by the </a:t>
            </a:r>
            <a:r>
              <a:rPr lang="en-US" b="1" dirty="0" smtClean="0"/>
              <a:t>Policy Administration </a:t>
            </a:r>
            <a:r>
              <a:rPr lang="en-US" b="1" dirty="0"/>
              <a:t>Point </a:t>
            </a:r>
            <a:r>
              <a:rPr lang="en-US" dirty="0"/>
              <a:t>(</a:t>
            </a:r>
            <a:r>
              <a:rPr lang="en-US" b="1" i="1" dirty="0"/>
              <a:t>PAP</a:t>
            </a:r>
            <a:r>
              <a:rPr lang="en-US" dirty="0"/>
              <a:t>).</a:t>
            </a:r>
          </a:p>
        </p:txBody>
      </p:sp>
      <p:sp>
        <p:nvSpPr>
          <p:cNvPr id="4" name="Title 1"/>
          <p:cNvSpPr>
            <a:spLocks noGrp="1"/>
          </p:cNvSpPr>
          <p:nvPr>
            <p:ph type="title"/>
          </p:nvPr>
        </p:nvSpPr>
        <p:spPr>
          <a:xfrm>
            <a:off x="166288" y="365126"/>
            <a:ext cx="8891752" cy="1325563"/>
          </a:xfrm>
        </p:spPr>
        <p:txBody>
          <a:bodyPr>
            <a:noAutofit/>
          </a:bodyPr>
          <a:lstStyle/>
          <a:p>
            <a:r>
              <a:rPr lang="en-US" sz="3800" b="1" dirty="0">
                <a:latin typeface="Book Antiqua" panose="02040602050305030304" pitchFamily="18" charset="0"/>
              </a:rPr>
              <a:t>ACCESS </a:t>
            </a:r>
            <a:r>
              <a:rPr lang="en-US" sz="3800" b="1" dirty="0" smtClean="0">
                <a:latin typeface="Book Antiqua" panose="02040602050305030304" pitchFamily="18" charset="0"/>
              </a:rPr>
              <a:t>CONTROL ARCHITECTURE</a:t>
            </a:r>
            <a:endParaRPr lang="en-US" sz="3800" b="1" dirty="0">
              <a:latin typeface="Book Antiqua" panose="02040602050305030304" pitchFamily="18" charset="0"/>
            </a:endParaRPr>
          </a:p>
        </p:txBody>
      </p:sp>
      <p:sp>
        <p:nvSpPr>
          <p:cNvPr id="2" name="Slide Number Placeholder 1"/>
          <p:cNvSpPr>
            <a:spLocks noGrp="1"/>
          </p:cNvSpPr>
          <p:nvPr>
            <p:ph type="sldNum" sz="quarter" idx="12"/>
          </p:nvPr>
        </p:nvSpPr>
        <p:spPr/>
        <p:txBody>
          <a:bodyPr/>
          <a:lstStyle/>
          <a:p>
            <a:fld id="{21372E2E-A40E-48E3-8CD2-5DF1E17D7BE2}" type="slidenum">
              <a:rPr lang="en-US" smtClean="0"/>
              <a:t>19</a:t>
            </a:fld>
            <a:endParaRPr lang="en-US"/>
          </a:p>
        </p:txBody>
      </p:sp>
    </p:spTree>
    <p:extLst>
      <p:ext uri="{BB962C8B-B14F-4D97-AF65-F5344CB8AC3E}">
        <p14:creationId xmlns:p14="http://schemas.microsoft.com/office/powerpoint/2010/main" val="155851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 Antiqua" panose="02040602050305030304" pitchFamily="18" charset="0"/>
              </a:rPr>
              <a:t>Agenda</a:t>
            </a:r>
          </a:p>
        </p:txBody>
      </p:sp>
      <p:sp>
        <p:nvSpPr>
          <p:cNvPr id="3" name="Content Placeholder 2"/>
          <p:cNvSpPr>
            <a:spLocks noGrp="1"/>
          </p:cNvSpPr>
          <p:nvPr>
            <p:ph idx="1"/>
          </p:nvPr>
        </p:nvSpPr>
        <p:spPr/>
        <p:txBody>
          <a:bodyPr>
            <a:normAutofit/>
          </a:bodyPr>
          <a:lstStyle/>
          <a:p>
            <a:r>
              <a:rPr lang="en-US" sz="3600" dirty="0" smtClean="0"/>
              <a:t>Introduction</a:t>
            </a:r>
          </a:p>
          <a:p>
            <a:pPr lvl="1"/>
            <a:r>
              <a:rPr lang="en-US" sz="3600" dirty="0" smtClean="0"/>
              <a:t>E-Health</a:t>
            </a:r>
          </a:p>
          <a:p>
            <a:r>
              <a:rPr lang="en-US" sz="3600" dirty="0" smtClean="0"/>
              <a:t>RBAC</a:t>
            </a:r>
          </a:p>
          <a:p>
            <a:r>
              <a:rPr lang="en-US" sz="3600" dirty="0" smtClean="0"/>
              <a:t>ABAC</a:t>
            </a:r>
          </a:p>
          <a:p>
            <a:r>
              <a:rPr lang="en-US" sz="3600" dirty="0" smtClean="0"/>
              <a:t>Example of applying ABAC in e-Health</a:t>
            </a:r>
            <a:endParaRPr lang="en-US" sz="3600" dirty="0"/>
          </a:p>
        </p:txBody>
      </p:sp>
      <p:sp>
        <p:nvSpPr>
          <p:cNvPr id="4" name="Slide Number Placeholder 3"/>
          <p:cNvSpPr>
            <a:spLocks noGrp="1"/>
          </p:cNvSpPr>
          <p:nvPr>
            <p:ph type="sldNum" sz="quarter" idx="12"/>
          </p:nvPr>
        </p:nvSpPr>
        <p:spPr/>
        <p:txBody>
          <a:bodyPr/>
          <a:lstStyle/>
          <a:p>
            <a:fld id="{21372E2E-A40E-48E3-8CD2-5DF1E17D7BE2}" type="slidenum">
              <a:rPr lang="en-US" smtClean="0"/>
              <a:t>2</a:t>
            </a:fld>
            <a:endParaRPr lang="en-US"/>
          </a:p>
        </p:txBody>
      </p:sp>
    </p:spTree>
    <p:extLst>
      <p:ext uri="{BB962C8B-B14F-4D97-AF65-F5344CB8AC3E}">
        <p14:creationId xmlns:p14="http://schemas.microsoft.com/office/powerpoint/2010/main" val="55734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4400" b="1" dirty="0" smtClean="0">
              <a:latin typeface="Book Antiqua" panose="02040602050305030304" pitchFamily="18" charset="0"/>
            </a:endParaRPr>
          </a:p>
          <a:p>
            <a:pPr marL="0" indent="0" algn="ctr">
              <a:buNone/>
            </a:pPr>
            <a:r>
              <a:rPr lang="en-US" sz="7200" b="1" dirty="0" smtClean="0">
                <a:latin typeface="Book Antiqua" panose="02040602050305030304" pitchFamily="18" charset="0"/>
              </a:rPr>
              <a:t>E</a:t>
            </a:r>
            <a:r>
              <a:rPr lang="en-US" sz="5400" b="1" dirty="0" smtClean="0">
                <a:latin typeface="Book Antiqua" panose="02040602050305030304" pitchFamily="18" charset="0"/>
              </a:rPr>
              <a:t>XAMPLE</a:t>
            </a:r>
            <a:endParaRPr lang="en-US" sz="5400" dirty="0"/>
          </a:p>
        </p:txBody>
      </p:sp>
      <p:sp>
        <p:nvSpPr>
          <p:cNvPr id="4" name="Slide Number Placeholder 3"/>
          <p:cNvSpPr>
            <a:spLocks noGrp="1"/>
          </p:cNvSpPr>
          <p:nvPr>
            <p:ph type="sldNum" sz="quarter" idx="12"/>
          </p:nvPr>
        </p:nvSpPr>
        <p:spPr/>
        <p:txBody>
          <a:bodyPr/>
          <a:lstStyle/>
          <a:p>
            <a:fld id="{21372E2E-A40E-48E3-8CD2-5DF1E17D7BE2}" type="slidenum">
              <a:rPr lang="en-US" smtClean="0"/>
              <a:t>20</a:t>
            </a:fld>
            <a:endParaRPr lang="en-US"/>
          </a:p>
        </p:txBody>
      </p:sp>
    </p:spTree>
    <p:extLst>
      <p:ext uri="{BB962C8B-B14F-4D97-AF65-F5344CB8AC3E}">
        <p14:creationId xmlns:p14="http://schemas.microsoft.com/office/powerpoint/2010/main" val="540177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22" y="365126"/>
            <a:ext cx="7886700" cy="1325563"/>
          </a:xfrm>
        </p:spPr>
        <p:txBody>
          <a:bodyPr>
            <a:noAutofit/>
          </a:bodyPr>
          <a:lstStyle/>
          <a:p>
            <a:r>
              <a:rPr lang="en-US" sz="3600" b="1" dirty="0">
                <a:latin typeface="Book Antiqua" panose="02040602050305030304" pitchFamily="18" charset="0"/>
              </a:rPr>
              <a:t>E</a:t>
            </a:r>
            <a:r>
              <a:rPr lang="en-US" sz="2400" b="1" dirty="0">
                <a:latin typeface="Book Antiqua" panose="02040602050305030304" pitchFamily="18" charset="0"/>
              </a:rPr>
              <a:t>XAMPLE </a:t>
            </a:r>
            <a:r>
              <a:rPr lang="en-US" sz="3600" b="1" dirty="0">
                <a:latin typeface="Book Antiqua" panose="02040602050305030304" pitchFamily="18" charset="0"/>
              </a:rPr>
              <a:t>XACML P</a:t>
            </a:r>
            <a:r>
              <a:rPr lang="en-US" sz="2400" b="1" dirty="0">
                <a:latin typeface="Book Antiqua" panose="02040602050305030304" pitchFamily="18" charset="0"/>
              </a:rPr>
              <a:t>OLICY </a:t>
            </a:r>
            <a:r>
              <a:rPr lang="en-US" sz="3600" b="1" dirty="0">
                <a:latin typeface="Book Antiqua" panose="02040602050305030304" pitchFamily="18" charset="0"/>
              </a:rPr>
              <a:t>S</a:t>
            </a:r>
            <a:r>
              <a:rPr lang="en-US" sz="2400" b="1" dirty="0">
                <a:latin typeface="Book Antiqua" panose="02040602050305030304" pitchFamily="18" charset="0"/>
              </a:rPr>
              <a:t>PECIFICATION</a:t>
            </a:r>
          </a:p>
        </p:txBody>
      </p:sp>
      <p:sp>
        <p:nvSpPr>
          <p:cNvPr id="3" name="Content Placeholder 2"/>
          <p:cNvSpPr>
            <a:spLocks noGrp="1"/>
          </p:cNvSpPr>
          <p:nvPr>
            <p:ph idx="1"/>
          </p:nvPr>
        </p:nvSpPr>
        <p:spPr/>
        <p:txBody>
          <a:bodyPr>
            <a:noAutofit/>
          </a:bodyPr>
          <a:lstStyle/>
          <a:p>
            <a:pPr algn="just"/>
            <a:r>
              <a:rPr lang="en-US" sz="2600" dirty="0" smtClean="0"/>
              <a:t>The </a:t>
            </a:r>
            <a:r>
              <a:rPr lang="en-US" sz="2600" dirty="0"/>
              <a:t>example is that of a data store that </a:t>
            </a:r>
            <a:r>
              <a:rPr lang="en-US" sz="2600" dirty="0" smtClean="0"/>
              <a:t>gets clinical </a:t>
            </a:r>
            <a:r>
              <a:rPr lang="en-US" sz="2600" dirty="0"/>
              <a:t>health data from various healthcare providers.</a:t>
            </a:r>
          </a:p>
          <a:p>
            <a:pPr algn="just"/>
            <a:r>
              <a:rPr lang="en-US" sz="2600" dirty="0"/>
              <a:t>Clinical data is received by the data store which must </a:t>
            </a:r>
            <a:r>
              <a:rPr lang="en-US" sz="2600" dirty="0" smtClean="0"/>
              <a:t>be processed </a:t>
            </a:r>
            <a:r>
              <a:rPr lang="en-US" sz="2600" dirty="0"/>
              <a:t>as per the instructions of the patient and </a:t>
            </a:r>
            <a:r>
              <a:rPr lang="en-US" sz="2600" dirty="0" smtClean="0"/>
              <a:t>the legal </a:t>
            </a:r>
            <a:r>
              <a:rPr lang="en-US" sz="2600" dirty="0"/>
              <a:t>rules before it is distributed to authorized researchers.</a:t>
            </a:r>
          </a:p>
          <a:p>
            <a:pPr algn="just"/>
            <a:r>
              <a:rPr lang="en-US" sz="2600" dirty="0" smtClean="0"/>
              <a:t>The aim of </a:t>
            </a:r>
            <a:r>
              <a:rPr lang="en-US" sz="2600" smtClean="0"/>
              <a:t>this example is </a:t>
            </a:r>
            <a:r>
              <a:rPr lang="en-US" sz="2600" dirty="0" smtClean="0"/>
              <a:t>to show </a:t>
            </a:r>
            <a:r>
              <a:rPr lang="en-US" sz="2600" dirty="0"/>
              <a:t>how the patient’s </a:t>
            </a:r>
            <a:r>
              <a:rPr lang="en-US" sz="2600" dirty="0" smtClean="0"/>
              <a:t>privacy preferences </a:t>
            </a:r>
            <a:r>
              <a:rPr lang="en-US" sz="2600" dirty="0"/>
              <a:t>can be expressed and enforced using the </a:t>
            </a:r>
            <a:r>
              <a:rPr lang="en-US" sz="2600" dirty="0" smtClean="0"/>
              <a:t>ABAC framework </a:t>
            </a:r>
            <a:r>
              <a:rPr lang="en-US" sz="2600" dirty="0"/>
              <a:t>supported by XACML. </a:t>
            </a:r>
            <a:endParaRPr lang="en-US" sz="2600" dirty="0" smtClean="0"/>
          </a:p>
          <a:p>
            <a:pPr algn="just"/>
            <a:r>
              <a:rPr lang="en-US" sz="2600" dirty="0" smtClean="0"/>
              <a:t>The </a:t>
            </a:r>
            <a:r>
              <a:rPr lang="en-US" sz="2600" dirty="0"/>
              <a:t>example </a:t>
            </a:r>
            <a:r>
              <a:rPr lang="en-US" sz="2600" dirty="0" smtClean="0"/>
              <a:t>uses </a:t>
            </a:r>
            <a:r>
              <a:rPr lang="en-US" sz="2600" b="1" i="1" dirty="0" smtClean="0"/>
              <a:t>Institute </a:t>
            </a:r>
            <a:r>
              <a:rPr lang="en-US" sz="2600" b="1" i="1" dirty="0"/>
              <a:t>1</a:t>
            </a:r>
            <a:r>
              <a:rPr lang="en-US" sz="2600" dirty="0"/>
              <a:t>, </a:t>
            </a:r>
            <a:r>
              <a:rPr lang="en-US" sz="2600" b="1" i="1" dirty="0"/>
              <a:t>Institute 2</a:t>
            </a:r>
            <a:r>
              <a:rPr lang="en-US" sz="2600" dirty="0"/>
              <a:t>, </a:t>
            </a:r>
            <a:r>
              <a:rPr lang="en-US" sz="2600" b="1" i="1" dirty="0"/>
              <a:t>Patient 1</a:t>
            </a:r>
            <a:r>
              <a:rPr lang="en-US" sz="2600" dirty="0"/>
              <a:t> and </a:t>
            </a:r>
            <a:r>
              <a:rPr lang="en-US" sz="2600" b="1" i="1" dirty="0"/>
              <a:t>Patient 2</a:t>
            </a:r>
            <a:r>
              <a:rPr lang="en-US" sz="2600" dirty="0"/>
              <a:t> policies </a:t>
            </a:r>
            <a:r>
              <a:rPr lang="en-US" sz="2600" dirty="0" smtClean="0"/>
              <a:t>for the </a:t>
            </a:r>
            <a:r>
              <a:rPr lang="en-US" sz="2600" dirty="0"/>
              <a:t>purpose of demonstration.</a:t>
            </a:r>
          </a:p>
        </p:txBody>
      </p:sp>
      <p:sp>
        <p:nvSpPr>
          <p:cNvPr id="4" name="Slide Number Placeholder 3"/>
          <p:cNvSpPr>
            <a:spLocks noGrp="1"/>
          </p:cNvSpPr>
          <p:nvPr>
            <p:ph type="sldNum" sz="quarter" idx="12"/>
          </p:nvPr>
        </p:nvSpPr>
        <p:spPr/>
        <p:txBody>
          <a:bodyPr/>
          <a:lstStyle/>
          <a:p>
            <a:fld id="{21372E2E-A40E-48E3-8CD2-5DF1E17D7BE2}" type="slidenum">
              <a:rPr lang="en-US" smtClean="0"/>
              <a:t>21</a:t>
            </a:fld>
            <a:endParaRPr lang="en-US"/>
          </a:p>
        </p:txBody>
      </p:sp>
    </p:spTree>
    <p:extLst>
      <p:ext uri="{BB962C8B-B14F-4D97-AF65-F5344CB8AC3E}">
        <p14:creationId xmlns:p14="http://schemas.microsoft.com/office/powerpoint/2010/main" val="193013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25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250"/>
                            </p:stCondLst>
                            <p:childTnLst>
                              <p:par>
                                <p:cTn id="11" presetID="1" presetClass="entr" presetSubtype="0" fill="hold" nodeType="afterEffect">
                                  <p:stCondLst>
                                    <p:cond delay="175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25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 Antiqua" panose="02040602050305030304" pitchFamily="18" charset="0"/>
              </a:rPr>
              <a:t>Policies</a:t>
            </a:r>
            <a:r>
              <a:rPr lang="en-US" dirty="0">
                <a:latin typeface="Book Antiqua" panose="02040602050305030304" pitchFamily="18" charset="0"/>
              </a:rPr>
              <a:t> </a:t>
            </a:r>
            <a:r>
              <a:rPr lang="en-US" b="1" dirty="0">
                <a:latin typeface="Book Antiqua" panose="02040602050305030304" pitchFamily="18" charset="0"/>
              </a:rPr>
              <a:t>of Institute 1</a:t>
            </a:r>
          </a:p>
        </p:txBody>
      </p:sp>
      <p:sp>
        <p:nvSpPr>
          <p:cNvPr id="3" name="Content Placeholder 2"/>
          <p:cNvSpPr>
            <a:spLocks noGrp="1"/>
          </p:cNvSpPr>
          <p:nvPr>
            <p:ph idx="1"/>
          </p:nvPr>
        </p:nvSpPr>
        <p:spPr/>
        <p:txBody>
          <a:bodyPr/>
          <a:lstStyle/>
          <a:p>
            <a:pPr algn="just"/>
            <a:r>
              <a:rPr lang="en-US" b="1" i="1" dirty="0"/>
              <a:t>Institute 1</a:t>
            </a:r>
            <a:r>
              <a:rPr lang="en-US" b="1" dirty="0"/>
              <a:t> </a:t>
            </a:r>
            <a:r>
              <a:rPr lang="en-US" dirty="0"/>
              <a:t>allows release of </a:t>
            </a:r>
            <a:r>
              <a:rPr lang="en-US" dirty="0" smtClean="0"/>
              <a:t>patient-level data </a:t>
            </a:r>
            <a:r>
              <a:rPr lang="en-US" dirty="0"/>
              <a:t>to </a:t>
            </a:r>
            <a:r>
              <a:rPr lang="en-US" b="1" dirty="0"/>
              <a:t>researchers</a:t>
            </a:r>
            <a:r>
              <a:rPr lang="en-US" dirty="0"/>
              <a:t> as limited datasets as long </a:t>
            </a:r>
            <a:r>
              <a:rPr lang="en-US" dirty="0" smtClean="0"/>
              <a:t>as the </a:t>
            </a:r>
            <a:r>
              <a:rPr lang="en-US" dirty="0"/>
              <a:t>requesters can assert </a:t>
            </a:r>
            <a:r>
              <a:rPr lang="en-US" dirty="0">
                <a:solidFill>
                  <a:srgbClr val="FF0000"/>
                </a:solidFill>
              </a:rPr>
              <a:t>HIPAA-compliance</a:t>
            </a:r>
            <a:r>
              <a:rPr lang="en-US" dirty="0"/>
              <a:t>.</a:t>
            </a:r>
          </a:p>
        </p:txBody>
      </p:sp>
      <p:sp>
        <p:nvSpPr>
          <p:cNvPr id="4" name="Slide Number Placeholder 3"/>
          <p:cNvSpPr>
            <a:spLocks noGrp="1"/>
          </p:cNvSpPr>
          <p:nvPr>
            <p:ph type="sldNum" sz="quarter" idx="12"/>
          </p:nvPr>
        </p:nvSpPr>
        <p:spPr/>
        <p:txBody>
          <a:bodyPr/>
          <a:lstStyle/>
          <a:p>
            <a:fld id="{21372E2E-A40E-48E3-8CD2-5DF1E17D7BE2}" type="slidenum">
              <a:rPr lang="en-US" smtClean="0"/>
              <a:t>22</a:t>
            </a:fld>
            <a:endParaRPr lang="en-US"/>
          </a:p>
        </p:txBody>
      </p:sp>
    </p:spTree>
    <p:extLst>
      <p:ext uri="{BB962C8B-B14F-4D97-AF65-F5344CB8AC3E}">
        <p14:creationId xmlns:p14="http://schemas.microsoft.com/office/powerpoint/2010/main" val="2360177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93851" y="2578669"/>
            <a:ext cx="9247302" cy="3120854"/>
          </a:xfrm>
          <a:prstGeom prst="rect">
            <a:avLst/>
          </a:prstGeom>
          <a:noFill/>
        </p:spPr>
        <p:txBody>
          <a:bodyPr wrap="square">
            <a:spAutoFit/>
          </a:bodyPr>
          <a:lstStyle/>
          <a:p>
            <a:pPr>
              <a:lnSpc>
                <a:spcPct val="120000"/>
              </a:lnSpc>
            </a:pPr>
            <a:r>
              <a:rPr lang="en-US" sz="2400" dirty="0">
                <a:latin typeface="Courier New" panose="02070309020205020404" pitchFamily="49" charset="0"/>
                <a:cs typeface="Courier New" panose="02070309020205020404" pitchFamily="49" charset="0"/>
              </a:rPr>
              <a:t>&lt;</a:t>
            </a:r>
            <a:r>
              <a:rPr lang="en-US" sz="2400" b="1" dirty="0">
                <a:latin typeface="Courier New" panose="02070309020205020404" pitchFamily="49" charset="0"/>
                <a:cs typeface="Courier New" panose="02070309020205020404" pitchFamily="49" charset="0"/>
              </a:rPr>
              <a:t>Rule</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RuleId</a:t>
            </a:r>
            <a:r>
              <a:rPr lang="en-US" sz="2400" dirty="0">
                <a:latin typeface="Courier New" panose="02070309020205020404" pitchFamily="49" charset="0"/>
                <a:cs typeface="Courier New" panose="02070309020205020404" pitchFamily="49" charset="0"/>
              </a:rPr>
              <a:t> = "</a:t>
            </a:r>
            <a:r>
              <a:rPr lang="en-US" sz="2400" b="1" dirty="0">
                <a:latin typeface="Courier New" panose="02070309020205020404" pitchFamily="49" charset="0"/>
                <a:cs typeface="Courier New" panose="02070309020205020404" pitchFamily="49" charset="0"/>
              </a:rPr>
              <a:t>I1R1</a:t>
            </a:r>
            <a:r>
              <a:rPr lang="en-US" sz="2400" dirty="0">
                <a:latin typeface="Courier New" panose="02070309020205020404" pitchFamily="49" charset="0"/>
                <a:cs typeface="Courier New" panose="02070309020205020404" pitchFamily="49" charset="0"/>
              </a:rPr>
              <a:t>" Effect="Permit"&gt;</a:t>
            </a:r>
          </a:p>
          <a:p>
            <a:pPr>
              <a:lnSpc>
                <a:spcPct val="120000"/>
              </a:lnSpc>
            </a:pPr>
            <a:r>
              <a:rPr lang="en-US" sz="2400" dirty="0">
                <a:latin typeface="Courier New" panose="02070309020205020404" pitchFamily="49" charset="0"/>
                <a:cs typeface="Courier New" panose="02070309020205020404" pitchFamily="49" charset="0"/>
              </a:rPr>
              <a:t>&lt;Condition&gt;</a:t>
            </a:r>
          </a:p>
          <a:p>
            <a:pPr>
              <a:lnSpc>
                <a:spcPct val="120000"/>
              </a:lnSpc>
            </a:pPr>
            <a:r>
              <a:rPr lang="en-US" sz="2400" dirty="0">
                <a:latin typeface="Courier New" panose="02070309020205020404" pitchFamily="49" charset="0"/>
                <a:cs typeface="Courier New" panose="02070309020205020404" pitchFamily="49" charset="0"/>
              </a:rPr>
              <a:t>Function: string-equal</a:t>
            </a:r>
          </a:p>
          <a:p>
            <a:pPr>
              <a:lnSpc>
                <a:spcPct val="120000"/>
              </a:lnSpc>
            </a:pPr>
            <a:r>
              <a:rPr lang="en-US" sz="2000" dirty="0">
                <a:latin typeface="Courier New" panose="02070309020205020404" pitchFamily="49" charset="0"/>
                <a:cs typeface="Courier New" panose="02070309020205020404" pitchFamily="49" charset="0"/>
              </a:rPr>
              <a:t>/* :Attribute-Category :Attribute ID :Attribute Value */</a:t>
            </a:r>
          </a:p>
          <a:p>
            <a:pPr>
              <a:lnSpc>
                <a:spcPct val="120000"/>
              </a:lnSpc>
            </a:pPr>
            <a:r>
              <a:rPr lang="en-US" sz="2400" dirty="0">
                <a:latin typeface="Courier New" panose="02070309020205020404" pitchFamily="49" charset="0"/>
                <a:cs typeface="Courier New" panose="02070309020205020404" pitchFamily="49" charset="0"/>
              </a:rPr>
              <a:t>:access-subject 	:HIPAA Comp 	:Yes</a:t>
            </a:r>
          </a:p>
          <a:p>
            <a:pPr>
              <a:lnSpc>
                <a:spcPct val="120000"/>
              </a:lnSpc>
            </a:pPr>
            <a:r>
              <a:rPr lang="en-US" sz="2400" dirty="0">
                <a:latin typeface="Courier New" panose="02070309020205020404" pitchFamily="49" charset="0"/>
                <a:cs typeface="Courier New" panose="02070309020205020404" pitchFamily="49" charset="0"/>
              </a:rPr>
              <a:t>&lt;/Condition&gt;</a:t>
            </a:r>
          </a:p>
          <a:p>
            <a:pPr>
              <a:lnSpc>
                <a:spcPct val="120000"/>
              </a:lnSpc>
            </a:pPr>
            <a:r>
              <a:rPr lang="en-US" sz="2400" dirty="0">
                <a:latin typeface="Courier New" panose="02070309020205020404" pitchFamily="49" charset="0"/>
                <a:cs typeface="Courier New" panose="02070309020205020404" pitchFamily="49" charset="0"/>
              </a:rPr>
              <a:t>&lt;/Rule&gt;</a:t>
            </a:r>
          </a:p>
        </p:txBody>
      </p:sp>
      <p:sp>
        <p:nvSpPr>
          <p:cNvPr id="21" name="Rectangle 20"/>
          <p:cNvSpPr/>
          <p:nvPr/>
        </p:nvSpPr>
        <p:spPr>
          <a:xfrm>
            <a:off x="68580" y="881365"/>
            <a:ext cx="8573118" cy="5780044"/>
          </a:xfrm>
          <a:prstGeom prst="rect">
            <a:avLst/>
          </a:prstGeom>
        </p:spPr>
        <p:txBody>
          <a:bodyPr wrap="square">
            <a:spAutoFit/>
          </a:bodyPr>
          <a:lstStyle/>
          <a:p>
            <a:pPr>
              <a:lnSpc>
                <a:spcPct val="120000"/>
              </a:lnSpc>
            </a:pPr>
            <a:r>
              <a:rPr lang="en-US" sz="2200" dirty="0">
                <a:latin typeface="Courier New" panose="02070309020205020404" pitchFamily="49" charset="0"/>
                <a:cs typeface="Courier New" panose="02070309020205020404" pitchFamily="49" charset="0"/>
              </a:rPr>
              <a:t>&lt;Target&gt;   </a:t>
            </a:r>
          </a:p>
          <a:p>
            <a:pPr>
              <a:lnSpc>
                <a:spcPct val="120000"/>
              </a:lnSpc>
            </a:pPr>
            <a:r>
              <a:rPr lang="en-US" sz="2200" dirty="0">
                <a:latin typeface="Courier New" panose="02070309020205020404" pitchFamily="49" charset="0"/>
                <a:cs typeface="Courier New" panose="02070309020205020404" pitchFamily="49" charset="0"/>
              </a:rPr>
              <a:t>/*:Attribute-Category :Attribute ID :Attribute Value */</a:t>
            </a:r>
          </a:p>
          <a:p>
            <a:pPr>
              <a:lnSpc>
                <a:spcPct val="120000"/>
              </a:lnSpc>
            </a:pPr>
            <a:r>
              <a:rPr lang="en-US" sz="2200" dirty="0" err="1">
                <a:latin typeface="Courier New" panose="02070309020205020404" pitchFamily="49" charset="0"/>
                <a:cs typeface="Courier New" panose="02070309020205020404" pitchFamily="49" charset="0"/>
              </a:rPr>
              <a:t>AnyOf</a:t>
            </a:r>
            <a:r>
              <a:rPr lang="en-US" sz="2200"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access-subject</a:t>
            </a:r>
          </a:p>
          <a:p>
            <a:pPr>
              <a:lnSpc>
                <a:spcPct val="120000"/>
              </a:lnSpc>
            </a:pPr>
            <a:r>
              <a:rPr lang="en-US" sz="2200" dirty="0">
                <a:latin typeface="Courier New" panose="02070309020205020404" pitchFamily="49" charset="0"/>
                <a:cs typeface="Courier New" panose="02070309020205020404" pitchFamily="49" charset="0"/>
              </a:rPr>
              <a:t>	:access-subject :Role 	:</a:t>
            </a:r>
            <a:r>
              <a:rPr lang="en-US" sz="2200" b="1" dirty="0">
                <a:latin typeface="Courier New" panose="02070309020205020404" pitchFamily="49" charset="0"/>
                <a:cs typeface="Courier New" panose="02070309020205020404" pitchFamily="49" charset="0"/>
              </a:rPr>
              <a:t>Researcher</a:t>
            </a:r>
          </a:p>
          <a:p>
            <a:pPr>
              <a:lnSpc>
                <a:spcPct val="120000"/>
              </a:lnSpc>
            </a:pPr>
            <a:r>
              <a:rPr lang="en-US" sz="2200" dirty="0">
                <a:latin typeface="Courier New" panose="02070309020205020404" pitchFamily="49" charset="0"/>
                <a:cs typeface="Courier New" panose="02070309020205020404" pitchFamily="49" charset="0"/>
              </a:rPr>
              <a:t>	:access-subject :Role 	:</a:t>
            </a:r>
            <a:r>
              <a:rPr lang="en-US" sz="2200" b="1" dirty="0">
                <a:latin typeface="Courier New" panose="02070309020205020404" pitchFamily="49" charset="0"/>
                <a:cs typeface="Courier New" panose="02070309020205020404" pitchFamily="49" charset="0"/>
              </a:rPr>
              <a:t>Doctor</a:t>
            </a:r>
          </a:p>
          <a:p>
            <a:pPr>
              <a:lnSpc>
                <a:spcPct val="120000"/>
              </a:lnSpc>
            </a:pPr>
            <a:r>
              <a:rPr lang="en-US" sz="2200" dirty="0" err="1">
                <a:latin typeface="Courier New" panose="02070309020205020404" pitchFamily="49" charset="0"/>
                <a:cs typeface="Courier New" panose="02070309020205020404" pitchFamily="49" charset="0"/>
              </a:rPr>
              <a:t>AnyOf</a:t>
            </a:r>
            <a:r>
              <a:rPr lang="en-US" sz="2200"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resource</a:t>
            </a:r>
          </a:p>
          <a:p>
            <a:pPr>
              <a:lnSpc>
                <a:spcPct val="120000"/>
              </a:lnSpc>
            </a:pPr>
            <a:r>
              <a:rPr lang="en-US" sz="2200" dirty="0">
                <a:latin typeface="Courier New" panose="02070309020205020404" pitchFamily="49" charset="0"/>
                <a:cs typeface="Courier New" panose="02070309020205020404" pitchFamily="49" charset="0"/>
              </a:rPr>
              <a:t>	:</a:t>
            </a:r>
            <a:r>
              <a:rPr lang="en-US" sz="2200" dirty="0" smtClean="0">
                <a:latin typeface="Courier New" panose="02070309020205020404" pitchFamily="49" charset="0"/>
                <a:cs typeface="Courier New" panose="02070309020205020404" pitchFamily="49" charset="0"/>
              </a:rPr>
              <a:t>resource			:Type </a:t>
            </a:r>
            <a:r>
              <a:rPr lang="en-US" sz="2200"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HealthData</a:t>
            </a:r>
            <a:endParaRPr lang="en-US" sz="2200" b="1" dirty="0">
              <a:latin typeface="Courier New" panose="02070309020205020404" pitchFamily="49" charset="0"/>
              <a:cs typeface="Courier New" panose="02070309020205020404" pitchFamily="49" charset="0"/>
            </a:endParaRPr>
          </a:p>
          <a:p>
            <a:pPr>
              <a:lnSpc>
                <a:spcPct val="120000"/>
              </a:lnSpc>
            </a:pPr>
            <a:r>
              <a:rPr lang="en-US" sz="2200" dirty="0">
                <a:latin typeface="Courier New" panose="02070309020205020404" pitchFamily="49" charset="0"/>
                <a:cs typeface="Courier New" panose="02070309020205020404" pitchFamily="49" charset="0"/>
              </a:rPr>
              <a:t>	:resource 	</a:t>
            </a:r>
            <a:r>
              <a:rPr lang="en-US" sz="2200" dirty="0" smtClean="0">
                <a:latin typeface="Courier New" panose="02070309020205020404" pitchFamily="49" charset="0"/>
                <a:cs typeface="Courier New" panose="02070309020205020404" pitchFamily="49" charset="0"/>
              </a:rPr>
              <a:t> 		:</a:t>
            </a:r>
            <a:r>
              <a:rPr lang="en-US" sz="2200" dirty="0">
                <a:latin typeface="Courier New" panose="02070309020205020404" pitchFamily="49" charset="0"/>
                <a:cs typeface="Courier New" panose="02070309020205020404" pitchFamily="49" charset="0"/>
              </a:rPr>
              <a:t>Type	</a:t>
            </a:r>
            <a:r>
              <a:rPr lang="en-US" sz="2200" dirty="0" smtClean="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AggregateHealthData</a:t>
            </a:r>
            <a:endParaRPr lang="en-US" sz="2200" b="1" dirty="0">
              <a:latin typeface="Courier New" panose="02070309020205020404" pitchFamily="49" charset="0"/>
              <a:cs typeface="Courier New" panose="02070309020205020404" pitchFamily="49" charset="0"/>
            </a:endParaRPr>
          </a:p>
          <a:p>
            <a:pPr>
              <a:lnSpc>
                <a:spcPct val="120000"/>
              </a:lnSpc>
            </a:pPr>
            <a:r>
              <a:rPr lang="en-US" sz="2200" dirty="0" err="1">
                <a:latin typeface="Courier New" panose="02070309020205020404" pitchFamily="49" charset="0"/>
                <a:cs typeface="Courier New" panose="02070309020205020404" pitchFamily="49" charset="0"/>
              </a:rPr>
              <a:t>AnyOf</a:t>
            </a:r>
            <a:r>
              <a:rPr lang="en-US" sz="2200"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action</a:t>
            </a:r>
          </a:p>
          <a:p>
            <a:pPr>
              <a:lnSpc>
                <a:spcPct val="120000"/>
              </a:lnSpc>
            </a:pPr>
            <a:r>
              <a:rPr lang="en-US" sz="2200" dirty="0">
                <a:latin typeface="Courier New" panose="02070309020205020404" pitchFamily="49" charset="0"/>
                <a:cs typeface="Courier New" panose="02070309020205020404" pitchFamily="49" charset="0"/>
              </a:rPr>
              <a:t>	:action 	 </a:t>
            </a:r>
            <a:r>
              <a:rPr lang="en-US" sz="2200" dirty="0" smtClean="0">
                <a:latin typeface="Courier New" panose="02070309020205020404" pitchFamily="49" charset="0"/>
                <a:cs typeface="Courier New" panose="02070309020205020404" pitchFamily="49" charset="0"/>
              </a:rPr>
              <a:t>	:</a:t>
            </a:r>
            <a:r>
              <a:rPr lang="en-US" sz="2200" dirty="0">
                <a:latin typeface="Courier New" panose="02070309020205020404" pitchFamily="49" charset="0"/>
                <a:cs typeface="Courier New" panose="02070309020205020404" pitchFamily="49" charset="0"/>
              </a:rPr>
              <a:t>Action-id	:</a:t>
            </a:r>
            <a:r>
              <a:rPr lang="en-US" sz="2200" b="1" dirty="0">
                <a:latin typeface="Courier New" panose="02070309020205020404" pitchFamily="49" charset="0"/>
                <a:cs typeface="Courier New" panose="02070309020205020404" pitchFamily="49" charset="0"/>
              </a:rPr>
              <a:t>Release</a:t>
            </a:r>
          </a:p>
          <a:p>
            <a:pPr>
              <a:lnSpc>
                <a:spcPct val="120000"/>
              </a:lnSpc>
            </a:pPr>
            <a:r>
              <a:rPr lang="en-US" sz="2200" dirty="0">
                <a:latin typeface="Courier New" panose="02070309020205020404" pitchFamily="49" charset="0"/>
                <a:cs typeface="Courier New" panose="02070309020205020404" pitchFamily="49" charset="0"/>
              </a:rPr>
              <a:t>	:action 	 </a:t>
            </a:r>
            <a:r>
              <a:rPr lang="en-US" sz="2200" dirty="0" smtClean="0">
                <a:latin typeface="Courier New" panose="02070309020205020404" pitchFamily="49" charset="0"/>
                <a:cs typeface="Courier New" panose="02070309020205020404" pitchFamily="49" charset="0"/>
              </a:rPr>
              <a:t>	:</a:t>
            </a:r>
            <a:r>
              <a:rPr lang="en-US" sz="2200" dirty="0">
                <a:latin typeface="Courier New" panose="02070309020205020404" pitchFamily="49" charset="0"/>
                <a:cs typeface="Courier New" panose="02070309020205020404" pitchFamily="49" charset="0"/>
              </a:rPr>
              <a:t>Action-id	:</a:t>
            </a:r>
            <a:r>
              <a:rPr lang="en-US" sz="2200" b="1" dirty="0">
                <a:latin typeface="Courier New" panose="02070309020205020404" pitchFamily="49" charset="0"/>
                <a:cs typeface="Courier New" panose="02070309020205020404" pitchFamily="49" charset="0"/>
              </a:rPr>
              <a:t>Read</a:t>
            </a:r>
          </a:p>
          <a:p>
            <a:pPr>
              <a:lnSpc>
                <a:spcPct val="120000"/>
              </a:lnSpc>
            </a:pPr>
            <a:r>
              <a:rPr lang="en-US" sz="2200" dirty="0">
                <a:latin typeface="Courier New" panose="02070309020205020404" pitchFamily="49" charset="0"/>
                <a:cs typeface="Courier New" panose="02070309020205020404" pitchFamily="49" charset="0"/>
              </a:rPr>
              <a:t>	:action 	</a:t>
            </a:r>
            <a:r>
              <a:rPr lang="en-US" sz="2200" dirty="0" smtClean="0">
                <a:latin typeface="Courier New" panose="02070309020205020404" pitchFamily="49" charset="0"/>
                <a:cs typeface="Courier New" panose="02070309020205020404" pitchFamily="49" charset="0"/>
              </a:rPr>
              <a:t>	:</a:t>
            </a:r>
            <a:r>
              <a:rPr lang="en-US" sz="2200" dirty="0">
                <a:latin typeface="Courier New" panose="02070309020205020404" pitchFamily="49" charset="0"/>
                <a:cs typeface="Courier New" panose="02070309020205020404" pitchFamily="49" charset="0"/>
              </a:rPr>
              <a:t>Action-id	:</a:t>
            </a:r>
            <a:r>
              <a:rPr lang="en-US" sz="2200" b="1" dirty="0">
                <a:latin typeface="Courier New" panose="02070309020205020404" pitchFamily="49" charset="0"/>
                <a:cs typeface="Courier New" panose="02070309020205020404" pitchFamily="49" charset="0"/>
              </a:rPr>
              <a:t>Write</a:t>
            </a:r>
          </a:p>
          <a:p>
            <a:pPr>
              <a:lnSpc>
                <a:spcPct val="120000"/>
              </a:lnSpc>
            </a:pPr>
            <a:r>
              <a:rPr lang="en-US" sz="2200" dirty="0">
                <a:latin typeface="Courier New" panose="02070309020205020404" pitchFamily="49" charset="0"/>
                <a:cs typeface="Courier New" panose="02070309020205020404" pitchFamily="49" charset="0"/>
              </a:rPr>
              <a:t>&lt;/Target&gt;</a:t>
            </a:r>
          </a:p>
        </p:txBody>
      </p:sp>
      <p:sp>
        <p:nvSpPr>
          <p:cNvPr id="4" name="Rectangle 3"/>
          <p:cNvSpPr/>
          <p:nvPr/>
        </p:nvSpPr>
        <p:spPr>
          <a:xfrm>
            <a:off x="68580" y="18906"/>
            <a:ext cx="8801100" cy="960263"/>
          </a:xfrm>
          <a:prstGeom prst="rect">
            <a:avLst/>
          </a:prstGeom>
        </p:spPr>
        <p:txBody>
          <a:bodyPr wrap="square">
            <a:spAutoFit/>
          </a:bodyPr>
          <a:lstStyle/>
          <a:p>
            <a:pPr>
              <a:lnSpc>
                <a:spcPct val="120000"/>
              </a:lnSpc>
            </a:pPr>
            <a:r>
              <a:rPr lang="en-US" sz="2400" dirty="0">
                <a:latin typeface="Courier New" panose="02070309020205020404" pitchFamily="49" charset="0"/>
                <a:cs typeface="Courier New" panose="02070309020205020404" pitchFamily="49" charset="0"/>
              </a:rPr>
              <a:t>&lt;</a:t>
            </a:r>
            <a:r>
              <a:rPr lang="en-US" sz="2400" b="1" dirty="0" err="1">
                <a:latin typeface="Courier New" panose="02070309020205020404" pitchFamily="49" charset="0"/>
                <a:cs typeface="Courier New" panose="02070309020205020404" pitchFamily="49" charset="0"/>
              </a:rPr>
              <a:t>PolicySet</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PolicySetId</a:t>
            </a:r>
            <a:r>
              <a:rPr lang="en-US" sz="2400" dirty="0">
                <a:latin typeface="Courier New" panose="02070309020205020404" pitchFamily="49" charset="0"/>
                <a:cs typeface="Courier New" panose="02070309020205020404" pitchFamily="49" charset="0"/>
              </a:rPr>
              <a:t> = "</a:t>
            </a:r>
            <a:r>
              <a:rPr lang="en-US" sz="2400" b="1" i="1" dirty="0">
                <a:latin typeface="Courier New" panose="02070309020205020404" pitchFamily="49" charset="0"/>
                <a:cs typeface="Courier New" panose="02070309020205020404" pitchFamily="49" charset="0"/>
              </a:rPr>
              <a:t>PolicySetInstitute1</a:t>
            </a:r>
            <a:r>
              <a:rPr lang="en-US" sz="2400" dirty="0">
                <a:latin typeface="Courier New" panose="02070309020205020404" pitchFamily="49" charset="0"/>
                <a:cs typeface="Courier New" panose="02070309020205020404" pitchFamily="49" charset="0"/>
              </a:rPr>
              <a:t>“ policy-combining-algorithm="</a:t>
            </a:r>
            <a:r>
              <a:rPr lang="en-US" sz="2400" b="1" dirty="0">
                <a:latin typeface="Courier New" panose="02070309020205020404" pitchFamily="49" charset="0"/>
                <a:cs typeface="Courier New" panose="02070309020205020404" pitchFamily="49" charset="0"/>
              </a:rPr>
              <a:t>permit-overrides</a:t>
            </a:r>
            <a:r>
              <a:rPr lang="en-US" sz="2400" dirty="0">
                <a:latin typeface="Courier New" panose="02070309020205020404" pitchFamily="49" charset="0"/>
                <a:cs typeface="Courier New" panose="02070309020205020404" pitchFamily="49" charset="0"/>
              </a:rPr>
              <a:t>"&gt;</a:t>
            </a:r>
          </a:p>
        </p:txBody>
      </p:sp>
      <p:sp>
        <p:nvSpPr>
          <p:cNvPr id="5" name="Rectangle 4"/>
          <p:cNvSpPr/>
          <p:nvPr/>
        </p:nvSpPr>
        <p:spPr>
          <a:xfrm>
            <a:off x="58070" y="6398023"/>
            <a:ext cx="2396810" cy="517065"/>
          </a:xfrm>
          <a:prstGeom prst="rect">
            <a:avLst/>
          </a:prstGeom>
        </p:spPr>
        <p:txBody>
          <a:bodyPr wrap="none">
            <a:spAutoFit/>
          </a:bodyPr>
          <a:lstStyle/>
          <a:p>
            <a:pPr>
              <a:lnSpc>
                <a:spcPct val="120000"/>
              </a:lnSpc>
            </a:pPr>
            <a:r>
              <a:rPr lang="en-US" sz="2400" dirty="0">
                <a:latin typeface="Courier New" panose="02070309020205020404" pitchFamily="49" charset="0"/>
                <a:cs typeface="Courier New" panose="02070309020205020404" pitchFamily="49" charset="0"/>
              </a:rPr>
              <a:t>&lt;/</a:t>
            </a:r>
            <a:r>
              <a:rPr lang="en-US" sz="2400" dirty="0" err="1">
                <a:latin typeface="Courier New" panose="02070309020205020404" pitchFamily="49" charset="0"/>
                <a:cs typeface="Courier New" panose="02070309020205020404" pitchFamily="49" charset="0"/>
              </a:rPr>
              <a:t>PolicySet</a:t>
            </a:r>
            <a:r>
              <a:rPr lang="en-US" sz="2400" dirty="0">
                <a:latin typeface="Courier New" panose="02070309020205020404" pitchFamily="49" charset="0"/>
                <a:cs typeface="Courier New" panose="02070309020205020404" pitchFamily="49" charset="0"/>
              </a:rPr>
              <a:t>&gt;</a:t>
            </a:r>
          </a:p>
        </p:txBody>
      </p:sp>
      <p:sp>
        <p:nvSpPr>
          <p:cNvPr id="6" name="Rounded Rectangular Callout 5"/>
          <p:cNvSpPr/>
          <p:nvPr/>
        </p:nvSpPr>
        <p:spPr>
          <a:xfrm>
            <a:off x="3626071" y="1113213"/>
            <a:ext cx="5435432" cy="1283141"/>
          </a:xfrm>
          <a:prstGeom prst="wedgeRoundRectCallout">
            <a:avLst>
              <a:gd name="adj1" fmla="val -15889"/>
              <a:gd name="adj2" fmla="val -6743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If the sets of policies have conflicts, then </a:t>
            </a:r>
            <a:r>
              <a:rPr lang="en-US" sz="2800" dirty="0" smtClean="0">
                <a:solidFill>
                  <a:schemeClr val="tx1"/>
                </a:solidFill>
              </a:rPr>
              <a:t>permit has </a:t>
            </a:r>
            <a:r>
              <a:rPr lang="en-US" sz="2800" dirty="0">
                <a:solidFill>
                  <a:schemeClr val="tx1"/>
                </a:solidFill>
              </a:rPr>
              <a:t>precedence</a:t>
            </a:r>
          </a:p>
        </p:txBody>
      </p:sp>
      <p:sp>
        <p:nvSpPr>
          <p:cNvPr id="8" name="Rounded Rectangular Callout 7"/>
          <p:cNvSpPr/>
          <p:nvPr/>
        </p:nvSpPr>
        <p:spPr>
          <a:xfrm>
            <a:off x="1828801" y="1021951"/>
            <a:ext cx="6812898" cy="2845856"/>
          </a:xfrm>
          <a:prstGeom prst="wedgeRoundRectCallout">
            <a:avLst>
              <a:gd name="adj1" fmla="val -60343"/>
              <a:gd name="adj2" fmla="val -421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rPr>
              <a:t>The </a:t>
            </a:r>
            <a:r>
              <a:rPr lang="en-US" sz="2800" b="1" dirty="0">
                <a:solidFill>
                  <a:schemeClr val="tx1"/>
                </a:solidFill>
              </a:rPr>
              <a:t>Target </a:t>
            </a:r>
            <a:r>
              <a:rPr lang="en-US" sz="2800" b="1" dirty="0" smtClean="0">
                <a:solidFill>
                  <a:schemeClr val="tx1"/>
                </a:solidFill>
              </a:rPr>
              <a:t>component</a:t>
            </a:r>
            <a:r>
              <a:rPr lang="en-US" sz="2800" dirty="0" smtClean="0">
                <a:solidFill>
                  <a:schemeClr val="tx1"/>
                </a:solidFill>
              </a:rPr>
              <a:t> specifies the </a:t>
            </a:r>
            <a:r>
              <a:rPr lang="en-US" sz="2800" b="1" i="1" dirty="0" smtClean="0">
                <a:solidFill>
                  <a:schemeClr val="tx1"/>
                </a:solidFill>
              </a:rPr>
              <a:t>access-subject</a:t>
            </a:r>
            <a:r>
              <a:rPr lang="en-US" sz="2800" dirty="0">
                <a:solidFill>
                  <a:schemeClr val="tx1"/>
                </a:solidFill>
              </a:rPr>
              <a:t>, </a:t>
            </a:r>
            <a:r>
              <a:rPr lang="en-US" sz="2800" b="1" i="1" dirty="0">
                <a:solidFill>
                  <a:schemeClr val="tx1"/>
                </a:solidFill>
              </a:rPr>
              <a:t>resource</a:t>
            </a:r>
            <a:r>
              <a:rPr lang="en-US" sz="2800" dirty="0">
                <a:solidFill>
                  <a:schemeClr val="tx1"/>
                </a:solidFill>
              </a:rPr>
              <a:t>, and </a:t>
            </a:r>
            <a:r>
              <a:rPr lang="en-US" sz="2800" b="1" i="1" dirty="0">
                <a:solidFill>
                  <a:schemeClr val="tx1"/>
                </a:solidFill>
              </a:rPr>
              <a:t>action</a:t>
            </a:r>
            <a:r>
              <a:rPr lang="en-US" sz="2800" dirty="0">
                <a:solidFill>
                  <a:schemeClr val="tx1"/>
                </a:solidFill>
              </a:rPr>
              <a:t> </a:t>
            </a:r>
            <a:r>
              <a:rPr lang="en-US" sz="2800" dirty="0">
                <a:solidFill>
                  <a:srgbClr val="FF0000"/>
                </a:solidFill>
              </a:rPr>
              <a:t>on which this set </a:t>
            </a:r>
            <a:r>
              <a:rPr lang="en-US" sz="2800" dirty="0" smtClean="0">
                <a:solidFill>
                  <a:srgbClr val="FF0000"/>
                </a:solidFill>
              </a:rPr>
              <a:t>of policies </a:t>
            </a:r>
            <a:r>
              <a:rPr lang="en-US" sz="2800" dirty="0">
                <a:solidFill>
                  <a:srgbClr val="FF0000"/>
                </a:solidFill>
              </a:rPr>
              <a:t>is applicable. </a:t>
            </a:r>
            <a:endParaRPr lang="en-US" sz="2800" dirty="0" smtClean="0">
              <a:solidFill>
                <a:srgbClr val="FF0000"/>
              </a:solidFill>
            </a:endParaRPr>
          </a:p>
          <a:p>
            <a:pPr algn="just"/>
            <a:r>
              <a:rPr lang="en-US" sz="2800" dirty="0" smtClean="0">
                <a:solidFill>
                  <a:schemeClr val="tx1"/>
                </a:solidFill>
              </a:rPr>
              <a:t>If </a:t>
            </a:r>
            <a:r>
              <a:rPr lang="en-US" sz="2800" dirty="0">
                <a:solidFill>
                  <a:schemeClr val="tx1"/>
                </a:solidFill>
              </a:rPr>
              <a:t>all the conditions listed in </a:t>
            </a:r>
            <a:r>
              <a:rPr lang="en-US" sz="2800" dirty="0" smtClean="0">
                <a:solidFill>
                  <a:schemeClr val="tx1"/>
                </a:solidFill>
              </a:rPr>
              <a:t>Target are </a:t>
            </a:r>
            <a:r>
              <a:rPr lang="en-US" sz="2800" dirty="0">
                <a:solidFill>
                  <a:schemeClr val="tx1"/>
                </a:solidFill>
              </a:rPr>
              <a:t>satisfied by the access request, then the </a:t>
            </a:r>
            <a:r>
              <a:rPr lang="en-US" sz="2800" i="1" dirty="0" err="1">
                <a:solidFill>
                  <a:schemeClr val="tx1"/>
                </a:solidFill>
              </a:rPr>
              <a:t>PolicySet</a:t>
            </a:r>
            <a:r>
              <a:rPr lang="en-US" sz="2800" dirty="0">
                <a:solidFill>
                  <a:schemeClr val="tx1"/>
                </a:solidFill>
              </a:rPr>
              <a:t> </a:t>
            </a:r>
            <a:r>
              <a:rPr lang="en-US" sz="2800" dirty="0" smtClean="0">
                <a:solidFill>
                  <a:schemeClr val="tx1"/>
                </a:solidFill>
              </a:rPr>
              <a:t>is considered </a:t>
            </a:r>
            <a:r>
              <a:rPr lang="en-US" sz="2800" dirty="0">
                <a:solidFill>
                  <a:schemeClr val="tx1"/>
                </a:solidFill>
              </a:rPr>
              <a:t>applicable.</a:t>
            </a:r>
          </a:p>
        </p:txBody>
      </p:sp>
      <p:sp>
        <p:nvSpPr>
          <p:cNvPr id="11" name="Rounded Rectangular Callout 10"/>
          <p:cNvSpPr/>
          <p:nvPr/>
        </p:nvSpPr>
        <p:spPr>
          <a:xfrm>
            <a:off x="1723697" y="2447753"/>
            <a:ext cx="3636579" cy="1262399"/>
          </a:xfrm>
          <a:prstGeom prst="wedgeRoundRectCallout">
            <a:avLst>
              <a:gd name="adj1" fmla="val -58575"/>
              <a:gd name="adj2" fmla="val -4929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denotes the user </a:t>
            </a:r>
            <a:r>
              <a:rPr lang="en-US" sz="2800" dirty="0" smtClean="0">
                <a:solidFill>
                  <a:schemeClr val="tx1"/>
                </a:solidFill>
              </a:rPr>
              <a:t>who is </a:t>
            </a:r>
            <a:r>
              <a:rPr lang="en-US" sz="2800" dirty="0">
                <a:solidFill>
                  <a:schemeClr val="tx1"/>
                </a:solidFill>
              </a:rPr>
              <a:t>requesting access</a:t>
            </a:r>
            <a:endParaRPr lang="en-US" sz="2400" dirty="0">
              <a:solidFill>
                <a:schemeClr val="tx1"/>
              </a:solidFill>
            </a:endParaRPr>
          </a:p>
        </p:txBody>
      </p:sp>
      <p:sp>
        <p:nvSpPr>
          <p:cNvPr id="12" name="Rounded Rectangular Callout 11"/>
          <p:cNvSpPr/>
          <p:nvPr/>
        </p:nvSpPr>
        <p:spPr>
          <a:xfrm>
            <a:off x="1761110" y="3639388"/>
            <a:ext cx="4713262" cy="1191129"/>
          </a:xfrm>
          <a:prstGeom prst="wedgeRoundRectCallout">
            <a:avLst>
              <a:gd name="adj1" fmla="val -58575"/>
              <a:gd name="adj2" fmla="val -4929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denotes the data object that</a:t>
            </a:r>
          </a:p>
          <a:p>
            <a:r>
              <a:rPr lang="en-US" sz="2800" dirty="0">
                <a:solidFill>
                  <a:schemeClr val="tx1"/>
                </a:solidFill>
              </a:rPr>
              <a:t>contains sensitive information</a:t>
            </a:r>
          </a:p>
        </p:txBody>
      </p:sp>
      <p:sp>
        <p:nvSpPr>
          <p:cNvPr id="13" name="Rounded Rectangular Callout 12"/>
          <p:cNvSpPr/>
          <p:nvPr/>
        </p:nvSpPr>
        <p:spPr>
          <a:xfrm>
            <a:off x="2201869" y="4914531"/>
            <a:ext cx="5932197" cy="1379942"/>
          </a:xfrm>
          <a:prstGeom prst="wedgeRoundRectCallout">
            <a:avLst>
              <a:gd name="adj1" fmla="val -58575"/>
              <a:gd name="adj2" fmla="val -4929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the </a:t>
            </a:r>
            <a:r>
              <a:rPr lang="en-US" sz="2800" dirty="0" smtClean="0">
                <a:solidFill>
                  <a:schemeClr val="tx1"/>
                </a:solidFill>
              </a:rPr>
              <a:t>operation that </a:t>
            </a:r>
            <a:r>
              <a:rPr lang="en-US" sz="2800" dirty="0">
                <a:solidFill>
                  <a:schemeClr val="tx1"/>
                </a:solidFill>
              </a:rPr>
              <a:t>the access-subject is allowed to perform on the resource</a:t>
            </a:r>
            <a:endParaRPr lang="en-US" sz="2400" dirty="0">
              <a:solidFill>
                <a:schemeClr val="tx1"/>
              </a:solidFill>
            </a:endParaRPr>
          </a:p>
        </p:txBody>
      </p:sp>
      <p:sp>
        <p:nvSpPr>
          <p:cNvPr id="23" name="Rectangle 22"/>
          <p:cNvSpPr/>
          <p:nvPr/>
        </p:nvSpPr>
        <p:spPr>
          <a:xfrm>
            <a:off x="81607" y="863484"/>
            <a:ext cx="8979896" cy="1643527"/>
          </a:xfrm>
          <a:prstGeom prst="rect">
            <a:avLst/>
          </a:prstGeom>
          <a:solidFill>
            <a:schemeClr val="bg1"/>
          </a:solidFill>
        </p:spPr>
        <p:txBody>
          <a:bodyPr wrap="square">
            <a:spAutoFit/>
          </a:bodyPr>
          <a:lstStyle/>
          <a:p>
            <a:pPr>
              <a:lnSpc>
                <a:spcPct val="120000"/>
              </a:lnSpc>
            </a:pPr>
            <a:r>
              <a:rPr lang="en-US" sz="2800" dirty="0">
                <a:latin typeface="Courier New" panose="02070309020205020404" pitchFamily="49" charset="0"/>
                <a:cs typeface="Courier New" panose="02070309020205020404" pitchFamily="49" charset="0"/>
              </a:rPr>
              <a:t>&lt;</a:t>
            </a:r>
            <a:r>
              <a:rPr lang="en-US" sz="2800" b="1" dirty="0">
                <a:latin typeface="Courier New" panose="02070309020205020404" pitchFamily="49" charset="0"/>
                <a:cs typeface="Courier New" panose="02070309020205020404" pitchFamily="49" charset="0"/>
              </a:rPr>
              <a:t>Policy</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PolicyId</a:t>
            </a:r>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Policy1</a:t>
            </a:r>
            <a:r>
              <a:rPr lang="en-US" sz="2800" dirty="0">
                <a:latin typeface="Courier New" panose="02070309020205020404" pitchFamily="49" charset="0"/>
                <a:cs typeface="Courier New" panose="02070309020205020404" pitchFamily="49" charset="0"/>
              </a:rPr>
              <a:t>“ rule-combining-algorithm="</a:t>
            </a:r>
            <a:r>
              <a:rPr lang="en-US" sz="2800" b="1" dirty="0">
                <a:latin typeface="Courier New" panose="02070309020205020404" pitchFamily="49" charset="0"/>
                <a:cs typeface="Courier New" panose="02070309020205020404" pitchFamily="49" charset="0"/>
              </a:rPr>
              <a:t>deny-overrides</a:t>
            </a:r>
            <a:r>
              <a:rPr lang="en-US" sz="2800" dirty="0">
                <a:latin typeface="Courier New" panose="02070309020205020404" pitchFamily="49" charset="0"/>
                <a:cs typeface="Courier New" panose="02070309020205020404" pitchFamily="49" charset="0"/>
              </a:rPr>
              <a:t>"&gt;</a:t>
            </a:r>
          </a:p>
          <a:p>
            <a:pPr>
              <a:lnSpc>
                <a:spcPct val="120000"/>
              </a:lnSpc>
            </a:pPr>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Institute 1 Rules </a:t>
            </a:r>
            <a:r>
              <a:rPr lang="en-US" sz="2800" dirty="0">
                <a:latin typeface="Courier New" panose="02070309020205020404" pitchFamily="49" charset="0"/>
                <a:cs typeface="Courier New" panose="02070309020205020404" pitchFamily="49" charset="0"/>
              </a:rPr>
              <a:t>//</a:t>
            </a:r>
          </a:p>
        </p:txBody>
      </p:sp>
      <p:sp>
        <p:nvSpPr>
          <p:cNvPr id="26" name="Rectangle 25"/>
          <p:cNvSpPr/>
          <p:nvPr/>
        </p:nvSpPr>
        <p:spPr>
          <a:xfrm>
            <a:off x="93851" y="6012055"/>
            <a:ext cx="1953314" cy="517065"/>
          </a:xfrm>
          <a:prstGeom prst="rect">
            <a:avLst/>
          </a:prstGeom>
          <a:solidFill>
            <a:schemeClr val="bg1"/>
          </a:solidFill>
        </p:spPr>
        <p:txBody>
          <a:bodyPr wrap="square">
            <a:spAutoFit/>
          </a:bodyPr>
          <a:lstStyle/>
          <a:p>
            <a:pPr>
              <a:lnSpc>
                <a:spcPct val="120000"/>
              </a:lnSpc>
            </a:pPr>
            <a:r>
              <a:rPr lang="en-US" sz="2400" dirty="0">
                <a:latin typeface="Courier New" panose="02070309020205020404" pitchFamily="49" charset="0"/>
                <a:cs typeface="Courier New" panose="02070309020205020404" pitchFamily="49" charset="0"/>
              </a:rPr>
              <a:t>&lt;/Policy&gt;</a:t>
            </a:r>
          </a:p>
        </p:txBody>
      </p:sp>
      <p:sp>
        <p:nvSpPr>
          <p:cNvPr id="19" name="Rounded Rectangular Callout 18"/>
          <p:cNvSpPr/>
          <p:nvPr/>
        </p:nvSpPr>
        <p:spPr>
          <a:xfrm>
            <a:off x="3168352" y="1570306"/>
            <a:ext cx="5022575" cy="1120173"/>
          </a:xfrm>
          <a:prstGeom prst="wedgeRoundRectCallout">
            <a:avLst>
              <a:gd name="adj1" fmla="val -25014"/>
              <a:gd name="adj2" fmla="val -7614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tx1"/>
                </a:solidFill>
              </a:rPr>
              <a:t>PolicySetInstitute1</a:t>
            </a:r>
            <a:r>
              <a:rPr lang="en-US" sz="2800" dirty="0">
                <a:solidFill>
                  <a:schemeClr val="tx1"/>
                </a:solidFill>
              </a:rPr>
              <a:t> contains only </a:t>
            </a:r>
            <a:r>
              <a:rPr lang="en-US" sz="2800" b="1" dirty="0">
                <a:solidFill>
                  <a:schemeClr val="tx1"/>
                </a:solidFill>
              </a:rPr>
              <a:t>one</a:t>
            </a:r>
            <a:r>
              <a:rPr lang="en-US" sz="2800" dirty="0">
                <a:solidFill>
                  <a:schemeClr val="tx1"/>
                </a:solidFill>
              </a:rPr>
              <a:t> </a:t>
            </a:r>
            <a:r>
              <a:rPr lang="en-US" sz="2800" b="1" dirty="0">
                <a:solidFill>
                  <a:schemeClr val="tx1"/>
                </a:solidFill>
              </a:rPr>
              <a:t>policy</a:t>
            </a:r>
            <a:r>
              <a:rPr lang="en-US" sz="2800" dirty="0">
                <a:solidFill>
                  <a:schemeClr val="tx1"/>
                </a:solidFill>
              </a:rPr>
              <a:t> given </a:t>
            </a:r>
            <a:r>
              <a:rPr lang="en-US" sz="2800" dirty="0" smtClean="0">
                <a:solidFill>
                  <a:schemeClr val="tx1"/>
                </a:solidFill>
              </a:rPr>
              <a:t>by </a:t>
            </a:r>
            <a:r>
              <a:rPr lang="en-US" sz="2800" b="1" dirty="0" smtClean="0">
                <a:solidFill>
                  <a:srgbClr val="FF0000"/>
                </a:solidFill>
              </a:rPr>
              <a:t>Policy1</a:t>
            </a:r>
            <a:r>
              <a:rPr lang="en-US" sz="2800" dirty="0">
                <a:solidFill>
                  <a:schemeClr val="tx1"/>
                </a:solidFill>
              </a:rPr>
              <a:t>.</a:t>
            </a:r>
            <a:endParaRPr lang="en-US" sz="1400" dirty="0">
              <a:solidFill>
                <a:schemeClr val="tx1"/>
              </a:solidFill>
            </a:endParaRPr>
          </a:p>
        </p:txBody>
      </p:sp>
      <p:sp>
        <p:nvSpPr>
          <p:cNvPr id="22" name="Rounded Rectangular Callout 21"/>
          <p:cNvSpPr/>
          <p:nvPr/>
        </p:nvSpPr>
        <p:spPr>
          <a:xfrm>
            <a:off x="1431230" y="53527"/>
            <a:ext cx="7653497" cy="2294460"/>
          </a:xfrm>
          <a:prstGeom prst="wedgeRoundRectCallout">
            <a:avLst>
              <a:gd name="adj1" fmla="val -42747"/>
              <a:gd name="adj2" fmla="val 6904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Individual policies also have a </a:t>
            </a:r>
            <a:r>
              <a:rPr lang="en-US" sz="2400" b="1" dirty="0">
                <a:solidFill>
                  <a:schemeClr val="tx1"/>
                </a:solidFill>
              </a:rPr>
              <a:t>Target</a:t>
            </a:r>
            <a:r>
              <a:rPr lang="en-US" sz="2400" dirty="0">
                <a:solidFill>
                  <a:schemeClr val="tx1"/>
                </a:solidFill>
              </a:rPr>
              <a:t> </a:t>
            </a:r>
            <a:r>
              <a:rPr lang="en-US" sz="2400" dirty="0" smtClean="0">
                <a:solidFill>
                  <a:schemeClr val="tx1"/>
                </a:solidFill>
              </a:rPr>
              <a:t>component that </a:t>
            </a:r>
            <a:r>
              <a:rPr lang="en-US" sz="2400" i="1" dirty="0">
                <a:solidFill>
                  <a:schemeClr val="tx1"/>
                </a:solidFill>
              </a:rPr>
              <a:t>scopes their applicability</a:t>
            </a:r>
            <a:r>
              <a:rPr lang="en-US" sz="2400" dirty="0">
                <a:solidFill>
                  <a:schemeClr val="tx1"/>
                </a:solidFill>
              </a:rPr>
              <a:t>. </a:t>
            </a:r>
            <a:r>
              <a:rPr lang="en-US" sz="2400" b="1" i="1" dirty="0" smtClean="0">
                <a:solidFill>
                  <a:schemeClr val="tx1"/>
                </a:solidFill>
              </a:rPr>
              <a:t>Policy1</a:t>
            </a:r>
            <a:r>
              <a:rPr lang="en-US" sz="2400" dirty="0" smtClean="0">
                <a:solidFill>
                  <a:schemeClr val="tx1"/>
                </a:solidFill>
              </a:rPr>
              <a:t> </a:t>
            </a:r>
            <a:r>
              <a:rPr lang="en-US" sz="2400" dirty="0">
                <a:solidFill>
                  <a:schemeClr val="tx1"/>
                </a:solidFill>
              </a:rPr>
              <a:t>is for </a:t>
            </a:r>
            <a:r>
              <a:rPr lang="en-US" sz="2400" b="1" dirty="0" smtClean="0">
                <a:solidFill>
                  <a:schemeClr val="tx1"/>
                </a:solidFill>
              </a:rPr>
              <a:t>Researchers </a:t>
            </a:r>
            <a:r>
              <a:rPr lang="en-US" sz="2400" dirty="0" smtClean="0">
                <a:solidFill>
                  <a:schemeClr val="tx1"/>
                </a:solidFill>
              </a:rPr>
              <a:t>only </a:t>
            </a:r>
            <a:r>
              <a:rPr lang="en-US" sz="2400" dirty="0">
                <a:solidFill>
                  <a:schemeClr val="tx1"/>
                </a:solidFill>
              </a:rPr>
              <a:t>and so Target specifies that the </a:t>
            </a:r>
            <a:r>
              <a:rPr lang="en-US" sz="2400" b="1" dirty="0">
                <a:solidFill>
                  <a:schemeClr val="tx1"/>
                </a:solidFill>
              </a:rPr>
              <a:t>access-subject</a:t>
            </a:r>
            <a:r>
              <a:rPr lang="en-US" sz="2400" dirty="0">
                <a:solidFill>
                  <a:schemeClr val="tx1"/>
                </a:solidFill>
              </a:rPr>
              <a:t> </a:t>
            </a:r>
            <a:r>
              <a:rPr lang="en-US" sz="2400" dirty="0" smtClean="0">
                <a:solidFill>
                  <a:srgbClr val="FF0000"/>
                </a:solidFill>
              </a:rPr>
              <a:t>must </a:t>
            </a:r>
            <a:r>
              <a:rPr lang="en-US" sz="2400" dirty="0" smtClean="0">
                <a:solidFill>
                  <a:schemeClr val="tx1"/>
                </a:solidFill>
              </a:rPr>
              <a:t>have </a:t>
            </a:r>
            <a:r>
              <a:rPr lang="en-US" sz="2400" dirty="0">
                <a:solidFill>
                  <a:schemeClr val="tx1"/>
                </a:solidFill>
              </a:rPr>
              <a:t>the value </a:t>
            </a:r>
            <a:r>
              <a:rPr lang="en-US" sz="2400" b="1" dirty="0">
                <a:solidFill>
                  <a:schemeClr val="tx1"/>
                </a:solidFill>
              </a:rPr>
              <a:t>Researcher</a:t>
            </a:r>
            <a:r>
              <a:rPr lang="en-US" sz="2400" dirty="0">
                <a:solidFill>
                  <a:schemeClr val="tx1"/>
                </a:solidFill>
              </a:rPr>
              <a:t> in the </a:t>
            </a:r>
            <a:r>
              <a:rPr lang="en-US" sz="2400" b="1" i="1" dirty="0">
                <a:solidFill>
                  <a:srgbClr val="FF0000"/>
                </a:solidFill>
              </a:rPr>
              <a:t>Role</a:t>
            </a:r>
            <a:r>
              <a:rPr lang="en-US" sz="2400" b="1" dirty="0">
                <a:solidFill>
                  <a:srgbClr val="FF0000"/>
                </a:solidFill>
              </a:rPr>
              <a:t> attribute</a:t>
            </a:r>
            <a:r>
              <a:rPr lang="en-US" sz="2400" dirty="0">
                <a:solidFill>
                  <a:schemeClr val="tx1"/>
                </a:solidFill>
              </a:rPr>
              <a:t>, the </a:t>
            </a:r>
            <a:r>
              <a:rPr lang="en-US" sz="2400" i="1" dirty="0" smtClean="0">
                <a:solidFill>
                  <a:schemeClr val="tx1"/>
                </a:solidFill>
              </a:rPr>
              <a:t>pertinent data </a:t>
            </a:r>
            <a:r>
              <a:rPr lang="en-US" sz="2400" dirty="0">
                <a:solidFill>
                  <a:schemeClr val="tx1"/>
                </a:solidFill>
              </a:rPr>
              <a:t>are </a:t>
            </a:r>
            <a:r>
              <a:rPr lang="en-US" sz="2400" b="1" dirty="0" err="1">
                <a:solidFill>
                  <a:schemeClr val="tx1"/>
                </a:solidFill>
              </a:rPr>
              <a:t>HealthData</a:t>
            </a:r>
            <a:r>
              <a:rPr lang="en-US" sz="2400" dirty="0">
                <a:solidFill>
                  <a:schemeClr val="tx1"/>
                </a:solidFill>
              </a:rPr>
              <a:t> and </a:t>
            </a:r>
            <a:r>
              <a:rPr lang="en-US" sz="2400" b="1" dirty="0" err="1">
                <a:solidFill>
                  <a:schemeClr val="tx1"/>
                </a:solidFill>
              </a:rPr>
              <a:t>AggregateHealthData</a:t>
            </a:r>
            <a:r>
              <a:rPr lang="en-US" sz="2400" dirty="0">
                <a:solidFill>
                  <a:schemeClr val="tx1"/>
                </a:solidFill>
              </a:rPr>
              <a:t>, and </a:t>
            </a:r>
            <a:r>
              <a:rPr lang="en-US" sz="2400" dirty="0" smtClean="0">
                <a:solidFill>
                  <a:schemeClr val="tx1"/>
                </a:solidFill>
              </a:rPr>
              <a:t>the </a:t>
            </a:r>
            <a:r>
              <a:rPr lang="en-US" sz="2400" i="1" dirty="0" smtClean="0">
                <a:solidFill>
                  <a:schemeClr val="tx1"/>
                </a:solidFill>
              </a:rPr>
              <a:t>action</a:t>
            </a:r>
            <a:r>
              <a:rPr lang="en-US" sz="2400" dirty="0" smtClean="0">
                <a:solidFill>
                  <a:schemeClr val="tx1"/>
                </a:solidFill>
              </a:rPr>
              <a:t> </a:t>
            </a:r>
            <a:r>
              <a:rPr lang="en-US" sz="2400" dirty="0">
                <a:solidFill>
                  <a:schemeClr val="tx1"/>
                </a:solidFill>
              </a:rPr>
              <a:t>that is of importance is </a:t>
            </a:r>
            <a:r>
              <a:rPr lang="en-US" sz="2400" b="1" dirty="0">
                <a:solidFill>
                  <a:schemeClr val="tx1"/>
                </a:solidFill>
              </a:rPr>
              <a:t>Release</a:t>
            </a:r>
            <a:r>
              <a:rPr lang="en-US" sz="2400" dirty="0">
                <a:solidFill>
                  <a:schemeClr val="tx1"/>
                </a:solidFill>
              </a:rPr>
              <a:t>.</a:t>
            </a:r>
            <a:endParaRPr lang="en-US" sz="1100" dirty="0">
              <a:solidFill>
                <a:schemeClr val="tx1"/>
              </a:solidFill>
            </a:endParaRPr>
          </a:p>
        </p:txBody>
      </p:sp>
      <p:sp>
        <p:nvSpPr>
          <p:cNvPr id="27" name="Rounded Rectangular Callout 26"/>
          <p:cNvSpPr/>
          <p:nvPr/>
        </p:nvSpPr>
        <p:spPr>
          <a:xfrm>
            <a:off x="1792710" y="392970"/>
            <a:ext cx="7268793" cy="2406471"/>
          </a:xfrm>
          <a:prstGeom prst="wedgeRoundRectCallout">
            <a:avLst>
              <a:gd name="adj1" fmla="val -61186"/>
              <a:gd name="adj2" fmla="val 4721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A policy consists </a:t>
            </a:r>
            <a:r>
              <a:rPr lang="en-US" sz="2800" dirty="0" smtClean="0">
                <a:solidFill>
                  <a:schemeClr val="tx1"/>
                </a:solidFill>
              </a:rPr>
              <a:t>of a </a:t>
            </a:r>
            <a:r>
              <a:rPr lang="en-US" sz="2800" dirty="0">
                <a:solidFill>
                  <a:schemeClr val="tx1"/>
                </a:solidFill>
              </a:rPr>
              <a:t>set of </a:t>
            </a:r>
            <a:r>
              <a:rPr lang="en-US" sz="2800" b="1" dirty="0">
                <a:solidFill>
                  <a:schemeClr val="tx1"/>
                </a:solidFill>
              </a:rPr>
              <a:t>rules</a:t>
            </a:r>
            <a:r>
              <a:rPr lang="en-US" sz="2800" dirty="0">
                <a:solidFill>
                  <a:schemeClr val="tx1"/>
                </a:solidFill>
              </a:rPr>
              <a:t> which are individually evaluated. </a:t>
            </a:r>
            <a:endParaRPr lang="en-US" sz="2800" dirty="0" smtClean="0">
              <a:solidFill>
                <a:schemeClr val="tx1"/>
              </a:solidFill>
            </a:endParaRPr>
          </a:p>
          <a:p>
            <a:r>
              <a:rPr lang="en-US" sz="2800" dirty="0" smtClean="0">
                <a:solidFill>
                  <a:schemeClr val="tx1"/>
                </a:solidFill>
              </a:rPr>
              <a:t>There is </a:t>
            </a:r>
            <a:r>
              <a:rPr lang="en-US" sz="2800" dirty="0">
                <a:solidFill>
                  <a:schemeClr val="tx1"/>
                </a:solidFill>
              </a:rPr>
              <a:t>one </a:t>
            </a:r>
            <a:r>
              <a:rPr lang="en-US" sz="2800" b="1" dirty="0">
                <a:solidFill>
                  <a:schemeClr val="tx1"/>
                </a:solidFill>
              </a:rPr>
              <a:t>rule</a:t>
            </a:r>
            <a:r>
              <a:rPr lang="en-US" sz="2800" dirty="0">
                <a:solidFill>
                  <a:schemeClr val="tx1"/>
                </a:solidFill>
              </a:rPr>
              <a:t> whose </a:t>
            </a:r>
            <a:r>
              <a:rPr lang="en-US" sz="2800" b="1" dirty="0">
                <a:solidFill>
                  <a:schemeClr val="tx1"/>
                </a:solidFill>
              </a:rPr>
              <a:t>id</a:t>
            </a:r>
            <a:r>
              <a:rPr lang="en-US" sz="2800" dirty="0">
                <a:solidFill>
                  <a:schemeClr val="tx1"/>
                </a:solidFill>
              </a:rPr>
              <a:t> is </a:t>
            </a:r>
            <a:r>
              <a:rPr lang="en-US" sz="2800" b="1" dirty="0">
                <a:solidFill>
                  <a:schemeClr val="tx1"/>
                </a:solidFill>
              </a:rPr>
              <a:t>I1R1</a:t>
            </a:r>
            <a:r>
              <a:rPr lang="en-US" sz="2800" dirty="0">
                <a:solidFill>
                  <a:schemeClr val="tx1"/>
                </a:solidFill>
              </a:rPr>
              <a:t> whose effect is </a:t>
            </a:r>
            <a:r>
              <a:rPr lang="en-US" sz="2800" b="1" dirty="0">
                <a:solidFill>
                  <a:schemeClr val="tx1"/>
                </a:solidFill>
              </a:rPr>
              <a:t>permit</a:t>
            </a:r>
            <a:r>
              <a:rPr lang="en-US" sz="2800" dirty="0">
                <a:solidFill>
                  <a:schemeClr val="tx1"/>
                </a:solidFill>
              </a:rPr>
              <a:t>. </a:t>
            </a:r>
            <a:r>
              <a:rPr lang="en-US" sz="2800" dirty="0" smtClean="0">
                <a:solidFill>
                  <a:schemeClr val="tx1"/>
                </a:solidFill>
              </a:rPr>
              <a:t>The rule </a:t>
            </a:r>
            <a:r>
              <a:rPr lang="en-US" sz="2800" dirty="0">
                <a:solidFill>
                  <a:schemeClr val="tx1"/>
                </a:solidFill>
              </a:rPr>
              <a:t>matches that the </a:t>
            </a:r>
            <a:r>
              <a:rPr lang="en-US" sz="2800" b="1" dirty="0">
                <a:solidFill>
                  <a:schemeClr val="tx1"/>
                </a:solidFill>
              </a:rPr>
              <a:t>access-subject</a:t>
            </a:r>
            <a:r>
              <a:rPr lang="en-US" sz="2800" dirty="0">
                <a:solidFill>
                  <a:schemeClr val="tx1"/>
                </a:solidFill>
              </a:rPr>
              <a:t> has a </a:t>
            </a:r>
            <a:r>
              <a:rPr lang="en-US" sz="2800" b="1" dirty="0">
                <a:solidFill>
                  <a:schemeClr val="tx1"/>
                </a:solidFill>
              </a:rPr>
              <a:t>Yes</a:t>
            </a:r>
            <a:r>
              <a:rPr lang="en-US" sz="2800" dirty="0">
                <a:solidFill>
                  <a:schemeClr val="tx1"/>
                </a:solidFill>
              </a:rPr>
              <a:t> in </a:t>
            </a:r>
            <a:r>
              <a:rPr lang="en-US" sz="2800" i="1" dirty="0">
                <a:solidFill>
                  <a:schemeClr val="tx1"/>
                </a:solidFill>
              </a:rPr>
              <a:t>its </a:t>
            </a:r>
            <a:r>
              <a:rPr lang="en-US" sz="2800" i="1" dirty="0" smtClean="0">
                <a:solidFill>
                  <a:schemeClr val="tx1"/>
                </a:solidFill>
              </a:rPr>
              <a:t>HIPAA Comp</a:t>
            </a:r>
            <a:r>
              <a:rPr lang="en-US" sz="2800" dirty="0" smtClean="0">
                <a:solidFill>
                  <a:schemeClr val="tx1"/>
                </a:solidFill>
              </a:rPr>
              <a:t> </a:t>
            </a:r>
            <a:r>
              <a:rPr lang="en-US" sz="2800" b="1" dirty="0">
                <a:solidFill>
                  <a:srgbClr val="FF0000"/>
                </a:solidFill>
              </a:rPr>
              <a:t>attribute</a:t>
            </a:r>
            <a:r>
              <a:rPr lang="en-US" sz="2800" dirty="0">
                <a:solidFill>
                  <a:schemeClr val="tx1"/>
                </a:solidFill>
              </a:rPr>
              <a:t>.</a:t>
            </a:r>
            <a:endParaRPr lang="en-US" sz="1100" dirty="0">
              <a:solidFill>
                <a:schemeClr val="tx1"/>
              </a:solidFill>
            </a:endParaRPr>
          </a:p>
        </p:txBody>
      </p:sp>
      <p:sp>
        <p:nvSpPr>
          <p:cNvPr id="17" name="Rounded Rectangular Callout 16"/>
          <p:cNvSpPr/>
          <p:nvPr/>
        </p:nvSpPr>
        <p:spPr>
          <a:xfrm>
            <a:off x="2373086" y="85786"/>
            <a:ext cx="6672061" cy="2302490"/>
          </a:xfrm>
          <a:prstGeom prst="wedgeRoundRectCallout">
            <a:avLst>
              <a:gd name="adj1" fmla="val -19811"/>
              <a:gd name="adj2" fmla="val 606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It is assumed </a:t>
            </a:r>
            <a:r>
              <a:rPr lang="en-US" sz="2800" dirty="0">
                <a:solidFill>
                  <a:schemeClr val="tx1"/>
                </a:solidFill>
              </a:rPr>
              <a:t>that the policy set applies only to </a:t>
            </a:r>
            <a:r>
              <a:rPr lang="en-US" sz="2800" dirty="0" smtClean="0">
                <a:solidFill>
                  <a:schemeClr val="tx1"/>
                </a:solidFill>
              </a:rPr>
              <a:t>the roles </a:t>
            </a:r>
            <a:r>
              <a:rPr lang="en-US" sz="2800" dirty="0">
                <a:solidFill>
                  <a:schemeClr val="tx1"/>
                </a:solidFill>
              </a:rPr>
              <a:t>of </a:t>
            </a:r>
            <a:r>
              <a:rPr lang="en-US" sz="2800" b="1" i="1" dirty="0">
                <a:solidFill>
                  <a:schemeClr val="tx1"/>
                </a:solidFill>
              </a:rPr>
              <a:t>Doctor</a:t>
            </a:r>
            <a:r>
              <a:rPr lang="en-US" sz="2800" dirty="0">
                <a:solidFill>
                  <a:schemeClr val="tx1"/>
                </a:solidFill>
              </a:rPr>
              <a:t> and </a:t>
            </a:r>
            <a:r>
              <a:rPr lang="en-US" sz="2800" b="1" i="1" dirty="0">
                <a:solidFill>
                  <a:schemeClr val="tx1"/>
                </a:solidFill>
              </a:rPr>
              <a:t>Researcher</a:t>
            </a:r>
            <a:r>
              <a:rPr lang="en-US" sz="2800" dirty="0">
                <a:solidFill>
                  <a:schemeClr val="tx1"/>
                </a:solidFill>
              </a:rPr>
              <a:t>. </a:t>
            </a:r>
            <a:endParaRPr lang="en-US" sz="2800" dirty="0" smtClean="0">
              <a:solidFill>
                <a:schemeClr val="tx1"/>
              </a:solidFill>
            </a:endParaRPr>
          </a:p>
          <a:p>
            <a:r>
              <a:rPr lang="en-US" sz="2800" dirty="0" smtClean="0">
                <a:solidFill>
                  <a:schemeClr val="tx1"/>
                </a:solidFill>
              </a:rPr>
              <a:t>Thus</a:t>
            </a:r>
            <a:r>
              <a:rPr lang="en-US" sz="2800" dirty="0">
                <a:solidFill>
                  <a:schemeClr val="tx1"/>
                </a:solidFill>
              </a:rPr>
              <a:t>, </a:t>
            </a:r>
            <a:r>
              <a:rPr lang="en-US" sz="2800" b="1" i="1" dirty="0">
                <a:solidFill>
                  <a:schemeClr val="tx1"/>
                </a:solidFill>
              </a:rPr>
              <a:t>access-subject </a:t>
            </a:r>
            <a:r>
              <a:rPr lang="en-US" sz="2800" dirty="0">
                <a:solidFill>
                  <a:schemeClr val="tx1"/>
                </a:solidFill>
              </a:rPr>
              <a:t>has </a:t>
            </a:r>
            <a:r>
              <a:rPr lang="en-US" sz="2800" dirty="0" smtClean="0">
                <a:solidFill>
                  <a:schemeClr val="tx1"/>
                </a:solidFill>
              </a:rPr>
              <a:t>an </a:t>
            </a:r>
            <a:r>
              <a:rPr lang="en-US" sz="2800" b="1" dirty="0" smtClean="0">
                <a:solidFill>
                  <a:srgbClr val="FF0000"/>
                </a:solidFill>
              </a:rPr>
              <a:t>attribute</a:t>
            </a:r>
            <a:r>
              <a:rPr lang="en-US" sz="2800" dirty="0" smtClean="0">
                <a:solidFill>
                  <a:schemeClr val="tx1"/>
                </a:solidFill>
              </a:rPr>
              <a:t> </a:t>
            </a:r>
            <a:r>
              <a:rPr lang="en-US" sz="2800" dirty="0">
                <a:solidFill>
                  <a:schemeClr val="tx1"/>
                </a:solidFill>
              </a:rPr>
              <a:t>called </a:t>
            </a:r>
            <a:r>
              <a:rPr lang="en-US" sz="2800" b="1" i="1" dirty="0">
                <a:solidFill>
                  <a:srgbClr val="FF0000"/>
                </a:solidFill>
              </a:rPr>
              <a:t>Role</a:t>
            </a:r>
            <a:r>
              <a:rPr lang="en-US" sz="2800" dirty="0">
                <a:solidFill>
                  <a:schemeClr val="tx1"/>
                </a:solidFill>
              </a:rPr>
              <a:t> which can be a </a:t>
            </a:r>
            <a:r>
              <a:rPr lang="en-US" sz="2800" b="1" dirty="0">
                <a:solidFill>
                  <a:schemeClr val="tx1"/>
                </a:solidFill>
              </a:rPr>
              <a:t>Doctor</a:t>
            </a:r>
            <a:r>
              <a:rPr lang="en-US" sz="2800" dirty="0">
                <a:solidFill>
                  <a:schemeClr val="tx1"/>
                </a:solidFill>
              </a:rPr>
              <a:t> or </a:t>
            </a:r>
            <a:r>
              <a:rPr lang="en-US" sz="2800" b="1" dirty="0">
                <a:solidFill>
                  <a:schemeClr val="tx1"/>
                </a:solidFill>
              </a:rPr>
              <a:t>Researcher</a:t>
            </a:r>
            <a:r>
              <a:rPr lang="en-US" sz="2800" dirty="0">
                <a:solidFill>
                  <a:schemeClr val="tx1"/>
                </a:solidFill>
              </a:rPr>
              <a:t>.</a:t>
            </a:r>
            <a:endParaRPr lang="en-US" sz="2000" dirty="0">
              <a:solidFill>
                <a:schemeClr val="tx1"/>
              </a:solidFill>
            </a:endParaRPr>
          </a:p>
        </p:txBody>
      </p:sp>
      <p:sp>
        <p:nvSpPr>
          <p:cNvPr id="18" name="Rounded Rectangular Callout 17"/>
          <p:cNvSpPr/>
          <p:nvPr/>
        </p:nvSpPr>
        <p:spPr>
          <a:xfrm>
            <a:off x="2257304" y="1714527"/>
            <a:ext cx="6833101" cy="1968645"/>
          </a:xfrm>
          <a:prstGeom prst="wedgeRoundRectCallout">
            <a:avLst>
              <a:gd name="adj1" fmla="val -21639"/>
              <a:gd name="adj2" fmla="val 5949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Since the set of policies focuses only on </a:t>
            </a:r>
            <a:r>
              <a:rPr lang="en-US" sz="2800" b="1" dirty="0" err="1">
                <a:solidFill>
                  <a:schemeClr val="tx1"/>
                </a:solidFill>
              </a:rPr>
              <a:t>HealthData</a:t>
            </a:r>
            <a:r>
              <a:rPr lang="en-US" sz="2800" dirty="0">
                <a:solidFill>
                  <a:schemeClr val="tx1"/>
                </a:solidFill>
              </a:rPr>
              <a:t> </a:t>
            </a:r>
            <a:r>
              <a:rPr lang="en-US" sz="2800" dirty="0" smtClean="0">
                <a:solidFill>
                  <a:schemeClr val="tx1"/>
                </a:solidFill>
              </a:rPr>
              <a:t>and </a:t>
            </a:r>
            <a:r>
              <a:rPr lang="en-US" sz="2800" b="1" dirty="0" err="1" smtClean="0">
                <a:solidFill>
                  <a:schemeClr val="tx1"/>
                </a:solidFill>
              </a:rPr>
              <a:t>AggregateHealthData</a:t>
            </a:r>
            <a:r>
              <a:rPr lang="en-US" sz="2800" dirty="0" smtClean="0">
                <a:solidFill>
                  <a:schemeClr val="tx1"/>
                </a:solidFill>
              </a:rPr>
              <a:t>,  the </a:t>
            </a:r>
            <a:r>
              <a:rPr lang="en-US" sz="2800" b="1" i="1" dirty="0">
                <a:solidFill>
                  <a:schemeClr val="tx1"/>
                </a:solidFill>
              </a:rPr>
              <a:t>resource</a:t>
            </a:r>
            <a:r>
              <a:rPr lang="en-US" sz="2800" dirty="0">
                <a:solidFill>
                  <a:schemeClr val="tx1"/>
                </a:solidFill>
              </a:rPr>
              <a:t> has an </a:t>
            </a:r>
            <a:r>
              <a:rPr lang="en-US" sz="2800" b="1" dirty="0">
                <a:solidFill>
                  <a:srgbClr val="FF0000"/>
                </a:solidFill>
              </a:rPr>
              <a:t>attribute</a:t>
            </a:r>
            <a:r>
              <a:rPr lang="en-US" sz="2800" dirty="0">
                <a:solidFill>
                  <a:schemeClr val="tx1"/>
                </a:solidFill>
              </a:rPr>
              <a:t> called </a:t>
            </a:r>
            <a:r>
              <a:rPr lang="en-US" sz="2800" b="1" i="1" dirty="0">
                <a:solidFill>
                  <a:srgbClr val="FF0000"/>
                </a:solidFill>
              </a:rPr>
              <a:t>Type</a:t>
            </a:r>
            <a:r>
              <a:rPr lang="en-US" sz="2800" dirty="0">
                <a:solidFill>
                  <a:schemeClr val="tx1"/>
                </a:solidFill>
              </a:rPr>
              <a:t> which can </a:t>
            </a:r>
            <a:r>
              <a:rPr lang="en-US" sz="2800" dirty="0" smtClean="0">
                <a:solidFill>
                  <a:schemeClr val="tx1"/>
                </a:solidFill>
              </a:rPr>
              <a:t>be </a:t>
            </a:r>
            <a:r>
              <a:rPr lang="en-US" sz="2800" b="1" dirty="0" err="1" smtClean="0">
                <a:solidFill>
                  <a:schemeClr val="tx1"/>
                </a:solidFill>
              </a:rPr>
              <a:t>HealthData</a:t>
            </a:r>
            <a:r>
              <a:rPr lang="en-US" sz="2800" dirty="0" smtClean="0">
                <a:solidFill>
                  <a:schemeClr val="tx1"/>
                </a:solidFill>
              </a:rPr>
              <a:t> </a:t>
            </a:r>
            <a:r>
              <a:rPr lang="en-US" sz="2800" dirty="0">
                <a:solidFill>
                  <a:schemeClr val="tx1"/>
                </a:solidFill>
              </a:rPr>
              <a:t>or </a:t>
            </a:r>
            <a:r>
              <a:rPr lang="en-US" sz="2800" b="1" dirty="0" err="1" smtClean="0">
                <a:solidFill>
                  <a:schemeClr val="tx1"/>
                </a:solidFill>
              </a:rPr>
              <a:t>AggregateHealthData</a:t>
            </a:r>
            <a:r>
              <a:rPr lang="en-US" sz="2800" dirty="0" smtClean="0">
                <a:solidFill>
                  <a:schemeClr val="tx1"/>
                </a:solidFill>
              </a:rPr>
              <a:t>.</a:t>
            </a:r>
            <a:endParaRPr lang="en-US" dirty="0">
              <a:solidFill>
                <a:schemeClr val="tx1"/>
              </a:solidFill>
            </a:endParaRPr>
          </a:p>
        </p:txBody>
      </p:sp>
      <p:sp>
        <p:nvSpPr>
          <p:cNvPr id="25" name="Rounded Rectangular Callout 24"/>
          <p:cNvSpPr/>
          <p:nvPr/>
        </p:nvSpPr>
        <p:spPr>
          <a:xfrm>
            <a:off x="896588" y="2908397"/>
            <a:ext cx="5624753" cy="1806768"/>
          </a:xfrm>
          <a:prstGeom prst="wedgeRoundRectCallout">
            <a:avLst>
              <a:gd name="adj1" fmla="val 16506"/>
              <a:gd name="adj2" fmla="val 6672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The operations that </a:t>
            </a:r>
            <a:r>
              <a:rPr lang="en-US" sz="2800" dirty="0" smtClean="0">
                <a:solidFill>
                  <a:schemeClr val="tx1"/>
                </a:solidFill>
              </a:rPr>
              <a:t>the policies </a:t>
            </a:r>
            <a:r>
              <a:rPr lang="en-US" sz="2800" dirty="0">
                <a:solidFill>
                  <a:schemeClr val="tx1"/>
                </a:solidFill>
              </a:rPr>
              <a:t>can perform are given by the </a:t>
            </a:r>
            <a:r>
              <a:rPr lang="en-US" sz="2800" b="1" dirty="0">
                <a:solidFill>
                  <a:srgbClr val="FF0000"/>
                </a:solidFill>
              </a:rPr>
              <a:t>attribute</a:t>
            </a:r>
            <a:r>
              <a:rPr lang="en-US" sz="2800" dirty="0">
                <a:solidFill>
                  <a:schemeClr val="tx1"/>
                </a:solidFill>
              </a:rPr>
              <a:t> </a:t>
            </a:r>
            <a:r>
              <a:rPr lang="en-US" sz="2800" b="1" i="1" dirty="0" smtClean="0">
                <a:solidFill>
                  <a:srgbClr val="FF0000"/>
                </a:solidFill>
              </a:rPr>
              <a:t>Action-id </a:t>
            </a:r>
            <a:r>
              <a:rPr lang="en-US" sz="2800" dirty="0" smtClean="0">
                <a:solidFill>
                  <a:schemeClr val="tx1"/>
                </a:solidFill>
              </a:rPr>
              <a:t>which </a:t>
            </a:r>
            <a:r>
              <a:rPr lang="en-US" sz="2800" dirty="0">
                <a:solidFill>
                  <a:schemeClr val="tx1"/>
                </a:solidFill>
              </a:rPr>
              <a:t>can take on values </a:t>
            </a:r>
            <a:r>
              <a:rPr lang="en-US" sz="2800" b="1" dirty="0">
                <a:solidFill>
                  <a:schemeClr val="tx1"/>
                </a:solidFill>
              </a:rPr>
              <a:t>Release</a:t>
            </a:r>
            <a:r>
              <a:rPr lang="en-US" sz="2800" dirty="0">
                <a:solidFill>
                  <a:schemeClr val="tx1"/>
                </a:solidFill>
              </a:rPr>
              <a:t>, </a:t>
            </a:r>
            <a:r>
              <a:rPr lang="en-US" sz="2800" b="1" dirty="0">
                <a:solidFill>
                  <a:schemeClr val="tx1"/>
                </a:solidFill>
              </a:rPr>
              <a:t>Read</a:t>
            </a:r>
            <a:r>
              <a:rPr lang="en-US" sz="2800" dirty="0">
                <a:solidFill>
                  <a:schemeClr val="tx1"/>
                </a:solidFill>
              </a:rPr>
              <a:t>, and </a:t>
            </a:r>
            <a:r>
              <a:rPr lang="en-US" sz="2800" b="1" dirty="0">
                <a:solidFill>
                  <a:schemeClr val="tx1"/>
                </a:solidFill>
              </a:rPr>
              <a:t>Write</a:t>
            </a:r>
            <a:r>
              <a:rPr lang="en-US" sz="2800" dirty="0">
                <a:solidFill>
                  <a:schemeClr val="tx1"/>
                </a:solidFill>
              </a:rPr>
              <a:t>.</a:t>
            </a:r>
            <a:endParaRPr lang="en-US" sz="1600" dirty="0">
              <a:solidFill>
                <a:schemeClr val="tx1"/>
              </a:solidFill>
            </a:endParaRPr>
          </a:p>
        </p:txBody>
      </p:sp>
      <p:sp>
        <p:nvSpPr>
          <p:cNvPr id="20" name="Rectangle 19"/>
          <p:cNvSpPr/>
          <p:nvPr/>
        </p:nvSpPr>
        <p:spPr>
          <a:xfrm>
            <a:off x="175363" y="2487210"/>
            <a:ext cx="8865675" cy="3637919"/>
          </a:xfrm>
          <a:prstGeom prst="rect">
            <a:avLst/>
          </a:prstGeom>
          <a:noFill/>
        </p:spPr>
        <p:txBody>
          <a:bodyPr wrap="square">
            <a:spAutoFit/>
          </a:bodyPr>
          <a:lstStyle/>
          <a:p>
            <a:pPr>
              <a:lnSpc>
                <a:spcPct val="120000"/>
              </a:lnSpc>
            </a:pPr>
            <a:r>
              <a:rPr lang="en-US" sz="2800" dirty="0">
                <a:latin typeface="Courier New" panose="02070309020205020404" pitchFamily="49" charset="0"/>
                <a:cs typeface="Courier New" panose="02070309020205020404" pitchFamily="49" charset="0"/>
              </a:rPr>
              <a:t>&lt;Target&gt;</a:t>
            </a:r>
          </a:p>
          <a:p>
            <a:pPr>
              <a:lnSpc>
                <a:spcPct val="120000"/>
              </a:lnSpc>
            </a:pPr>
            <a:r>
              <a:rPr lang="en-US" sz="2000" dirty="0">
                <a:latin typeface="Courier New" panose="02070309020205020404" pitchFamily="49" charset="0"/>
                <a:cs typeface="Courier New" panose="02070309020205020404" pitchFamily="49" charset="0"/>
              </a:rPr>
              <a:t>/* :Attribute-Category :Attribute ID :Attribute Value */</a:t>
            </a:r>
          </a:p>
          <a:p>
            <a:pPr>
              <a:lnSpc>
                <a:spcPct val="120000"/>
              </a:lnSpc>
            </a:pPr>
            <a:r>
              <a:rPr lang="en-US" sz="2200" dirty="0" smtClean="0">
                <a:latin typeface="Courier New" panose="02070309020205020404" pitchFamily="49" charset="0"/>
                <a:cs typeface="Courier New" panose="02070309020205020404" pitchFamily="49" charset="0"/>
              </a:rPr>
              <a:t>	</a:t>
            </a:r>
            <a:r>
              <a:rPr lang="en-US" sz="2400" dirty="0" smtClean="0">
                <a:latin typeface="Courier New" panose="02070309020205020404" pitchFamily="49" charset="0"/>
                <a:cs typeface="Courier New" panose="02070309020205020404" pitchFamily="49" charset="0"/>
              </a:rPr>
              <a:t>:</a:t>
            </a:r>
            <a:r>
              <a:rPr lang="en-US" sz="2400" dirty="0">
                <a:latin typeface="Courier New" panose="02070309020205020404" pitchFamily="49" charset="0"/>
                <a:cs typeface="Courier New" panose="02070309020205020404" pitchFamily="49" charset="0"/>
              </a:rPr>
              <a:t>access-subject		</a:t>
            </a:r>
            <a:r>
              <a:rPr lang="en-US" sz="2400" dirty="0" smtClean="0">
                <a:latin typeface="Courier New" panose="02070309020205020404" pitchFamily="49" charset="0"/>
                <a:cs typeface="Courier New" panose="02070309020205020404" pitchFamily="49" charset="0"/>
              </a:rPr>
              <a:t>:</a:t>
            </a:r>
            <a:r>
              <a:rPr lang="en-US" sz="2400" dirty="0">
                <a:latin typeface="Courier New" panose="02070309020205020404" pitchFamily="49" charset="0"/>
                <a:cs typeface="Courier New" panose="02070309020205020404" pitchFamily="49" charset="0"/>
              </a:rPr>
              <a:t>Role 	:Researcher</a:t>
            </a:r>
          </a:p>
          <a:p>
            <a:pPr>
              <a:lnSpc>
                <a:spcPct val="120000"/>
              </a:lnSpc>
            </a:pPr>
            <a:r>
              <a:rPr lang="en-US" sz="2400" dirty="0" err="1">
                <a:latin typeface="Courier New" panose="02070309020205020404" pitchFamily="49" charset="0"/>
                <a:cs typeface="Courier New" panose="02070309020205020404" pitchFamily="49" charset="0"/>
              </a:rPr>
              <a:t>AnyOf</a:t>
            </a:r>
            <a:r>
              <a:rPr lang="en-US" sz="2400" dirty="0">
                <a:latin typeface="Courier New" panose="02070309020205020404" pitchFamily="49" charset="0"/>
                <a:cs typeface="Courier New" panose="02070309020205020404" pitchFamily="49" charset="0"/>
              </a:rPr>
              <a:t> :resource</a:t>
            </a:r>
          </a:p>
          <a:p>
            <a:pPr>
              <a:lnSpc>
                <a:spcPct val="120000"/>
              </a:lnSpc>
            </a:pPr>
            <a:r>
              <a:rPr lang="en-US" sz="2400" dirty="0">
                <a:latin typeface="Courier New" panose="02070309020205020404" pitchFamily="49" charset="0"/>
                <a:cs typeface="Courier New" panose="02070309020205020404" pitchFamily="49" charset="0"/>
              </a:rPr>
              <a:t>	:resource 	 </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Type 	:</a:t>
            </a:r>
            <a:r>
              <a:rPr lang="en-US" sz="2400" dirty="0" err="1">
                <a:latin typeface="Courier New" panose="02070309020205020404" pitchFamily="49" charset="0"/>
                <a:cs typeface="Courier New" panose="02070309020205020404" pitchFamily="49" charset="0"/>
              </a:rPr>
              <a:t>HealthData</a:t>
            </a:r>
            <a:endParaRPr lang="en-US" sz="2400" dirty="0">
              <a:latin typeface="Courier New" panose="02070309020205020404" pitchFamily="49" charset="0"/>
              <a:cs typeface="Courier New" panose="02070309020205020404" pitchFamily="49" charset="0"/>
            </a:endParaRPr>
          </a:p>
          <a:p>
            <a:pPr>
              <a:lnSpc>
                <a:spcPct val="120000"/>
              </a:lnSpc>
            </a:pPr>
            <a:r>
              <a:rPr lang="en-US" sz="2400" dirty="0">
                <a:latin typeface="Courier New" panose="02070309020205020404" pitchFamily="49" charset="0"/>
                <a:cs typeface="Courier New" panose="02070309020205020404" pitchFamily="49" charset="0"/>
              </a:rPr>
              <a:t>	:resource 	 </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Type	</a:t>
            </a:r>
            <a:r>
              <a:rPr lang="en-US" sz="2400" dirty="0" smtClean="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AggregateHealthData</a:t>
            </a:r>
            <a:endParaRPr lang="en-US" sz="2400" dirty="0">
              <a:latin typeface="Courier New" panose="02070309020205020404" pitchFamily="49" charset="0"/>
              <a:cs typeface="Courier New" panose="02070309020205020404" pitchFamily="49" charset="0"/>
            </a:endParaRPr>
          </a:p>
          <a:p>
            <a:pPr>
              <a:lnSpc>
                <a:spcPct val="120000"/>
              </a:lnSpc>
            </a:pP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action 		</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Action-id 	</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Release</a:t>
            </a:r>
          </a:p>
          <a:p>
            <a:pPr>
              <a:lnSpc>
                <a:spcPct val="120000"/>
              </a:lnSpc>
            </a:pPr>
            <a:r>
              <a:rPr lang="en-US" sz="2400" dirty="0">
                <a:latin typeface="Courier New" panose="02070309020205020404" pitchFamily="49" charset="0"/>
                <a:cs typeface="Courier New" panose="02070309020205020404" pitchFamily="49" charset="0"/>
              </a:rPr>
              <a:t>&lt;/Target&gt;</a:t>
            </a:r>
          </a:p>
        </p:txBody>
      </p:sp>
      <p:sp>
        <p:nvSpPr>
          <p:cNvPr id="2" name="Slide Number Placeholder 1"/>
          <p:cNvSpPr>
            <a:spLocks noGrp="1"/>
          </p:cNvSpPr>
          <p:nvPr>
            <p:ph type="sldNum" sz="quarter" idx="12"/>
          </p:nvPr>
        </p:nvSpPr>
        <p:spPr/>
        <p:txBody>
          <a:bodyPr/>
          <a:lstStyle/>
          <a:p>
            <a:fld id="{21372E2E-A40E-48E3-8CD2-5DF1E17D7BE2}" type="slidenum">
              <a:rPr lang="en-US" smtClean="0"/>
              <a:t>23</a:t>
            </a:fld>
            <a:endParaRPr lang="en-US"/>
          </a:p>
        </p:txBody>
      </p:sp>
    </p:spTree>
    <p:extLst>
      <p:ext uri="{BB962C8B-B14F-4D97-AF65-F5344CB8AC3E}">
        <p14:creationId xmlns:p14="http://schemas.microsoft.com/office/powerpoint/2010/main" val="40254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1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18"/>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2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1"/>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grpId="1" nodeType="clickEffect">
                                  <p:stCondLst>
                                    <p:cond delay="0"/>
                                  </p:stCondLst>
                                  <p:childTnLst>
                                    <p:set>
                                      <p:cBhvr>
                                        <p:cTn id="95" dur="1" fill="hold">
                                          <p:stCondLst>
                                            <p:cond delay="0"/>
                                          </p:stCondLst>
                                        </p:cTn>
                                        <p:tgtEl>
                                          <p:spTgt spid="19"/>
                                        </p:tgtEl>
                                        <p:attrNameLst>
                                          <p:attrName>style.visibility</p:attrName>
                                        </p:attrNameLst>
                                      </p:cBhvr>
                                      <p:to>
                                        <p:strVal val="hidden"/>
                                      </p:to>
                                    </p:set>
                                  </p:childTnLst>
                                </p:cTn>
                              </p:par>
                            </p:childTnLst>
                          </p:cTn>
                        </p:par>
                        <p:par>
                          <p:cTn id="96" fill="hold">
                            <p:stCondLst>
                              <p:cond delay="0"/>
                            </p:stCondLst>
                            <p:childTnLst>
                              <p:par>
                                <p:cTn id="97" presetID="1" presetClass="entr" presetSubtype="0" fill="hold" grpId="0" nodeType="afterEffect">
                                  <p:stCondLst>
                                    <p:cond delay="0"/>
                                  </p:stCondLst>
                                  <p:childTnLst>
                                    <p:set>
                                      <p:cBhvr>
                                        <p:cTn id="98" dur="1" fill="hold">
                                          <p:stCondLst>
                                            <p:cond delay="0"/>
                                          </p:stCondLst>
                                        </p:cTn>
                                        <p:tgtEl>
                                          <p:spTgt spid="2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500"/>
                                        <p:tgtEl>
                                          <p:spTgt spid="22"/>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xit" presetSubtype="0" fill="hold" grpId="1" nodeType="clickEffect">
                                  <p:stCondLst>
                                    <p:cond delay="0"/>
                                  </p:stCondLst>
                                  <p:childTnLst>
                                    <p:set>
                                      <p:cBhvr>
                                        <p:cTn id="107" dur="1" fill="hold">
                                          <p:stCondLst>
                                            <p:cond delay="0"/>
                                          </p:stCondLst>
                                        </p:cTn>
                                        <p:tgtEl>
                                          <p:spTgt spid="22"/>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20"/>
                                        </p:tgtEl>
                                        <p:attrNameLst>
                                          <p:attrName>style.visibility</p:attrName>
                                        </p:attrNameLst>
                                      </p:cBhvr>
                                      <p:to>
                                        <p:strVal val="hidden"/>
                                      </p:to>
                                    </p:set>
                                  </p:childTnLst>
                                </p:cTn>
                              </p:par>
                              <p:par>
                                <p:cTn id="112" presetID="1" presetClass="entr" presetSubtype="0" fill="hold" grpId="0" nodeType="withEffect">
                                  <p:stCondLst>
                                    <p:cond delay="0"/>
                                  </p:stCondLst>
                                  <p:childTnLst>
                                    <p:set>
                                      <p:cBhvr>
                                        <p:cTn id="113" dur="1" fill="hold">
                                          <p:stCondLst>
                                            <p:cond delay="0"/>
                                          </p:stCondLst>
                                        </p:cTn>
                                        <p:tgtEl>
                                          <p:spTgt spid="24"/>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500"/>
                                        <p:tgtEl>
                                          <p:spTgt spid="27"/>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1" grpId="0"/>
      <p:bldP spid="21" grpId="1"/>
      <p:bldP spid="6" grpId="0" animBg="1"/>
      <p:bldP spid="6" grpId="1" animBg="1"/>
      <p:bldP spid="8" grpId="0" animBg="1"/>
      <p:bldP spid="8" grpId="1" animBg="1"/>
      <p:bldP spid="11" grpId="0" animBg="1"/>
      <p:bldP spid="11" grpId="1" animBg="1"/>
      <p:bldP spid="12" grpId="0" animBg="1"/>
      <p:bldP spid="12" grpId="1" animBg="1"/>
      <p:bldP spid="13" grpId="0" animBg="1"/>
      <p:bldP spid="13" grpId="1" animBg="1"/>
      <p:bldP spid="23" grpId="0" animBg="1"/>
      <p:bldP spid="26" grpId="0" animBg="1"/>
      <p:bldP spid="19" grpId="0" animBg="1"/>
      <p:bldP spid="19" grpId="1" animBg="1"/>
      <p:bldP spid="22" grpId="0" animBg="1"/>
      <p:bldP spid="22" grpId="1" animBg="1"/>
      <p:bldP spid="27" grpId="0" animBg="1"/>
      <p:bldP spid="27" grpId="1" animBg="1"/>
      <p:bldP spid="17" grpId="0" animBg="1"/>
      <p:bldP spid="17" grpId="1" animBg="1"/>
      <p:bldP spid="18" grpId="0" animBg="1"/>
      <p:bldP spid="18" grpId="1" animBg="1"/>
      <p:bldP spid="25" grpId="0" animBg="1"/>
      <p:bldP spid="25" grpId="1" animBg="1"/>
      <p:bldP spid="20" grpId="0"/>
      <p:bldP spid="2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0204" y="3153303"/>
            <a:ext cx="8865675" cy="1708929"/>
          </a:xfrm>
          <a:prstGeom prst="rect">
            <a:avLst/>
          </a:prstGeom>
        </p:spPr>
        <p:txBody>
          <a:bodyPr wrap="square">
            <a:spAutoFit/>
          </a:bodyPr>
          <a:lstStyle/>
          <a:p>
            <a:pPr>
              <a:lnSpc>
                <a:spcPct val="120000"/>
              </a:lnSpc>
            </a:pPr>
            <a:r>
              <a:rPr lang="en-US" sz="1100" dirty="0">
                <a:latin typeface="Courier New" panose="02070309020205020404" pitchFamily="49" charset="0"/>
                <a:cs typeface="Courier New" panose="02070309020205020404" pitchFamily="49" charset="0"/>
              </a:rPr>
              <a:t>&lt;Target&gt;</a:t>
            </a:r>
          </a:p>
          <a:p>
            <a:pPr>
              <a:lnSpc>
                <a:spcPct val="120000"/>
              </a:lnSpc>
            </a:pPr>
            <a:r>
              <a:rPr lang="en-US" sz="1100" dirty="0">
                <a:latin typeface="Courier New" panose="02070309020205020404" pitchFamily="49" charset="0"/>
                <a:cs typeface="Courier New" panose="02070309020205020404" pitchFamily="49" charset="0"/>
              </a:rPr>
              <a:t>/* :Attribute-Category :Attribute ID :Attribute Value */</a:t>
            </a:r>
          </a:p>
          <a:p>
            <a:pPr>
              <a:lnSpc>
                <a:spcPct val="120000"/>
              </a:lnSpc>
            </a:pPr>
            <a:r>
              <a:rPr lang="en-US" sz="1100" dirty="0">
                <a:latin typeface="Courier New" panose="02070309020205020404" pitchFamily="49" charset="0"/>
                <a:cs typeface="Courier New" panose="02070309020205020404" pitchFamily="49" charset="0"/>
              </a:rPr>
              <a:t>:access-subject		 :Role 	:Researcher</a:t>
            </a:r>
          </a:p>
          <a:p>
            <a:pPr>
              <a:lnSpc>
                <a:spcPct val="120000"/>
              </a:lnSpc>
            </a:pPr>
            <a:r>
              <a:rPr lang="en-US" sz="1100" dirty="0" err="1">
                <a:latin typeface="Courier New" panose="02070309020205020404" pitchFamily="49" charset="0"/>
                <a:cs typeface="Courier New" panose="02070309020205020404" pitchFamily="49" charset="0"/>
              </a:rPr>
              <a:t>AnyOf</a:t>
            </a:r>
            <a:r>
              <a:rPr lang="en-US" sz="1100" dirty="0">
                <a:latin typeface="Courier New" panose="02070309020205020404" pitchFamily="49" charset="0"/>
                <a:cs typeface="Courier New" panose="02070309020205020404" pitchFamily="49" charset="0"/>
              </a:rPr>
              <a:t> :resource</a:t>
            </a:r>
          </a:p>
          <a:p>
            <a:pPr>
              <a:lnSpc>
                <a:spcPct val="120000"/>
              </a:lnSpc>
            </a:pPr>
            <a:r>
              <a:rPr lang="en-US" sz="1100" dirty="0">
                <a:latin typeface="Courier New" panose="02070309020205020404" pitchFamily="49" charset="0"/>
                <a:cs typeface="Courier New" panose="02070309020205020404" pitchFamily="49" charset="0"/>
              </a:rPr>
              <a:t>	:resource 	 :Type 	:</a:t>
            </a:r>
            <a:r>
              <a:rPr lang="en-US" sz="1100" dirty="0" err="1">
                <a:latin typeface="Courier New" panose="02070309020205020404" pitchFamily="49" charset="0"/>
                <a:cs typeface="Courier New" panose="02070309020205020404" pitchFamily="49" charset="0"/>
              </a:rPr>
              <a:t>HealthData</a:t>
            </a:r>
            <a:endParaRPr lang="en-US" sz="1100" dirty="0">
              <a:latin typeface="Courier New" panose="02070309020205020404" pitchFamily="49" charset="0"/>
              <a:cs typeface="Courier New" panose="02070309020205020404" pitchFamily="49" charset="0"/>
            </a:endParaRPr>
          </a:p>
          <a:p>
            <a:pPr>
              <a:lnSpc>
                <a:spcPct val="120000"/>
              </a:lnSpc>
            </a:pPr>
            <a:r>
              <a:rPr lang="en-US" sz="1100" dirty="0">
                <a:latin typeface="Courier New" panose="02070309020205020404" pitchFamily="49" charset="0"/>
                <a:cs typeface="Courier New" panose="02070309020205020404" pitchFamily="49" charset="0"/>
              </a:rPr>
              <a:t>	:resource 	 :Type	:</a:t>
            </a:r>
            <a:r>
              <a:rPr lang="en-US" sz="1100" dirty="0" err="1">
                <a:latin typeface="Courier New" panose="02070309020205020404" pitchFamily="49" charset="0"/>
                <a:cs typeface="Courier New" panose="02070309020205020404" pitchFamily="49" charset="0"/>
              </a:rPr>
              <a:t>AggregateHealthData</a:t>
            </a:r>
            <a:endParaRPr lang="en-US" sz="1100" dirty="0">
              <a:latin typeface="Courier New" panose="02070309020205020404" pitchFamily="49" charset="0"/>
              <a:cs typeface="Courier New" panose="02070309020205020404" pitchFamily="49" charset="0"/>
            </a:endParaRPr>
          </a:p>
          <a:p>
            <a:pPr>
              <a:lnSpc>
                <a:spcPct val="120000"/>
              </a:lnSpc>
            </a:pPr>
            <a:r>
              <a:rPr lang="en-US" sz="1100" dirty="0">
                <a:latin typeface="Courier New" panose="02070309020205020404" pitchFamily="49" charset="0"/>
                <a:cs typeface="Courier New" panose="02070309020205020404" pitchFamily="49" charset="0"/>
              </a:rPr>
              <a:t>:action 		 :Action-id 	:Release</a:t>
            </a:r>
          </a:p>
          <a:p>
            <a:pPr>
              <a:lnSpc>
                <a:spcPct val="120000"/>
              </a:lnSpc>
            </a:pPr>
            <a:r>
              <a:rPr lang="en-US" sz="1100" dirty="0">
                <a:latin typeface="Courier New" panose="02070309020205020404" pitchFamily="49" charset="0"/>
                <a:cs typeface="Courier New" panose="02070309020205020404" pitchFamily="49" charset="0"/>
              </a:rPr>
              <a:t>&lt;/Target&gt;</a:t>
            </a:r>
          </a:p>
        </p:txBody>
      </p:sp>
      <p:sp>
        <p:nvSpPr>
          <p:cNvPr id="24" name="Rectangle 23"/>
          <p:cNvSpPr/>
          <p:nvPr/>
        </p:nvSpPr>
        <p:spPr>
          <a:xfrm>
            <a:off x="77172" y="4754782"/>
            <a:ext cx="7213314" cy="1514261"/>
          </a:xfrm>
          <a:prstGeom prst="rect">
            <a:avLst/>
          </a:prstGeom>
        </p:spPr>
        <p:txBody>
          <a:bodyPr wrap="square">
            <a:spAutoFit/>
          </a:bodyPr>
          <a:lstStyle/>
          <a:p>
            <a:pPr>
              <a:lnSpc>
                <a:spcPct val="120000"/>
              </a:lnSpc>
            </a:pPr>
            <a:r>
              <a:rPr lang="en-US" sz="1100" dirty="0">
                <a:latin typeface="Courier New" panose="02070309020205020404" pitchFamily="49" charset="0"/>
                <a:cs typeface="Courier New" panose="02070309020205020404" pitchFamily="49" charset="0"/>
              </a:rPr>
              <a:t>&lt;</a:t>
            </a:r>
            <a:r>
              <a:rPr lang="en-US" sz="1100" b="1" dirty="0">
                <a:latin typeface="Courier New" panose="02070309020205020404" pitchFamily="49" charset="0"/>
                <a:cs typeface="Courier New" panose="02070309020205020404" pitchFamily="49" charset="0"/>
              </a:rPr>
              <a:t>Rule</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RuleId</a:t>
            </a:r>
            <a:r>
              <a:rPr lang="en-US" sz="1100" dirty="0">
                <a:latin typeface="Courier New" panose="02070309020205020404" pitchFamily="49" charset="0"/>
                <a:cs typeface="Courier New" panose="02070309020205020404" pitchFamily="49" charset="0"/>
              </a:rPr>
              <a:t> = "</a:t>
            </a:r>
            <a:r>
              <a:rPr lang="en-US" sz="1100" b="1" dirty="0">
                <a:latin typeface="Courier New" panose="02070309020205020404" pitchFamily="49" charset="0"/>
                <a:cs typeface="Courier New" panose="02070309020205020404" pitchFamily="49" charset="0"/>
              </a:rPr>
              <a:t>I1R1</a:t>
            </a:r>
            <a:r>
              <a:rPr lang="en-US" sz="1100" dirty="0">
                <a:latin typeface="Courier New" panose="02070309020205020404" pitchFamily="49" charset="0"/>
                <a:cs typeface="Courier New" panose="02070309020205020404" pitchFamily="49" charset="0"/>
              </a:rPr>
              <a:t>" Effect="Permit"&gt;</a:t>
            </a:r>
          </a:p>
          <a:p>
            <a:pPr>
              <a:lnSpc>
                <a:spcPct val="120000"/>
              </a:lnSpc>
            </a:pPr>
            <a:r>
              <a:rPr lang="en-US" sz="1100" dirty="0">
                <a:latin typeface="Courier New" panose="02070309020205020404" pitchFamily="49" charset="0"/>
                <a:cs typeface="Courier New" panose="02070309020205020404" pitchFamily="49" charset="0"/>
              </a:rPr>
              <a:t>&lt;Condition&gt;</a:t>
            </a:r>
          </a:p>
          <a:p>
            <a:pPr>
              <a:lnSpc>
                <a:spcPct val="120000"/>
              </a:lnSpc>
            </a:pPr>
            <a:r>
              <a:rPr lang="en-US" sz="1100" dirty="0">
                <a:latin typeface="Courier New" panose="02070309020205020404" pitchFamily="49" charset="0"/>
                <a:cs typeface="Courier New" panose="02070309020205020404" pitchFamily="49" charset="0"/>
              </a:rPr>
              <a:t>Function: string-equal</a:t>
            </a:r>
          </a:p>
          <a:p>
            <a:pPr>
              <a:lnSpc>
                <a:spcPct val="120000"/>
              </a:lnSpc>
            </a:pPr>
            <a:r>
              <a:rPr lang="en-US" sz="1100" dirty="0">
                <a:latin typeface="Courier New" panose="02070309020205020404" pitchFamily="49" charset="0"/>
                <a:cs typeface="Courier New" panose="02070309020205020404" pitchFamily="49" charset="0"/>
              </a:rPr>
              <a:t>/* :Attribute-Category :Attribute ID :Attribute Value */</a:t>
            </a:r>
          </a:p>
          <a:p>
            <a:pPr>
              <a:lnSpc>
                <a:spcPct val="120000"/>
              </a:lnSpc>
            </a:pPr>
            <a:r>
              <a:rPr lang="en-US" sz="1100" dirty="0">
                <a:latin typeface="Courier New" panose="02070309020205020404" pitchFamily="49" charset="0"/>
                <a:cs typeface="Courier New" panose="02070309020205020404" pitchFamily="49" charset="0"/>
              </a:rPr>
              <a:t>:access-subject 	:HIPAA Comp 	:Yes</a:t>
            </a:r>
          </a:p>
          <a:p>
            <a:pPr>
              <a:lnSpc>
                <a:spcPct val="120000"/>
              </a:lnSpc>
            </a:pPr>
            <a:r>
              <a:rPr lang="en-US" sz="1100" dirty="0">
                <a:latin typeface="Courier New" panose="02070309020205020404" pitchFamily="49" charset="0"/>
                <a:cs typeface="Courier New" panose="02070309020205020404" pitchFamily="49" charset="0"/>
              </a:rPr>
              <a:t>&lt;/Condition&gt;</a:t>
            </a:r>
          </a:p>
          <a:p>
            <a:pPr>
              <a:lnSpc>
                <a:spcPct val="120000"/>
              </a:lnSpc>
            </a:pPr>
            <a:r>
              <a:rPr lang="en-US" sz="1100" dirty="0">
                <a:latin typeface="Courier New" panose="02070309020205020404" pitchFamily="49" charset="0"/>
                <a:cs typeface="Courier New" panose="02070309020205020404" pitchFamily="49" charset="0"/>
              </a:rPr>
              <a:t>&lt;/Rule&gt;</a:t>
            </a:r>
          </a:p>
        </p:txBody>
      </p:sp>
      <p:sp>
        <p:nvSpPr>
          <p:cNvPr id="4" name="Rectangle 3"/>
          <p:cNvSpPr/>
          <p:nvPr/>
        </p:nvSpPr>
        <p:spPr>
          <a:xfrm>
            <a:off x="68580" y="18906"/>
            <a:ext cx="8801100" cy="287002"/>
          </a:xfrm>
          <a:prstGeom prst="rect">
            <a:avLst/>
          </a:prstGeom>
        </p:spPr>
        <p:txBody>
          <a:bodyPr wrap="square">
            <a:spAutoFit/>
          </a:bodyPr>
          <a:lstStyle/>
          <a:p>
            <a:pPr>
              <a:lnSpc>
                <a:spcPct val="120000"/>
              </a:lnSpc>
            </a:pPr>
            <a:r>
              <a:rPr lang="en-US" sz="1100" dirty="0">
                <a:latin typeface="Courier New" panose="02070309020205020404" pitchFamily="49" charset="0"/>
                <a:cs typeface="Courier New" panose="02070309020205020404" pitchFamily="49" charset="0"/>
              </a:rPr>
              <a:t>&lt;</a:t>
            </a:r>
            <a:r>
              <a:rPr lang="en-US" sz="1100" dirty="0" err="1">
                <a:latin typeface="Courier New" panose="02070309020205020404" pitchFamily="49" charset="0"/>
                <a:cs typeface="Courier New" panose="02070309020205020404" pitchFamily="49" charset="0"/>
              </a:rPr>
              <a:t>PolicySet</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PolicySetId</a:t>
            </a:r>
            <a:r>
              <a:rPr lang="en-US" sz="1100" dirty="0">
                <a:latin typeface="Courier New" panose="02070309020205020404" pitchFamily="49" charset="0"/>
                <a:cs typeface="Courier New" panose="02070309020205020404" pitchFamily="49" charset="0"/>
              </a:rPr>
              <a:t> = "PolicySetInstitute1“ policy-combining-algorithm="permit-overrides"&gt;</a:t>
            </a:r>
          </a:p>
        </p:txBody>
      </p:sp>
      <p:sp>
        <p:nvSpPr>
          <p:cNvPr id="5" name="Rectangle 4"/>
          <p:cNvSpPr/>
          <p:nvPr/>
        </p:nvSpPr>
        <p:spPr>
          <a:xfrm>
            <a:off x="68580" y="6440063"/>
            <a:ext cx="1204176" cy="287002"/>
          </a:xfrm>
          <a:prstGeom prst="rect">
            <a:avLst/>
          </a:prstGeom>
        </p:spPr>
        <p:txBody>
          <a:bodyPr wrap="none">
            <a:spAutoFit/>
          </a:bodyPr>
          <a:lstStyle/>
          <a:p>
            <a:pPr>
              <a:lnSpc>
                <a:spcPct val="120000"/>
              </a:lnSpc>
            </a:pPr>
            <a:r>
              <a:rPr lang="en-US" sz="1100" dirty="0">
                <a:latin typeface="Courier New" panose="02070309020205020404" pitchFamily="49" charset="0"/>
                <a:cs typeface="Courier New" panose="02070309020205020404" pitchFamily="49" charset="0"/>
              </a:rPr>
              <a:t>&lt;/</a:t>
            </a:r>
            <a:r>
              <a:rPr lang="en-US" sz="1100" dirty="0" err="1">
                <a:latin typeface="Courier New" panose="02070309020205020404" pitchFamily="49" charset="0"/>
                <a:cs typeface="Courier New" panose="02070309020205020404" pitchFamily="49" charset="0"/>
              </a:rPr>
              <a:t>PolicySet</a:t>
            </a:r>
            <a:r>
              <a:rPr lang="en-US" sz="1100" dirty="0">
                <a:latin typeface="Courier New" panose="02070309020205020404" pitchFamily="49" charset="0"/>
                <a:cs typeface="Courier New" panose="02070309020205020404" pitchFamily="49" charset="0"/>
              </a:rPr>
              <a:t>&gt;</a:t>
            </a:r>
          </a:p>
        </p:txBody>
      </p:sp>
      <p:sp>
        <p:nvSpPr>
          <p:cNvPr id="7" name="Rectangle 6"/>
          <p:cNvSpPr/>
          <p:nvPr/>
        </p:nvSpPr>
        <p:spPr>
          <a:xfrm>
            <a:off x="68580" y="187678"/>
            <a:ext cx="8573118" cy="2724592"/>
          </a:xfrm>
          <a:prstGeom prst="rect">
            <a:avLst/>
          </a:prstGeom>
        </p:spPr>
        <p:txBody>
          <a:bodyPr wrap="square">
            <a:spAutoFit/>
          </a:bodyPr>
          <a:lstStyle/>
          <a:p>
            <a:pPr>
              <a:lnSpc>
                <a:spcPct val="120000"/>
              </a:lnSpc>
            </a:pPr>
            <a:r>
              <a:rPr lang="en-US" sz="1100" dirty="0">
                <a:latin typeface="Courier New" panose="02070309020205020404" pitchFamily="49" charset="0"/>
                <a:cs typeface="Courier New" panose="02070309020205020404" pitchFamily="49" charset="0"/>
              </a:rPr>
              <a:t>&lt;Target&gt;   </a:t>
            </a:r>
          </a:p>
          <a:p>
            <a:pPr>
              <a:lnSpc>
                <a:spcPct val="120000"/>
              </a:lnSpc>
            </a:pPr>
            <a:r>
              <a:rPr lang="en-US" sz="1100" dirty="0">
                <a:latin typeface="Courier New" panose="02070309020205020404" pitchFamily="49" charset="0"/>
                <a:cs typeface="Courier New" panose="02070309020205020404" pitchFamily="49" charset="0"/>
              </a:rPr>
              <a:t>/*:Attribute-Category :Attribute ID :Attribute Value */</a:t>
            </a:r>
          </a:p>
          <a:p>
            <a:pPr>
              <a:lnSpc>
                <a:spcPct val="120000"/>
              </a:lnSpc>
            </a:pPr>
            <a:r>
              <a:rPr lang="en-US" sz="1100" dirty="0" err="1">
                <a:latin typeface="Courier New" panose="02070309020205020404" pitchFamily="49" charset="0"/>
                <a:cs typeface="Courier New" panose="02070309020205020404" pitchFamily="49" charset="0"/>
              </a:rPr>
              <a:t>AnyOf</a:t>
            </a:r>
            <a:r>
              <a:rPr lang="en-US" sz="1100" dirty="0">
                <a:latin typeface="Courier New" panose="02070309020205020404" pitchFamily="49" charset="0"/>
                <a:cs typeface="Courier New" panose="02070309020205020404" pitchFamily="49" charset="0"/>
              </a:rPr>
              <a:t> :access-subject</a:t>
            </a:r>
          </a:p>
          <a:p>
            <a:pPr>
              <a:lnSpc>
                <a:spcPct val="120000"/>
              </a:lnSpc>
            </a:pPr>
            <a:r>
              <a:rPr lang="en-US" sz="1100" dirty="0">
                <a:latin typeface="Courier New" panose="02070309020205020404" pitchFamily="49" charset="0"/>
                <a:cs typeface="Courier New" panose="02070309020205020404" pitchFamily="49" charset="0"/>
              </a:rPr>
              <a:t>	:access-subject :Role 	:Researcher</a:t>
            </a:r>
          </a:p>
          <a:p>
            <a:pPr>
              <a:lnSpc>
                <a:spcPct val="120000"/>
              </a:lnSpc>
            </a:pPr>
            <a:r>
              <a:rPr lang="en-US" sz="1100" dirty="0">
                <a:latin typeface="Courier New" panose="02070309020205020404" pitchFamily="49" charset="0"/>
                <a:cs typeface="Courier New" panose="02070309020205020404" pitchFamily="49" charset="0"/>
              </a:rPr>
              <a:t>	:access-subject :Role 	:Doctor</a:t>
            </a:r>
          </a:p>
          <a:p>
            <a:pPr>
              <a:lnSpc>
                <a:spcPct val="120000"/>
              </a:lnSpc>
            </a:pPr>
            <a:r>
              <a:rPr lang="en-US" sz="1100" dirty="0" err="1">
                <a:latin typeface="Courier New" panose="02070309020205020404" pitchFamily="49" charset="0"/>
                <a:cs typeface="Courier New" panose="02070309020205020404" pitchFamily="49" charset="0"/>
              </a:rPr>
              <a:t>AnyOf</a:t>
            </a:r>
            <a:r>
              <a:rPr lang="en-US" sz="1100" dirty="0">
                <a:latin typeface="Courier New" panose="02070309020205020404" pitchFamily="49" charset="0"/>
                <a:cs typeface="Courier New" panose="02070309020205020404" pitchFamily="49" charset="0"/>
              </a:rPr>
              <a:t> :resource</a:t>
            </a:r>
          </a:p>
          <a:p>
            <a:pPr>
              <a:lnSpc>
                <a:spcPct val="120000"/>
              </a:lnSpc>
            </a:pPr>
            <a:r>
              <a:rPr lang="en-US" sz="1100" dirty="0">
                <a:latin typeface="Courier New" panose="02070309020205020404" pitchFamily="49" charset="0"/>
                <a:cs typeface="Courier New" panose="02070309020205020404" pitchFamily="49" charset="0"/>
              </a:rPr>
              <a:t>	:resource 	 :Type 	:</a:t>
            </a:r>
            <a:r>
              <a:rPr lang="en-US" sz="1100" dirty="0" err="1">
                <a:latin typeface="Courier New" panose="02070309020205020404" pitchFamily="49" charset="0"/>
                <a:cs typeface="Courier New" panose="02070309020205020404" pitchFamily="49" charset="0"/>
              </a:rPr>
              <a:t>HealthData</a:t>
            </a:r>
            <a:endParaRPr lang="en-US" sz="1100" dirty="0">
              <a:latin typeface="Courier New" panose="02070309020205020404" pitchFamily="49" charset="0"/>
              <a:cs typeface="Courier New" panose="02070309020205020404" pitchFamily="49" charset="0"/>
            </a:endParaRPr>
          </a:p>
          <a:p>
            <a:pPr>
              <a:lnSpc>
                <a:spcPct val="120000"/>
              </a:lnSpc>
            </a:pPr>
            <a:r>
              <a:rPr lang="en-US" sz="1100" dirty="0">
                <a:latin typeface="Courier New" panose="02070309020205020404" pitchFamily="49" charset="0"/>
                <a:cs typeface="Courier New" panose="02070309020205020404" pitchFamily="49" charset="0"/>
              </a:rPr>
              <a:t>	:resource 	 :Type	:</a:t>
            </a:r>
            <a:r>
              <a:rPr lang="en-US" sz="1100" dirty="0" err="1">
                <a:latin typeface="Courier New" panose="02070309020205020404" pitchFamily="49" charset="0"/>
                <a:cs typeface="Courier New" panose="02070309020205020404" pitchFamily="49" charset="0"/>
              </a:rPr>
              <a:t>AggregateHealthData</a:t>
            </a:r>
            <a:endParaRPr lang="en-US" sz="1100" dirty="0">
              <a:latin typeface="Courier New" panose="02070309020205020404" pitchFamily="49" charset="0"/>
              <a:cs typeface="Courier New" panose="02070309020205020404" pitchFamily="49" charset="0"/>
            </a:endParaRPr>
          </a:p>
          <a:p>
            <a:pPr>
              <a:lnSpc>
                <a:spcPct val="120000"/>
              </a:lnSpc>
            </a:pPr>
            <a:r>
              <a:rPr lang="en-US" sz="1100" dirty="0" err="1">
                <a:latin typeface="Courier New" panose="02070309020205020404" pitchFamily="49" charset="0"/>
                <a:cs typeface="Courier New" panose="02070309020205020404" pitchFamily="49" charset="0"/>
              </a:rPr>
              <a:t>AnyOf</a:t>
            </a:r>
            <a:r>
              <a:rPr lang="en-US" sz="1100" dirty="0">
                <a:latin typeface="Courier New" panose="02070309020205020404" pitchFamily="49" charset="0"/>
                <a:cs typeface="Courier New" panose="02070309020205020404" pitchFamily="49" charset="0"/>
              </a:rPr>
              <a:t> :action</a:t>
            </a:r>
          </a:p>
          <a:p>
            <a:pPr>
              <a:lnSpc>
                <a:spcPct val="120000"/>
              </a:lnSpc>
            </a:pPr>
            <a:r>
              <a:rPr lang="en-US" sz="1100" dirty="0">
                <a:latin typeface="Courier New" panose="02070309020205020404" pitchFamily="49" charset="0"/>
                <a:cs typeface="Courier New" panose="02070309020205020404" pitchFamily="49" charset="0"/>
              </a:rPr>
              <a:t>	:action 	 :Action-id	:Release</a:t>
            </a:r>
          </a:p>
          <a:p>
            <a:pPr>
              <a:lnSpc>
                <a:spcPct val="120000"/>
              </a:lnSpc>
            </a:pPr>
            <a:r>
              <a:rPr lang="en-US" sz="1100" dirty="0">
                <a:latin typeface="Courier New" panose="02070309020205020404" pitchFamily="49" charset="0"/>
                <a:cs typeface="Courier New" panose="02070309020205020404" pitchFamily="49" charset="0"/>
              </a:rPr>
              <a:t>	:action 	 :Action-id	:Read</a:t>
            </a:r>
          </a:p>
          <a:p>
            <a:pPr>
              <a:lnSpc>
                <a:spcPct val="120000"/>
              </a:lnSpc>
            </a:pPr>
            <a:r>
              <a:rPr lang="en-US" sz="1100" dirty="0">
                <a:latin typeface="Courier New" panose="02070309020205020404" pitchFamily="49" charset="0"/>
                <a:cs typeface="Courier New" panose="02070309020205020404" pitchFamily="49" charset="0"/>
              </a:rPr>
              <a:t>	:action 	 :Action-id	:Write</a:t>
            </a:r>
          </a:p>
          <a:p>
            <a:pPr>
              <a:lnSpc>
                <a:spcPct val="120000"/>
              </a:lnSpc>
            </a:pPr>
            <a:r>
              <a:rPr lang="en-US" sz="1100" dirty="0">
                <a:latin typeface="Courier New" panose="02070309020205020404" pitchFamily="49" charset="0"/>
                <a:cs typeface="Courier New" panose="02070309020205020404" pitchFamily="49" charset="0"/>
              </a:rPr>
              <a:t>&lt;/Target&gt;</a:t>
            </a:r>
          </a:p>
        </p:txBody>
      </p:sp>
      <p:sp>
        <p:nvSpPr>
          <p:cNvPr id="17" name="Rectangle 16"/>
          <p:cNvSpPr/>
          <p:nvPr/>
        </p:nvSpPr>
        <p:spPr>
          <a:xfrm>
            <a:off x="67961" y="2774185"/>
            <a:ext cx="8702863" cy="490134"/>
          </a:xfrm>
          <a:prstGeom prst="rect">
            <a:avLst/>
          </a:prstGeom>
        </p:spPr>
        <p:txBody>
          <a:bodyPr wrap="square">
            <a:spAutoFit/>
          </a:bodyPr>
          <a:lstStyle/>
          <a:p>
            <a:pPr>
              <a:lnSpc>
                <a:spcPct val="120000"/>
              </a:lnSpc>
            </a:pPr>
            <a:r>
              <a:rPr lang="en-US" sz="1100" dirty="0">
                <a:latin typeface="Courier New" panose="02070309020205020404" pitchFamily="49" charset="0"/>
                <a:cs typeface="Courier New" panose="02070309020205020404" pitchFamily="49" charset="0"/>
              </a:rPr>
              <a:t>&lt;</a:t>
            </a:r>
            <a:r>
              <a:rPr lang="en-US" sz="1100" b="1" dirty="0">
                <a:latin typeface="Courier New" panose="02070309020205020404" pitchFamily="49" charset="0"/>
                <a:cs typeface="Courier New" panose="02070309020205020404" pitchFamily="49" charset="0"/>
              </a:rPr>
              <a:t>Policy</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PolicyId</a:t>
            </a:r>
            <a:r>
              <a:rPr lang="en-US" sz="1100" dirty="0">
                <a:latin typeface="Courier New" panose="02070309020205020404" pitchFamily="49" charset="0"/>
                <a:cs typeface="Courier New" panose="02070309020205020404" pitchFamily="49" charset="0"/>
              </a:rPr>
              <a:t> ="</a:t>
            </a:r>
            <a:r>
              <a:rPr lang="en-US" sz="1100" b="1" dirty="0">
                <a:latin typeface="Courier New" panose="02070309020205020404" pitchFamily="49" charset="0"/>
                <a:cs typeface="Courier New" panose="02070309020205020404" pitchFamily="49" charset="0"/>
              </a:rPr>
              <a:t>Policy1</a:t>
            </a:r>
            <a:r>
              <a:rPr lang="en-US" sz="1100" dirty="0">
                <a:latin typeface="Courier New" panose="02070309020205020404" pitchFamily="49" charset="0"/>
                <a:cs typeface="Courier New" panose="02070309020205020404" pitchFamily="49" charset="0"/>
              </a:rPr>
              <a:t>“ rule-combining-algorithm="</a:t>
            </a:r>
            <a:r>
              <a:rPr lang="en-US" sz="1100" b="1" dirty="0">
                <a:latin typeface="Courier New" panose="02070309020205020404" pitchFamily="49" charset="0"/>
                <a:cs typeface="Courier New" panose="02070309020205020404" pitchFamily="49" charset="0"/>
              </a:rPr>
              <a:t>deny-overrides</a:t>
            </a:r>
            <a:r>
              <a:rPr lang="en-US" sz="1100" dirty="0">
                <a:latin typeface="Courier New" panose="02070309020205020404" pitchFamily="49" charset="0"/>
                <a:cs typeface="Courier New" panose="02070309020205020404" pitchFamily="49" charset="0"/>
              </a:rPr>
              <a:t>"&gt;</a:t>
            </a:r>
          </a:p>
          <a:p>
            <a:pPr>
              <a:lnSpc>
                <a:spcPct val="120000"/>
              </a:lnSpc>
            </a:pPr>
            <a:r>
              <a:rPr lang="en-US" sz="1100" dirty="0">
                <a:latin typeface="Courier New" panose="02070309020205020404" pitchFamily="49" charset="0"/>
                <a:cs typeface="Courier New" panose="02070309020205020404" pitchFamily="49" charset="0"/>
              </a:rPr>
              <a:t>// </a:t>
            </a:r>
            <a:r>
              <a:rPr lang="en-US" sz="1100" b="1" dirty="0">
                <a:latin typeface="Courier New" panose="02070309020205020404" pitchFamily="49" charset="0"/>
                <a:cs typeface="Courier New" panose="02070309020205020404" pitchFamily="49" charset="0"/>
              </a:rPr>
              <a:t>Institute 1 Rules </a:t>
            </a:r>
            <a:r>
              <a:rPr lang="en-US" sz="1100" dirty="0">
                <a:latin typeface="Courier New" panose="02070309020205020404" pitchFamily="49" charset="0"/>
                <a:cs typeface="Courier New" panose="02070309020205020404" pitchFamily="49" charset="0"/>
              </a:rPr>
              <a:t>//</a:t>
            </a:r>
          </a:p>
        </p:txBody>
      </p:sp>
      <p:sp>
        <p:nvSpPr>
          <p:cNvPr id="18" name="Rectangle 17"/>
          <p:cNvSpPr/>
          <p:nvPr/>
        </p:nvSpPr>
        <p:spPr>
          <a:xfrm>
            <a:off x="80205" y="6175831"/>
            <a:ext cx="1358327" cy="287002"/>
          </a:xfrm>
          <a:prstGeom prst="rect">
            <a:avLst/>
          </a:prstGeom>
        </p:spPr>
        <p:txBody>
          <a:bodyPr wrap="square">
            <a:spAutoFit/>
          </a:bodyPr>
          <a:lstStyle/>
          <a:p>
            <a:pPr>
              <a:lnSpc>
                <a:spcPct val="120000"/>
              </a:lnSpc>
            </a:pPr>
            <a:r>
              <a:rPr lang="en-US" sz="1100" dirty="0">
                <a:latin typeface="Courier New" panose="02070309020205020404" pitchFamily="49" charset="0"/>
                <a:cs typeface="Courier New" panose="02070309020205020404" pitchFamily="49" charset="0"/>
              </a:rPr>
              <a:t>&lt;/Policy&gt;</a:t>
            </a:r>
          </a:p>
        </p:txBody>
      </p:sp>
      <p:sp>
        <p:nvSpPr>
          <p:cNvPr id="2" name="Slide Number Placeholder 1"/>
          <p:cNvSpPr>
            <a:spLocks noGrp="1"/>
          </p:cNvSpPr>
          <p:nvPr>
            <p:ph type="sldNum" sz="quarter" idx="12"/>
          </p:nvPr>
        </p:nvSpPr>
        <p:spPr/>
        <p:txBody>
          <a:bodyPr/>
          <a:lstStyle/>
          <a:p>
            <a:fld id="{21372E2E-A40E-48E3-8CD2-5DF1E17D7BE2}" type="slidenum">
              <a:rPr lang="en-US" smtClean="0"/>
              <a:t>24</a:t>
            </a:fld>
            <a:endParaRPr lang="en-US"/>
          </a:p>
        </p:txBody>
      </p:sp>
    </p:spTree>
    <p:extLst>
      <p:ext uri="{BB962C8B-B14F-4D97-AF65-F5344CB8AC3E}">
        <p14:creationId xmlns:p14="http://schemas.microsoft.com/office/powerpoint/2010/main" val="3160696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 Antiqua" panose="02040602050305030304" pitchFamily="18" charset="0"/>
              </a:rPr>
              <a:t>Policies</a:t>
            </a:r>
            <a:r>
              <a:rPr lang="en-US" dirty="0">
                <a:latin typeface="Book Antiqua" panose="02040602050305030304" pitchFamily="18" charset="0"/>
              </a:rPr>
              <a:t> </a:t>
            </a:r>
            <a:r>
              <a:rPr lang="en-US" b="1" dirty="0">
                <a:latin typeface="Book Antiqua" panose="02040602050305030304" pitchFamily="18" charset="0"/>
              </a:rPr>
              <a:t>of Institute 2</a:t>
            </a:r>
          </a:p>
        </p:txBody>
      </p:sp>
      <p:sp>
        <p:nvSpPr>
          <p:cNvPr id="3" name="Content Placeholder 2"/>
          <p:cNvSpPr>
            <a:spLocks noGrp="1"/>
          </p:cNvSpPr>
          <p:nvPr>
            <p:ph idx="1"/>
          </p:nvPr>
        </p:nvSpPr>
        <p:spPr/>
        <p:txBody>
          <a:bodyPr>
            <a:normAutofit/>
          </a:bodyPr>
          <a:lstStyle/>
          <a:p>
            <a:pPr algn="just"/>
            <a:r>
              <a:rPr lang="en-US" b="1" i="1" dirty="0"/>
              <a:t>Institute 2</a:t>
            </a:r>
            <a:r>
              <a:rPr lang="en-US" dirty="0"/>
              <a:t> only allows release </a:t>
            </a:r>
            <a:r>
              <a:rPr lang="en-US" dirty="0" smtClean="0"/>
              <a:t>of </a:t>
            </a:r>
            <a:r>
              <a:rPr lang="en-US" b="1" dirty="0" smtClean="0"/>
              <a:t>aggregate </a:t>
            </a:r>
            <a:r>
              <a:rPr lang="en-US" b="1" dirty="0"/>
              <a:t>statistics</a:t>
            </a:r>
            <a:r>
              <a:rPr lang="en-US" dirty="0"/>
              <a:t> (</a:t>
            </a:r>
            <a:r>
              <a:rPr lang="en-US" dirty="0" smtClean="0"/>
              <a:t>mean, </a:t>
            </a:r>
            <a:r>
              <a:rPr lang="en-US" dirty="0"/>
              <a:t>count) and </a:t>
            </a:r>
            <a:r>
              <a:rPr lang="en-US" b="1" dirty="0"/>
              <a:t>no</a:t>
            </a:r>
            <a:r>
              <a:rPr lang="en-US" dirty="0"/>
              <a:t> release </a:t>
            </a:r>
            <a:r>
              <a:rPr lang="en-US" dirty="0" smtClean="0"/>
              <a:t>of patient-level </a:t>
            </a:r>
            <a:r>
              <a:rPr lang="en-US" dirty="0"/>
              <a:t>data </a:t>
            </a:r>
            <a:r>
              <a:rPr lang="en-US" b="1" dirty="0"/>
              <a:t>to researchers</a:t>
            </a:r>
            <a:r>
              <a:rPr lang="en-US" dirty="0"/>
              <a:t>. </a:t>
            </a:r>
            <a:endParaRPr lang="en-US" dirty="0" smtClean="0"/>
          </a:p>
          <a:p>
            <a:pPr algn="just"/>
            <a:r>
              <a:rPr lang="en-US" dirty="0" smtClean="0"/>
              <a:t>Moreover</a:t>
            </a:r>
            <a:r>
              <a:rPr lang="en-US" dirty="0"/>
              <a:t>, this institute </a:t>
            </a:r>
            <a:r>
              <a:rPr lang="en-US" b="1" dirty="0" smtClean="0"/>
              <a:t>does not </a:t>
            </a:r>
            <a:r>
              <a:rPr lang="en-US" b="1" dirty="0"/>
              <a:t>allow statistics</a:t>
            </a:r>
            <a:r>
              <a:rPr lang="en-US" dirty="0"/>
              <a:t> to be released that are </a:t>
            </a:r>
            <a:r>
              <a:rPr lang="en-US" b="1" dirty="0"/>
              <a:t>calculated</a:t>
            </a:r>
            <a:r>
              <a:rPr lang="en-US" dirty="0"/>
              <a:t> </a:t>
            </a:r>
            <a:r>
              <a:rPr lang="en-US" dirty="0" smtClean="0"/>
              <a:t>based on </a:t>
            </a:r>
            <a:r>
              <a:rPr lang="en-US" b="1" dirty="0"/>
              <a:t>less than 10 patients</a:t>
            </a:r>
            <a:r>
              <a:rPr lang="en-US" dirty="0"/>
              <a:t>. </a:t>
            </a:r>
            <a:endParaRPr lang="en-US" dirty="0" smtClean="0"/>
          </a:p>
          <a:p>
            <a:pPr algn="just"/>
            <a:r>
              <a:rPr lang="en-US" dirty="0" smtClean="0"/>
              <a:t>This institute </a:t>
            </a:r>
            <a:r>
              <a:rPr lang="en-US" b="1" dirty="0"/>
              <a:t>does not require</a:t>
            </a:r>
            <a:r>
              <a:rPr lang="en-US" dirty="0"/>
              <a:t> </a:t>
            </a:r>
            <a:r>
              <a:rPr lang="en-US" dirty="0" smtClean="0"/>
              <a:t>data receivers </a:t>
            </a:r>
            <a:r>
              <a:rPr lang="en-US" dirty="0"/>
              <a:t>to be </a:t>
            </a:r>
            <a:r>
              <a:rPr lang="en-US" b="1" dirty="0"/>
              <a:t>HIPAA compliant</a:t>
            </a:r>
            <a:r>
              <a:rPr lang="en-US" dirty="0"/>
              <a:t>, </a:t>
            </a:r>
            <a:r>
              <a:rPr lang="en-US" b="1" dirty="0"/>
              <a:t>but denies </a:t>
            </a:r>
            <a:r>
              <a:rPr lang="en-US" dirty="0"/>
              <a:t>all </a:t>
            </a:r>
            <a:r>
              <a:rPr lang="en-US" b="1" dirty="0" smtClean="0"/>
              <a:t>individual patient-level </a:t>
            </a:r>
            <a:r>
              <a:rPr lang="en-US" b="1" dirty="0"/>
              <a:t>data</a:t>
            </a:r>
            <a:r>
              <a:rPr lang="en-US" dirty="0"/>
              <a:t> requests</a:t>
            </a:r>
            <a:r>
              <a:rPr lang="en-US" dirty="0" smtClean="0"/>
              <a:t>.</a:t>
            </a:r>
            <a:endParaRPr lang="en-US" dirty="0"/>
          </a:p>
        </p:txBody>
      </p:sp>
      <p:sp>
        <p:nvSpPr>
          <p:cNvPr id="4" name="Slide Number Placeholder 3"/>
          <p:cNvSpPr>
            <a:spLocks noGrp="1"/>
          </p:cNvSpPr>
          <p:nvPr>
            <p:ph type="sldNum" sz="quarter" idx="12"/>
          </p:nvPr>
        </p:nvSpPr>
        <p:spPr/>
        <p:txBody>
          <a:bodyPr/>
          <a:lstStyle/>
          <a:p>
            <a:fld id="{21372E2E-A40E-48E3-8CD2-5DF1E17D7BE2}" type="slidenum">
              <a:rPr lang="en-US" smtClean="0"/>
              <a:t>25</a:t>
            </a:fld>
            <a:endParaRPr lang="en-US"/>
          </a:p>
        </p:txBody>
      </p:sp>
    </p:spTree>
    <p:extLst>
      <p:ext uri="{BB962C8B-B14F-4D97-AF65-F5344CB8AC3E}">
        <p14:creationId xmlns:p14="http://schemas.microsoft.com/office/powerpoint/2010/main" val="232039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8" y="20320"/>
            <a:ext cx="10755087" cy="892552"/>
          </a:xfrm>
          <a:prstGeom prst="rect">
            <a:avLst/>
          </a:prstGeom>
        </p:spPr>
        <p:txBody>
          <a:bodyPr wrap="square">
            <a:spAutoFit/>
          </a:bodyPr>
          <a:lstStyle/>
          <a:p>
            <a:r>
              <a:rPr lang="en-US" sz="2600" dirty="0">
                <a:latin typeface="Courier New" panose="02070309020205020404" pitchFamily="49" charset="0"/>
                <a:cs typeface="Courier New" panose="02070309020205020404" pitchFamily="49" charset="0"/>
              </a:rPr>
              <a:t>&lt;</a:t>
            </a:r>
            <a:r>
              <a:rPr lang="en-US" sz="2600" dirty="0" err="1">
                <a:latin typeface="Courier New" panose="02070309020205020404" pitchFamily="49" charset="0"/>
                <a:cs typeface="Courier New" panose="02070309020205020404" pitchFamily="49" charset="0"/>
              </a:rPr>
              <a:t>PolicySet</a:t>
            </a:r>
            <a:r>
              <a:rPr lang="en-US" sz="2600" dirty="0">
                <a:latin typeface="Courier New" panose="02070309020205020404" pitchFamily="49" charset="0"/>
                <a:cs typeface="Courier New" panose="02070309020205020404" pitchFamily="49" charset="0"/>
              </a:rPr>
              <a:t> </a:t>
            </a:r>
            <a:r>
              <a:rPr lang="en-US" sz="2600" dirty="0" err="1">
                <a:latin typeface="Courier New" panose="02070309020205020404" pitchFamily="49" charset="0"/>
                <a:cs typeface="Courier New" panose="02070309020205020404" pitchFamily="49" charset="0"/>
              </a:rPr>
              <a:t>PolicySetId</a:t>
            </a:r>
            <a:r>
              <a:rPr lang="en-US" sz="2600" dirty="0">
                <a:latin typeface="Courier New" panose="02070309020205020404" pitchFamily="49" charset="0"/>
                <a:cs typeface="Courier New" panose="02070309020205020404" pitchFamily="49" charset="0"/>
              </a:rPr>
              <a:t> </a:t>
            </a:r>
            <a:r>
              <a:rPr lang="en-US" sz="2600" dirty="0" smtClean="0">
                <a:latin typeface="Courier New" panose="02070309020205020404" pitchFamily="49" charset="0"/>
                <a:cs typeface="Courier New" panose="02070309020205020404" pitchFamily="49" charset="0"/>
              </a:rPr>
              <a:t>= "</a:t>
            </a:r>
            <a:r>
              <a:rPr lang="en-US" sz="2600" b="1" dirty="0">
                <a:latin typeface="Courier New" panose="02070309020205020404" pitchFamily="49" charset="0"/>
                <a:cs typeface="Courier New" panose="02070309020205020404" pitchFamily="49" charset="0"/>
              </a:rPr>
              <a:t>PolicySetInstitute2</a:t>
            </a:r>
            <a:r>
              <a:rPr lang="en-US" sz="2600" dirty="0">
                <a:latin typeface="Courier New" panose="02070309020205020404" pitchFamily="49" charset="0"/>
                <a:cs typeface="Courier New" panose="02070309020205020404" pitchFamily="49" charset="0"/>
              </a:rPr>
              <a:t>“ policy-combining-algorithm="</a:t>
            </a:r>
            <a:r>
              <a:rPr lang="en-US" sz="2600" b="1" dirty="0">
                <a:latin typeface="Courier New" panose="02070309020205020404" pitchFamily="49" charset="0"/>
                <a:cs typeface="Courier New" panose="02070309020205020404" pitchFamily="49" charset="0"/>
              </a:rPr>
              <a:t>permit-overrides</a:t>
            </a:r>
            <a:r>
              <a:rPr lang="en-US" sz="2600" dirty="0">
                <a:latin typeface="Courier New" panose="02070309020205020404" pitchFamily="49" charset="0"/>
                <a:cs typeface="Courier New" panose="02070309020205020404" pitchFamily="49" charset="0"/>
              </a:rPr>
              <a:t>"&gt;</a:t>
            </a:r>
          </a:p>
        </p:txBody>
      </p:sp>
      <p:sp>
        <p:nvSpPr>
          <p:cNvPr id="4" name="Rectangle 3"/>
          <p:cNvSpPr/>
          <p:nvPr/>
        </p:nvSpPr>
        <p:spPr>
          <a:xfrm>
            <a:off x="-37742" y="6444735"/>
            <a:ext cx="2589170" cy="492443"/>
          </a:xfrm>
          <a:prstGeom prst="rect">
            <a:avLst/>
          </a:prstGeom>
        </p:spPr>
        <p:txBody>
          <a:bodyPr wrap="none">
            <a:spAutoFit/>
          </a:bodyPr>
          <a:lstStyle/>
          <a:p>
            <a:r>
              <a:rPr lang="en-US" sz="2600" dirty="0">
                <a:latin typeface="Courier New" panose="02070309020205020404" pitchFamily="49" charset="0"/>
                <a:cs typeface="Courier New" panose="02070309020205020404" pitchFamily="49" charset="0"/>
              </a:rPr>
              <a:t>&lt;/</a:t>
            </a:r>
            <a:r>
              <a:rPr lang="en-US" sz="2600" dirty="0" err="1">
                <a:latin typeface="Courier New" panose="02070309020205020404" pitchFamily="49" charset="0"/>
                <a:cs typeface="Courier New" panose="02070309020205020404" pitchFamily="49" charset="0"/>
              </a:rPr>
              <a:t>PolicySet</a:t>
            </a:r>
            <a:r>
              <a:rPr lang="en-US" sz="2600" dirty="0">
                <a:latin typeface="Courier New" panose="02070309020205020404" pitchFamily="49" charset="0"/>
                <a:cs typeface="Courier New" panose="02070309020205020404" pitchFamily="49" charset="0"/>
              </a:rPr>
              <a:t>&gt;</a:t>
            </a:r>
          </a:p>
        </p:txBody>
      </p:sp>
      <p:sp>
        <p:nvSpPr>
          <p:cNvPr id="5" name="Rectangle 4"/>
          <p:cNvSpPr/>
          <p:nvPr/>
        </p:nvSpPr>
        <p:spPr>
          <a:xfrm>
            <a:off x="-54433" y="765246"/>
            <a:ext cx="8915400" cy="5539978"/>
          </a:xfrm>
          <a:prstGeom prst="rect">
            <a:avLst/>
          </a:prstGeom>
          <a:noFill/>
        </p:spPr>
        <p:txBody>
          <a:bodyPr wrap="square">
            <a:spAutoFit/>
          </a:bodyPr>
          <a:lstStyle/>
          <a:p>
            <a:r>
              <a:rPr lang="en-US" sz="2800" dirty="0">
                <a:latin typeface="Courier New" panose="02070309020205020404" pitchFamily="49" charset="0"/>
                <a:cs typeface="Courier New" panose="02070309020205020404" pitchFamily="49" charset="0"/>
              </a:rPr>
              <a:t>&lt;Target&gt;</a:t>
            </a:r>
          </a:p>
          <a:p>
            <a:r>
              <a:rPr lang="en-US" dirty="0">
                <a:latin typeface="Courier New" panose="02070309020205020404" pitchFamily="49" charset="0"/>
                <a:cs typeface="Courier New" panose="02070309020205020404" pitchFamily="49" charset="0"/>
              </a:rPr>
              <a:t>/*:Attribute-Category :Attribute ID :Attribute Value */</a:t>
            </a:r>
          </a:p>
          <a:p>
            <a:r>
              <a:rPr lang="en-US" sz="2800" dirty="0" err="1">
                <a:latin typeface="Courier New" panose="02070309020205020404" pitchFamily="49" charset="0"/>
                <a:cs typeface="Courier New" panose="02070309020205020404" pitchFamily="49" charset="0"/>
              </a:rPr>
              <a:t>AnyOf</a:t>
            </a:r>
            <a:r>
              <a:rPr lang="en-US" sz="2800" dirty="0">
                <a:latin typeface="Courier New" panose="02070309020205020404" pitchFamily="49" charset="0"/>
                <a:cs typeface="Courier New" panose="02070309020205020404" pitchFamily="49" charset="0"/>
              </a:rPr>
              <a:t> :access-subject</a:t>
            </a:r>
          </a:p>
          <a:p>
            <a:r>
              <a:rPr lang="en-US" sz="2800" dirty="0">
                <a:latin typeface="Courier New" panose="02070309020205020404" pitchFamily="49" charset="0"/>
                <a:cs typeface="Courier New" panose="02070309020205020404" pitchFamily="49" charset="0"/>
              </a:rPr>
              <a:t>	:access-subject 	:Role 	:Researcher</a:t>
            </a:r>
          </a:p>
          <a:p>
            <a:r>
              <a:rPr lang="en-US" sz="2800" dirty="0">
                <a:latin typeface="Courier New" panose="02070309020205020404" pitchFamily="49" charset="0"/>
                <a:cs typeface="Courier New" panose="02070309020205020404" pitchFamily="49" charset="0"/>
              </a:rPr>
              <a:t>	:access-subject	</a:t>
            </a:r>
            <a:r>
              <a:rPr lang="en-US" sz="2800" dirty="0" smtClean="0">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Role	:Doctor</a:t>
            </a:r>
          </a:p>
          <a:p>
            <a:r>
              <a:rPr lang="en-US" sz="2800" dirty="0" err="1">
                <a:latin typeface="Courier New" panose="02070309020205020404" pitchFamily="49" charset="0"/>
                <a:cs typeface="Courier New" panose="02070309020205020404" pitchFamily="49" charset="0"/>
              </a:rPr>
              <a:t>AnyOf</a:t>
            </a:r>
            <a:r>
              <a:rPr lang="en-US" sz="2800" dirty="0">
                <a:latin typeface="Courier New" panose="02070309020205020404" pitchFamily="49" charset="0"/>
                <a:cs typeface="Courier New" panose="02070309020205020404" pitchFamily="49" charset="0"/>
              </a:rPr>
              <a:t> :access-resource</a:t>
            </a:r>
          </a:p>
          <a:p>
            <a:r>
              <a:rPr lang="en-US" sz="2800" dirty="0">
                <a:latin typeface="Courier New" panose="02070309020205020404" pitchFamily="49" charset="0"/>
                <a:cs typeface="Courier New" panose="02070309020205020404" pitchFamily="49" charset="0"/>
              </a:rPr>
              <a:t>	:resource 	:Type	</a:t>
            </a:r>
            <a:r>
              <a:rPr lang="en-US" sz="2800" dirty="0" smtClean="0">
                <a:latin typeface="Courier New" panose="02070309020205020404" pitchFamily="49" charset="0"/>
                <a:cs typeface="Courier New" panose="02070309020205020404" pitchFamily="49" charset="0"/>
              </a:rPr>
              <a:t>:</a:t>
            </a:r>
            <a:r>
              <a:rPr lang="en-US" sz="2800" dirty="0" err="1" smtClean="0">
                <a:latin typeface="Courier New" panose="02070309020205020404" pitchFamily="49" charset="0"/>
                <a:cs typeface="Courier New" panose="02070309020205020404" pitchFamily="49" charset="0"/>
              </a:rPr>
              <a:t>HealthData</a:t>
            </a:r>
            <a:endParaRPr lang="en-US" sz="2800" dirty="0">
              <a:latin typeface="Courier New" panose="02070309020205020404" pitchFamily="49" charset="0"/>
              <a:cs typeface="Courier New" panose="02070309020205020404" pitchFamily="49" charset="0"/>
            </a:endParaRPr>
          </a:p>
          <a:p>
            <a:r>
              <a:rPr lang="en-US" sz="2800" dirty="0">
                <a:latin typeface="Courier New" panose="02070309020205020404" pitchFamily="49" charset="0"/>
                <a:cs typeface="Courier New" panose="02070309020205020404" pitchFamily="49" charset="0"/>
              </a:rPr>
              <a:t>	:resource	</a:t>
            </a:r>
            <a:r>
              <a:rPr lang="en-US" sz="2800" dirty="0" smtClean="0">
                <a:latin typeface="Courier New" panose="02070309020205020404" pitchFamily="49" charset="0"/>
                <a:cs typeface="Courier New" panose="02070309020205020404" pitchFamily="49" charset="0"/>
              </a:rPr>
              <a:t>:Type :</a:t>
            </a:r>
            <a:r>
              <a:rPr lang="en-US" sz="2800" dirty="0" err="1" smtClean="0">
                <a:latin typeface="Courier New" panose="02070309020205020404" pitchFamily="49" charset="0"/>
                <a:cs typeface="Courier New" panose="02070309020205020404" pitchFamily="49" charset="0"/>
              </a:rPr>
              <a:t>AggregateHealthData</a:t>
            </a:r>
            <a:endParaRPr lang="en-US" sz="2800" dirty="0">
              <a:latin typeface="Courier New" panose="02070309020205020404" pitchFamily="49" charset="0"/>
              <a:cs typeface="Courier New" panose="02070309020205020404" pitchFamily="49" charset="0"/>
            </a:endParaRPr>
          </a:p>
          <a:p>
            <a:r>
              <a:rPr lang="en-US" sz="2800" dirty="0" err="1">
                <a:latin typeface="Courier New" panose="02070309020205020404" pitchFamily="49" charset="0"/>
                <a:cs typeface="Courier New" panose="02070309020205020404" pitchFamily="49" charset="0"/>
              </a:rPr>
              <a:t>AnyOf</a:t>
            </a:r>
            <a:r>
              <a:rPr lang="en-US" sz="2800" dirty="0">
                <a:latin typeface="Courier New" panose="02070309020205020404" pitchFamily="49" charset="0"/>
                <a:cs typeface="Courier New" panose="02070309020205020404" pitchFamily="49" charset="0"/>
              </a:rPr>
              <a:t> :action</a:t>
            </a:r>
          </a:p>
          <a:p>
            <a:r>
              <a:rPr lang="en-US" sz="2800" dirty="0">
                <a:latin typeface="Courier New" panose="02070309020205020404" pitchFamily="49" charset="0"/>
                <a:cs typeface="Courier New" panose="02070309020205020404" pitchFamily="49" charset="0"/>
              </a:rPr>
              <a:t>	:action 	  </a:t>
            </a:r>
            <a:r>
              <a:rPr lang="en-US" sz="2800" dirty="0" smtClean="0">
                <a:latin typeface="Courier New" panose="02070309020205020404" pitchFamily="49" charset="0"/>
                <a:cs typeface="Courier New" panose="02070309020205020404" pitchFamily="49" charset="0"/>
              </a:rPr>
              <a:t>:</a:t>
            </a:r>
            <a:r>
              <a:rPr lang="en-US" sz="2800" dirty="0">
                <a:latin typeface="Courier New" panose="02070309020205020404" pitchFamily="49" charset="0"/>
                <a:cs typeface="Courier New" panose="02070309020205020404" pitchFamily="49" charset="0"/>
              </a:rPr>
              <a:t>Action-id 	:Release</a:t>
            </a:r>
          </a:p>
          <a:p>
            <a:r>
              <a:rPr lang="en-US" sz="2800" dirty="0">
                <a:latin typeface="Courier New" panose="02070309020205020404" pitchFamily="49" charset="0"/>
                <a:cs typeface="Courier New" panose="02070309020205020404" pitchFamily="49" charset="0"/>
              </a:rPr>
              <a:t>	:action 	  </a:t>
            </a:r>
            <a:r>
              <a:rPr lang="en-US" sz="2800" dirty="0" smtClean="0">
                <a:latin typeface="Courier New" panose="02070309020205020404" pitchFamily="49" charset="0"/>
                <a:cs typeface="Courier New" panose="02070309020205020404" pitchFamily="49" charset="0"/>
              </a:rPr>
              <a:t>:</a:t>
            </a:r>
            <a:r>
              <a:rPr lang="en-US" sz="2800" dirty="0">
                <a:latin typeface="Courier New" panose="02070309020205020404" pitchFamily="49" charset="0"/>
                <a:cs typeface="Courier New" panose="02070309020205020404" pitchFamily="49" charset="0"/>
              </a:rPr>
              <a:t>Action-id 	:Read</a:t>
            </a:r>
          </a:p>
          <a:p>
            <a:r>
              <a:rPr lang="en-US" sz="2800" dirty="0">
                <a:latin typeface="Courier New" panose="02070309020205020404" pitchFamily="49" charset="0"/>
                <a:cs typeface="Courier New" panose="02070309020205020404" pitchFamily="49" charset="0"/>
              </a:rPr>
              <a:t>	:action 	  </a:t>
            </a:r>
            <a:r>
              <a:rPr lang="en-US" sz="2800" dirty="0" smtClean="0">
                <a:latin typeface="Courier New" panose="02070309020205020404" pitchFamily="49" charset="0"/>
                <a:cs typeface="Courier New" panose="02070309020205020404" pitchFamily="49" charset="0"/>
              </a:rPr>
              <a:t>:</a:t>
            </a:r>
            <a:r>
              <a:rPr lang="en-US" sz="2800" dirty="0">
                <a:latin typeface="Courier New" panose="02070309020205020404" pitchFamily="49" charset="0"/>
                <a:cs typeface="Courier New" panose="02070309020205020404" pitchFamily="49" charset="0"/>
              </a:rPr>
              <a:t>Action-id 	:Write</a:t>
            </a:r>
          </a:p>
          <a:p>
            <a:r>
              <a:rPr lang="en-US" sz="2800" dirty="0">
                <a:latin typeface="Courier New" panose="02070309020205020404" pitchFamily="49" charset="0"/>
                <a:cs typeface="Courier New" panose="02070309020205020404" pitchFamily="49" charset="0"/>
              </a:rPr>
              <a:t>&lt;/Target&gt;</a:t>
            </a:r>
          </a:p>
        </p:txBody>
      </p:sp>
      <p:sp>
        <p:nvSpPr>
          <p:cNvPr id="6" name="Rectangle 5"/>
          <p:cNvSpPr/>
          <p:nvPr/>
        </p:nvSpPr>
        <p:spPr>
          <a:xfrm>
            <a:off x="-76202" y="838195"/>
            <a:ext cx="9633857" cy="954107"/>
          </a:xfrm>
          <a:prstGeom prst="rect">
            <a:avLst/>
          </a:prstGeom>
          <a:noFill/>
        </p:spPr>
        <p:txBody>
          <a:bodyPr wrap="square">
            <a:spAutoFit/>
          </a:bodyPr>
          <a:lstStyle/>
          <a:p>
            <a:r>
              <a:rPr lang="en-US" sz="2800" dirty="0">
                <a:latin typeface="Courier New" panose="02070309020205020404" pitchFamily="49" charset="0"/>
                <a:cs typeface="Courier New" panose="02070309020205020404" pitchFamily="49" charset="0"/>
              </a:rPr>
              <a:t>&lt;Policy </a:t>
            </a:r>
            <a:r>
              <a:rPr lang="en-US" sz="2800" dirty="0" err="1">
                <a:latin typeface="Courier New" panose="02070309020205020404" pitchFamily="49" charset="0"/>
                <a:cs typeface="Courier New" panose="02070309020205020404" pitchFamily="49" charset="0"/>
              </a:rPr>
              <a:t>PolicyId</a:t>
            </a:r>
            <a:r>
              <a:rPr lang="en-US" sz="2800" dirty="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Policy2</a:t>
            </a:r>
            <a:r>
              <a:rPr lang="en-US" sz="2800" dirty="0">
                <a:latin typeface="Courier New" panose="02070309020205020404" pitchFamily="49" charset="0"/>
                <a:cs typeface="Courier New" panose="02070309020205020404" pitchFamily="49" charset="0"/>
              </a:rPr>
              <a:t>“ </a:t>
            </a:r>
            <a:endParaRPr lang="en-US" sz="2800" dirty="0" smtClean="0">
              <a:latin typeface="Courier New" panose="02070309020205020404" pitchFamily="49" charset="0"/>
              <a:cs typeface="Courier New" panose="02070309020205020404" pitchFamily="49" charset="0"/>
            </a:endParaRPr>
          </a:p>
          <a:p>
            <a:r>
              <a:rPr lang="en-US" sz="2800" dirty="0" smtClean="0">
                <a:latin typeface="Courier New" panose="02070309020205020404" pitchFamily="49" charset="0"/>
                <a:cs typeface="Courier New" panose="02070309020205020404" pitchFamily="49" charset="0"/>
              </a:rPr>
              <a:t>rule-combining-algorithm</a:t>
            </a:r>
            <a:r>
              <a:rPr lang="en-US" sz="2800" dirty="0">
                <a:latin typeface="Courier New" panose="02070309020205020404" pitchFamily="49" charset="0"/>
                <a:cs typeface="Courier New" panose="02070309020205020404" pitchFamily="49" charset="0"/>
              </a:rPr>
              <a:t>="deny-overrides</a:t>
            </a:r>
            <a:r>
              <a:rPr lang="en-US" sz="2800" dirty="0" smtClean="0">
                <a:latin typeface="Courier New" panose="02070309020205020404" pitchFamily="49" charset="0"/>
                <a:cs typeface="Courier New" panose="02070309020205020404" pitchFamily="49" charset="0"/>
              </a:rPr>
              <a:t>"&gt;</a:t>
            </a:r>
            <a:endParaRPr lang="en-US" sz="2800" dirty="0">
              <a:latin typeface="Courier New" panose="02070309020205020404" pitchFamily="49" charset="0"/>
              <a:cs typeface="Courier New" panose="02070309020205020404" pitchFamily="49" charset="0"/>
            </a:endParaRPr>
          </a:p>
        </p:txBody>
      </p:sp>
      <p:sp>
        <p:nvSpPr>
          <p:cNvPr id="7" name="Rectangle 6"/>
          <p:cNvSpPr/>
          <p:nvPr/>
        </p:nvSpPr>
        <p:spPr>
          <a:xfrm>
            <a:off x="-37742" y="6108969"/>
            <a:ext cx="2117887" cy="523220"/>
          </a:xfrm>
          <a:prstGeom prst="rect">
            <a:avLst/>
          </a:prstGeom>
        </p:spPr>
        <p:txBody>
          <a:bodyPr wrap="none">
            <a:spAutoFit/>
          </a:bodyPr>
          <a:lstStyle/>
          <a:p>
            <a:r>
              <a:rPr lang="en-US" sz="2800" dirty="0">
                <a:latin typeface="Courier New" panose="02070309020205020404" pitchFamily="49" charset="0"/>
                <a:cs typeface="Courier New" panose="02070309020205020404" pitchFamily="49" charset="0"/>
              </a:rPr>
              <a:t>&lt;/Policy&gt;</a:t>
            </a:r>
          </a:p>
        </p:txBody>
      </p:sp>
      <p:sp>
        <p:nvSpPr>
          <p:cNvPr id="8" name="Rectangle 7"/>
          <p:cNvSpPr/>
          <p:nvPr/>
        </p:nvSpPr>
        <p:spPr>
          <a:xfrm>
            <a:off x="21769" y="1891998"/>
            <a:ext cx="8904514" cy="2985433"/>
          </a:xfrm>
          <a:prstGeom prst="rect">
            <a:avLst/>
          </a:prstGeom>
          <a:noFill/>
        </p:spPr>
        <p:txBody>
          <a:bodyPr wrap="square">
            <a:spAutoFit/>
          </a:bodyPr>
          <a:lstStyle/>
          <a:p>
            <a:r>
              <a:rPr lang="en-US" sz="2800" dirty="0">
                <a:latin typeface="Courier New" panose="02070309020205020404" pitchFamily="49" charset="0"/>
                <a:cs typeface="Courier New" panose="02070309020205020404" pitchFamily="49" charset="0"/>
              </a:rPr>
              <a:t>&lt;Target&gt;</a:t>
            </a:r>
          </a:p>
          <a:p>
            <a:r>
              <a:rPr lang="en-US" sz="2000" dirty="0">
                <a:latin typeface="Courier New" panose="02070309020205020404" pitchFamily="49" charset="0"/>
                <a:cs typeface="Courier New" panose="02070309020205020404" pitchFamily="49" charset="0"/>
              </a:rPr>
              <a:t>/*:Attribute-Category :Attribute ID :Attribute Value */</a:t>
            </a:r>
          </a:p>
          <a:p>
            <a:r>
              <a:rPr lang="en-US" sz="2800" dirty="0">
                <a:latin typeface="Courier New" panose="02070309020205020404" pitchFamily="49" charset="0"/>
                <a:cs typeface="Courier New" panose="02070309020205020404" pitchFamily="49" charset="0"/>
              </a:rPr>
              <a:t>	:access-subject 	:Role	:Researcher</a:t>
            </a:r>
          </a:p>
          <a:p>
            <a:r>
              <a:rPr lang="en-US" sz="2800" dirty="0" err="1">
                <a:latin typeface="Courier New" panose="02070309020205020404" pitchFamily="49" charset="0"/>
                <a:cs typeface="Courier New" panose="02070309020205020404" pitchFamily="49" charset="0"/>
              </a:rPr>
              <a:t>AnyOf</a:t>
            </a:r>
            <a:r>
              <a:rPr lang="en-US" sz="2800" dirty="0">
                <a:latin typeface="Courier New" panose="02070309020205020404" pitchFamily="49" charset="0"/>
                <a:cs typeface="Courier New" panose="02070309020205020404" pitchFamily="49" charset="0"/>
              </a:rPr>
              <a:t> :resource</a:t>
            </a:r>
          </a:p>
          <a:p>
            <a:r>
              <a:rPr lang="en-US" sz="2800" dirty="0">
                <a:latin typeface="Courier New" panose="02070309020205020404" pitchFamily="49" charset="0"/>
                <a:cs typeface="Courier New" panose="02070309020205020404" pitchFamily="49" charset="0"/>
              </a:rPr>
              <a:t>	:resource 	:Type 	:</a:t>
            </a:r>
            <a:r>
              <a:rPr lang="en-US" sz="2800" dirty="0" err="1">
                <a:latin typeface="Courier New" panose="02070309020205020404" pitchFamily="49" charset="0"/>
                <a:cs typeface="Courier New" panose="02070309020205020404" pitchFamily="49" charset="0"/>
              </a:rPr>
              <a:t>AggregateHealthData</a:t>
            </a:r>
            <a:endParaRPr lang="en-US" sz="2800" dirty="0">
              <a:latin typeface="Courier New" panose="02070309020205020404" pitchFamily="49" charset="0"/>
              <a:cs typeface="Courier New" panose="02070309020205020404" pitchFamily="49" charset="0"/>
            </a:endParaRPr>
          </a:p>
          <a:p>
            <a:r>
              <a:rPr lang="en-US" sz="2800" dirty="0">
                <a:latin typeface="Courier New" panose="02070309020205020404" pitchFamily="49" charset="0"/>
                <a:cs typeface="Courier New" panose="02070309020205020404" pitchFamily="49" charset="0"/>
              </a:rPr>
              <a:t>	:action 	  </a:t>
            </a:r>
            <a:r>
              <a:rPr lang="en-US" sz="2800" dirty="0" smtClean="0">
                <a:latin typeface="Courier New" panose="02070309020205020404" pitchFamily="49" charset="0"/>
                <a:cs typeface="Courier New" panose="02070309020205020404" pitchFamily="49" charset="0"/>
              </a:rPr>
              <a:t>:</a:t>
            </a:r>
            <a:r>
              <a:rPr lang="en-US" sz="2800" dirty="0">
                <a:latin typeface="Courier New" panose="02070309020205020404" pitchFamily="49" charset="0"/>
                <a:cs typeface="Courier New" panose="02070309020205020404" pitchFamily="49" charset="0"/>
              </a:rPr>
              <a:t>Action-id 	:Release</a:t>
            </a:r>
          </a:p>
          <a:p>
            <a:r>
              <a:rPr lang="en-US" sz="2800" dirty="0">
                <a:latin typeface="Courier New" panose="02070309020205020404" pitchFamily="49" charset="0"/>
                <a:cs typeface="Courier New" panose="02070309020205020404" pitchFamily="49" charset="0"/>
              </a:rPr>
              <a:t>&lt;/Target&gt;</a:t>
            </a:r>
          </a:p>
        </p:txBody>
      </p:sp>
      <p:sp>
        <p:nvSpPr>
          <p:cNvPr id="9" name="Rectangle 8"/>
          <p:cNvSpPr/>
          <p:nvPr/>
        </p:nvSpPr>
        <p:spPr>
          <a:xfrm>
            <a:off x="21767" y="1654548"/>
            <a:ext cx="8817428" cy="4585871"/>
          </a:xfrm>
          <a:prstGeom prst="rect">
            <a:avLst/>
          </a:prstGeom>
          <a:noFill/>
        </p:spPr>
        <p:txBody>
          <a:bodyPr wrap="square">
            <a:spAutoFit/>
          </a:bodyPr>
          <a:lstStyle/>
          <a:p>
            <a:r>
              <a:rPr lang="en-US" sz="2800" dirty="0">
                <a:latin typeface="Courier New" panose="02070309020205020404" pitchFamily="49" charset="0"/>
                <a:cs typeface="Courier New" panose="02070309020205020404" pitchFamily="49" charset="0"/>
              </a:rPr>
              <a:t>&lt;Rule </a:t>
            </a:r>
            <a:r>
              <a:rPr lang="en-US" sz="2800" dirty="0" err="1">
                <a:latin typeface="Courier New" panose="02070309020205020404" pitchFamily="49" charset="0"/>
                <a:cs typeface="Courier New" panose="02070309020205020404" pitchFamily="49" charset="0"/>
              </a:rPr>
              <a:t>RuleId</a:t>
            </a:r>
            <a:r>
              <a:rPr lang="en-US" sz="2800" dirty="0">
                <a:latin typeface="Courier New" panose="02070309020205020404" pitchFamily="49" charset="0"/>
                <a:cs typeface="Courier New" panose="02070309020205020404" pitchFamily="49" charset="0"/>
              </a:rPr>
              <a:t> = "</a:t>
            </a:r>
            <a:r>
              <a:rPr lang="en-US" sz="2800" b="1" dirty="0">
                <a:latin typeface="Courier New" panose="02070309020205020404" pitchFamily="49" charset="0"/>
                <a:cs typeface="Courier New" panose="02070309020205020404" pitchFamily="49" charset="0"/>
              </a:rPr>
              <a:t>I2R1</a:t>
            </a:r>
            <a:r>
              <a:rPr lang="en-US" sz="2800" dirty="0">
                <a:latin typeface="Courier New" panose="02070309020205020404" pitchFamily="49" charset="0"/>
                <a:cs typeface="Courier New" panose="02070309020205020404" pitchFamily="49" charset="0"/>
              </a:rPr>
              <a:t>" Effect="</a:t>
            </a:r>
            <a:r>
              <a:rPr lang="en-US" sz="2800" b="1" dirty="0">
                <a:latin typeface="Courier New" panose="02070309020205020404" pitchFamily="49" charset="0"/>
                <a:cs typeface="Courier New" panose="02070309020205020404" pitchFamily="49" charset="0"/>
              </a:rPr>
              <a:t>Permit</a:t>
            </a:r>
            <a:r>
              <a:rPr lang="en-US" sz="2800" dirty="0">
                <a:latin typeface="Courier New" panose="02070309020205020404" pitchFamily="49" charset="0"/>
                <a:cs typeface="Courier New" panose="02070309020205020404" pitchFamily="49" charset="0"/>
              </a:rPr>
              <a:t>"&gt;</a:t>
            </a:r>
          </a:p>
          <a:p>
            <a:r>
              <a:rPr lang="en-US" sz="2800" dirty="0">
                <a:latin typeface="Courier New" panose="02070309020205020404" pitchFamily="49" charset="0"/>
                <a:cs typeface="Courier New" panose="02070309020205020404" pitchFamily="49" charset="0"/>
              </a:rPr>
              <a:t>&lt;Condition&gt;</a:t>
            </a:r>
          </a:p>
          <a:p>
            <a:r>
              <a:rPr lang="en-US" sz="2800" dirty="0">
                <a:latin typeface="Courier New" panose="02070309020205020404" pitchFamily="49" charset="0"/>
                <a:cs typeface="Courier New" panose="02070309020205020404" pitchFamily="49" charset="0"/>
              </a:rPr>
              <a:t>Function: and</a:t>
            </a:r>
          </a:p>
          <a:p>
            <a:r>
              <a:rPr lang="en-US" sz="2800" dirty="0">
                <a:latin typeface="Courier New" panose="02070309020205020404" pitchFamily="49" charset="0"/>
                <a:cs typeface="Courier New" panose="02070309020205020404" pitchFamily="49" charset="0"/>
              </a:rPr>
              <a:t>Function: string-equal</a:t>
            </a:r>
          </a:p>
          <a:p>
            <a:r>
              <a:rPr lang="en-US" sz="2000" dirty="0">
                <a:latin typeface="Courier New" panose="02070309020205020404" pitchFamily="49" charset="0"/>
                <a:cs typeface="Courier New" panose="02070309020205020404" pitchFamily="49" charset="0"/>
              </a:rPr>
              <a:t>/* :Attribute-Category :Attribute ID :Attribute Value */</a:t>
            </a:r>
          </a:p>
          <a:p>
            <a:r>
              <a:rPr lang="en-US" sz="2800" dirty="0">
                <a:latin typeface="Courier New" panose="02070309020205020404" pitchFamily="49" charset="0"/>
                <a:cs typeface="Courier New" panose="02070309020205020404" pitchFamily="49" charset="0"/>
              </a:rPr>
              <a:t>	:resource 	:Type 	:</a:t>
            </a:r>
            <a:r>
              <a:rPr lang="en-US" sz="2800" dirty="0" err="1">
                <a:latin typeface="Courier New" panose="02070309020205020404" pitchFamily="49" charset="0"/>
                <a:cs typeface="Courier New" panose="02070309020205020404" pitchFamily="49" charset="0"/>
              </a:rPr>
              <a:t>AggregateHealthData</a:t>
            </a:r>
            <a:endParaRPr lang="en-US" sz="2800" dirty="0">
              <a:latin typeface="Courier New" panose="02070309020205020404" pitchFamily="49" charset="0"/>
              <a:cs typeface="Courier New" panose="02070309020205020404" pitchFamily="49" charset="0"/>
            </a:endParaRPr>
          </a:p>
          <a:p>
            <a:r>
              <a:rPr lang="en-US" sz="2800" dirty="0">
                <a:latin typeface="Courier New" panose="02070309020205020404" pitchFamily="49" charset="0"/>
                <a:cs typeface="Courier New" panose="02070309020205020404" pitchFamily="49" charset="0"/>
              </a:rPr>
              <a:t>Function: greater than</a:t>
            </a:r>
          </a:p>
          <a:p>
            <a:r>
              <a:rPr lang="en-US" sz="2000" dirty="0">
                <a:latin typeface="Courier New" panose="02070309020205020404" pitchFamily="49" charset="0"/>
                <a:cs typeface="Courier New" panose="02070309020205020404" pitchFamily="49" charset="0"/>
              </a:rPr>
              <a:t>/* :Attribute-Category :Attribute ID :Attribute Value */</a:t>
            </a:r>
          </a:p>
          <a:p>
            <a:r>
              <a:rPr lang="en-US" sz="2800" dirty="0">
                <a:latin typeface="Courier New" panose="02070309020205020404" pitchFamily="49" charset="0"/>
                <a:cs typeface="Courier New" panose="02070309020205020404" pitchFamily="49" charset="0"/>
              </a:rPr>
              <a:t>	:resource 	:</a:t>
            </a:r>
            <a:r>
              <a:rPr lang="en-US" sz="2800" dirty="0" err="1">
                <a:latin typeface="Courier New" panose="02070309020205020404" pitchFamily="49" charset="0"/>
                <a:cs typeface="Courier New" panose="02070309020205020404" pitchFamily="49" charset="0"/>
              </a:rPr>
              <a:t>PatientCount</a:t>
            </a:r>
            <a:r>
              <a:rPr lang="en-US" sz="2800" dirty="0">
                <a:latin typeface="Courier New" panose="02070309020205020404" pitchFamily="49" charset="0"/>
                <a:cs typeface="Courier New" panose="02070309020205020404" pitchFamily="49" charset="0"/>
              </a:rPr>
              <a:t> 10</a:t>
            </a:r>
          </a:p>
          <a:p>
            <a:r>
              <a:rPr lang="en-US" sz="2800" dirty="0">
                <a:latin typeface="Courier New" panose="02070309020205020404" pitchFamily="49" charset="0"/>
                <a:cs typeface="Courier New" panose="02070309020205020404" pitchFamily="49" charset="0"/>
              </a:rPr>
              <a:t>&lt;/Condition&gt;</a:t>
            </a:r>
          </a:p>
          <a:p>
            <a:r>
              <a:rPr lang="en-US" sz="2800" dirty="0">
                <a:latin typeface="Courier New" panose="02070309020205020404" pitchFamily="49" charset="0"/>
                <a:cs typeface="Courier New" panose="02070309020205020404" pitchFamily="49" charset="0"/>
              </a:rPr>
              <a:t>&lt;/Rule&gt;</a:t>
            </a:r>
          </a:p>
        </p:txBody>
      </p:sp>
      <p:sp>
        <p:nvSpPr>
          <p:cNvPr id="3" name="Slide Number Placeholder 2"/>
          <p:cNvSpPr>
            <a:spLocks noGrp="1"/>
          </p:cNvSpPr>
          <p:nvPr>
            <p:ph type="sldNum" sz="quarter" idx="12"/>
          </p:nvPr>
        </p:nvSpPr>
        <p:spPr/>
        <p:txBody>
          <a:bodyPr/>
          <a:lstStyle/>
          <a:p>
            <a:fld id="{21372E2E-A40E-48E3-8CD2-5DF1E17D7BE2}" type="slidenum">
              <a:rPr lang="en-US" smtClean="0"/>
              <a:t>26</a:t>
            </a:fld>
            <a:endParaRPr lang="en-US"/>
          </a:p>
        </p:txBody>
      </p:sp>
    </p:spTree>
    <p:extLst>
      <p:ext uri="{BB962C8B-B14F-4D97-AF65-F5344CB8AC3E}">
        <p14:creationId xmlns:p14="http://schemas.microsoft.com/office/powerpoint/2010/main" val="286157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7" grpId="0"/>
      <p:bldP spid="8" grpId="0"/>
      <p:bldP spid="8" grpId="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 y="154500"/>
            <a:ext cx="8694420" cy="6827520"/>
          </a:xfrm>
        </p:spPr>
        <p:txBody>
          <a:bodyPr>
            <a:noAutofit/>
          </a:bodyPr>
          <a:lstStyle/>
          <a:p>
            <a:pPr marL="0" indent="0">
              <a:spcBef>
                <a:spcPts val="0"/>
              </a:spcBef>
              <a:buNone/>
            </a:pPr>
            <a:r>
              <a:rPr lang="en-US" sz="1300" dirty="0">
                <a:latin typeface="Courier New" panose="02070309020205020404" pitchFamily="49" charset="0"/>
                <a:cs typeface="Courier New" panose="02070309020205020404" pitchFamily="49" charset="0"/>
              </a:rPr>
              <a:t>&lt;</a:t>
            </a:r>
            <a:r>
              <a:rPr lang="en-US" sz="1300" dirty="0" err="1">
                <a:latin typeface="Courier New" panose="02070309020205020404" pitchFamily="49" charset="0"/>
                <a:cs typeface="Courier New" panose="02070309020205020404" pitchFamily="49" charset="0"/>
              </a:rPr>
              <a:t>PolicySet</a:t>
            </a:r>
            <a:r>
              <a:rPr lang="en-US" sz="1300" dirty="0">
                <a:latin typeface="Courier New" panose="02070309020205020404" pitchFamily="49" charset="0"/>
                <a:cs typeface="Courier New" panose="02070309020205020404" pitchFamily="49" charset="0"/>
              </a:rPr>
              <a:t> </a:t>
            </a:r>
            <a:r>
              <a:rPr lang="en-US" sz="1300" dirty="0" err="1">
                <a:latin typeface="Courier New" panose="02070309020205020404" pitchFamily="49" charset="0"/>
                <a:cs typeface="Courier New" panose="02070309020205020404" pitchFamily="49" charset="0"/>
              </a:rPr>
              <a:t>PolicySetId</a:t>
            </a:r>
            <a:r>
              <a:rPr lang="en-US" sz="1300" dirty="0">
                <a:latin typeface="Courier New" panose="02070309020205020404" pitchFamily="49" charset="0"/>
                <a:cs typeface="Courier New" panose="02070309020205020404" pitchFamily="49" charset="0"/>
              </a:rPr>
              <a:t> = "</a:t>
            </a:r>
            <a:r>
              <a:rPr lang="en-US" sz="1300" dirty="0" smtClean="0">
                <a:latin typeface="Courier New" panose="02070309020205020404" pitchFamily="49" charset="0"/>
                <a:cs typeface="Courier New" panose="02070309020205020404" pitchFamily="49" charset="0"/>
              </a:rPr>
              <a:t>PolicySetInstitute2“ policy-combining-algorithm</a:t>
            </a:r>
            <a:r>
              <a:rPr lang="en-US" sz="1300" dirty="0">
                <a:latin typeface="Courier New" panose="02070309020205020404" pitchFamily="49" charset="0"/>
                <a:cs typeface="Courier New" panose="02070309020205020404" pitchFamily="49" charset="0"/>
              </a:rPr>
              <a:t>="permit-overrides"&gt;</a:t>
            </a:r>
          </a:p>
          <a:p>
            <a:pPr marL="0" indent="0">
              <a:spcBef>
                <a:spcPts val="0"/>
              </a:spcBef>
              <a:buNone/>
            </a:pPr>
            <a:r>
              <a:rPr lang="en-US" sz="1300" dirty="0">
                <a:latin typeface="Courier New" panose="02070309020205020404" pitchFamily="49" charset="0"/>
                <a:cs typeface="Courier New" panose="02070309020205020404" pitchFamily="49" charset="0"/>
              </a:rPr>
              <a:t>&lt;Target</a:t>
            </a:r>
            <a:r>
              <a:rPr lang="en-US" sz="1300" dirty="0" smtClean="0">
                <a:latin typeface="Courier New" panose="02070309020205020404" pitchFamily="49" charset="0"/>
                <a:cs typeface="Courier New" panose="02070309020205020404" pitchFamily="49" charset="0"/>
              </a:rPr>
              <a:t>&gt;</a:t>
            </a:r>
          </a:p>
          <a:p>
            <a:pPr marL="0" indent="0">
              <a:spcBef>
                <a:spcPts val="0"/>
              </a:spcBef>
              <a:buNone/>
            </a:pPr>
            <a:r>
              <a:rPr lang="en-US" sz="1300" dirty="0">
                <a:latin typeface="Courier New" panose="02070309020205020404" pitchFamily="49" charset="0"/>
                <a:cs typeface="Courier New" panose="02070309020205020404" pitchFamily="49" charset="0"/>
              </a:rPr>
              <a:t>/*:Attribute-Category :Attribute ID :Attribute Value */</a:t>
            </a:r>
          </a:p>
          <a:p>
            <a:pPr marL="0" indent="0">
              <a:spcBef>
                <a:spcPts val="0"/>
              </a:spcBef>
              <a:buNone/>
            </a:pPr>
            <a:r>
              <a:rPr lang="en-US" sz="1300" dirty="0" err="1">
                <a:latin typeface="Courier New" panose="02070309020205020404" pitchFamily="49" charset="0"/>
                <a:cs typeface="Courier New" panose="02070309020205020404" pitchFamily="49" charset="0"/>
              </a:rPr>
              <a:t>AnyOf</a:t>
            </a:r>
            <a:r>
              <a:rPr lang="en-US" sz="1300" dirty="0">
                <a:latin typeface="Courier New" panose="02070309020205020404" pitchFamily="49" charset="0"/>
                <a:cs typeface="Courier New" panose="02070309020205020404" pitchFamily="49" charset="0"/>
              </a:rPr>
              <a:t> :access-subject</a:t>
            </a:r>
          </a:p>
          <a:p>
            <a:pPr marL="0" indent="0">
              <a:spcBef>
                <a:spcPts val="0"/>
              </a:spcBef>
              <a:buNone/>
            </a:pP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access-subject </a:t>
            </a: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Role </a:t>
            </a: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Researcher</a:t>
            </a:r>
          </a:p>
          <a:p>
            <a:pPr marL="0" indent="0">
              <a:spcBef>
                <a:spcPts val="0"/>
              </a:spcBef>
              <a:buNone/>
            </a:pPr>
            <a:r>
              <a:rPr lang="en-US" sz="1300" dirty="0" smtClean="0">
                <a:latin typeface="Courier New" panose="02070309020205020404" pitchFamily="49" charset="0"/>
                <a:cs typeface="Courier New" panose="02070309020205020404" pitchFamily="49" charset="0"/>
              </a:rPr>
              <a:t>	:access-subject	:Role	:</a:t>
            </a:r>
            <a:r>
              <a:rPr lang="en-US" sz="1300" dirty="0">
                <a:latin typeface="Courier New" panose="02070309020205020404" pitchFamily="49" charset="0"/>
                <a:cs typeface="Courier New" panose="02070309020205020404" pitchFamily="49" charset="0"/>
              </a:rPr>
              <a:t>Doctor</a:t>
            </a:r>
          </a:p>
          <a:p>
            <a:pPr marL="0" indent="0">
              <a:spcBef>
                <a:spcPts val="0"/>
              </a:spcBef>
              <a:buNone/>
            </a:pPr>
            <a:r>
              <a:rPr lang="en-US" sz="1300" dirty="0" err="1">
                <a:latin typeface="Courier New" panose="02070309020205020404" pitchFamily="49" charset="0"/>
                <a:cs typeface="Courier New" panose="02070309020205020404" pitchFamily="49" charset="0"/>
              </a:rPr>
              <a:t>AnyOf</a:t>
            </a:r>
            <a:r>
              <a:rPr lang="en-US" sz="1300" dirty="0">
                <a:latin typeface="Courier New" panose="02070309020205020404" pitchFamily="49" charset="0"/>
                <a:cs typeface="Courier New" panose="02070309020205020404" pitchFamily="49" charset="0"/>
              </a:rPr>
              <a:t> :access-resource</a:t>
            </a:r>
          </a:p>
          <a:p>
            <a:pPr marL="0" indent="0">
              <a:spcBef>
                <a:spcPts val="0"/>
              </a:spcBef>
              <a:buNone/>
            </a:pP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resource </a:t>
            </a:r>
            <a:r>
              <a:rPr lang="en-US" sz="1300" dirty="0" smtClean="0">
                <a:latin typeface="Courier New" panose="02070309020205020404" pitchFamily="49" charset="0"/>
                <a:cs typeface="Courier New" panose="02070309020205020404" pitchFamily="49" charset="0"/>
              </a:rPr>
              <a:t>	:Type	:</a:t>
            </a:r>
            <a:r>
              <a:rPr lang="en-US" sz="1300" dirty="0" err="1">
                <a:latin typeface="Courier New" panose="02070309020205020404" pitchFamily="49" charset="0"/>
                <a:cs typeface="Courier New" panose="02070309020205020404" pitchFamily="49" charset="0"/>
              </a:rPr>
              <a:t>HealthData</a:t>
            </a:r>
            <a:endParaRPr lang="en-US" sz="1300" dirty="0">
              <a:latin typeface="Courier New" panose="02070309020205020404" pitchFamily="49" charset="0"/>
              <a:cs typeface="Courier New" panose="02070309020205020404" pitchFamily="49" charset="0"/>
            </a:endParaRPr>
          </a:p>
          <a:p>
            <a:pPr marL="0" indent="0">
              <a:spcBef>
                <a:spcPts val="0"/>
              </a:spcBef>
              <a:buNone/>
            </a:pPr>
            <a:r>
              <a:rPr lang="en-US" sz="1300" dirty="0" smtClean="0">
                <a:latin typeface="Courier New" panose="02070309020205020404" pitchFamily="49" charset="0"/>
                <a:cs typeface="Courier New" panose="02070309020205020404" pitchFamily="49" charset="0"/>
              </a:rPr>
              <a:t>	:resource		:Type	:</a:t>
            </a:r>
            <a:r>
              <a:rPr lang="en-US" sz="1300" dirty="0" err="1">
                <a:latin typeface="Courier New" panose="02070309020205020404" pitchFamily="49" charset="0"/>
                <a:cs typeface="Courier New" panose="02070309020205020404" pitchFamily="49" charset="0"/>
              </a:rPr>
              <a:t>AggregateHealthData</a:t>
            </a:r>
            <a:endParaRPr lang="en-US" sz="1300" dirty="0">
              <a:latin typeface="Courier New" panose="02070309020205020404" pitchFamily="49" charset="0"/>
              <a:cs typeface="Courier New" panose="02070309020205020404" pitchFamily="49" charset="0"/>
            </a:endParaRPr>
          </a:p>
          <a:p>
            <a:pPr marL="0" indent="0">
              <a:spcBef>
                <a:spcPts val="0"/>
              </a:spcBef>
              <a:buNone/>
            </a:pPr>
            <a:r>
              <a:rPr lang="en-US" sz="1300" dirty="0" err="1">
                <a:latin typeface="Courier New" panose="02070309020205020404" pitchFamily="49" charset="0"/>
                <a:cs typeface="Courier New" panose="02070309020205020404" pitchFamily="49" charset="0"/>
              </a:rPr>
              <a:t>AnyOf</a:t>
            </a:r>
            <a:r>
              <a:rPr lang="en-US" sz="1300" dirty="0">
                <a:latin typeface="Courier New" panose="02070309020205020404" pitchFamily="49" charset="0"/>
                <a:cs typeface="Courier New" panose="02070309020205020404" pitchFamily="49" charset="0"/>
              </a:rPr>
              <a:t> :action</a:t>
            </a:r>
          </a:p>
          <a:p>
            <a:pPr marL="0" indent="0">
              <a:spcBef>
                <a:spcPts val="0"/>
              </a:spcBef>
              <a:buNone/>
            </a:pP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action </a:t>
            </a:r>
            <a:r>
              <a:rPr lang="en-US" sz="1300" dirty="0" smtClean="0">
                <a:latin typeface="Courier New" panose="02070309020205020404" pitchFamily="49" charset="0"/>
                <a:cs typeface="Courier New" panose="02070309020205020404" pitchFamily="49" charset="0"/>
              </a:rPr>
              <a:t>	      :Action-id 	:Release</a:t>
            </a:r>
            <a:endParaRPr lang="en-US" sz="1300" dirty="0">
              <a:latin typeface="Courier New" panose="02070309020205020404" pitchFamily="49" charset="0"/>
              <a:cs typeface="Courier New" panose="02070309020205020404" pitchFamily="49" charset="0"/>
            </a:endParaRPr>
          </a:p>
          <a:p>
            <a:pPr marL="0" indent="0">
              <a:spcBef>
                <a:spcPts val="0"/>
              </a:spcBef>
              <a:buNone/>
            </a:pP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action </a:t>
            </a: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Action-id </a:t>
            </a: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Read</a:t>
            </a:r>
          </a:p>
          <a:p>
            <a:pPr marL="0" indent="0">
              <a:spcBef>
                <a:spcPts val="0"/>
              </a:spcBef>
              <a:buNone/>
            </a:pP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action </a:t>
            </a: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Action-id </a:t>
            </a: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Write</a:t>
            </a:r>
          </a:p>
          <a:p>
            <a:pPr marL="0" indent="0">
              <a:spcBef>
                <a:spcPts val="0"/>
              </a:spcBef>
              <a:buNone/>
            </a:pPr>
            <a:r>
              <a:rPr lang="en-US" sz="1300" dirty="0" smtClean="0">
                <a:latin typeface="Courier New" panose="02070309020205020404" pitchFamily="49" charset="0"/>
                <a:cs typeface="Courier New" panose="02070309020205020404" pitchFamily="49" charset="0"/>
              </a:rPr>
              <a:t>&lt;/Target&gt;</a:t>
            </a:r>
          </a:p>
          <a:p>
            <a:pPr marL="0" indent="0">
              <a:spcBef>
                <a:spcPts val="0"/>
              </a:spcBef>
              <a:buNone/>
            </a:pPr>
            <a:r>
              <a:rPr lang="en-US" sz="1300" dirty="0" smtClean="0">
                <a:latin typeface="Courier New" panose="02070309020205020404" pitchFamily="49" charset="0"/>
                <a:cs typeface="Courier New" panose="02070309020205020404" pitchFamily="49" charset="0"/>
              </a:rPr>
              <a:t>&lt;Policy </a:t>
            </a:r>
            <a:r>
              <a:rPr lang="en-US" sz="1300" dirty="0" err="1" smtClean="0">
                <a:latin typeface="Courier New" panose="02070309020205020404" pitchFamily="49" charset="0"/>
                <a:cs typeface="Courier New" panose="02070309020205020404" pitchFamily="49" charset="0"/>
              </a:rPr>
              <a:t>PolicyId</a:t>
            </a:r>
            <a:r>
              <a:rPr lang="en-US" sz="1300" dirty="0" smtClean="0">
                <a:latin typeface="Courier New" panose="02070309020205020404" pitchFamily="49" charset="0"/>
                <a:cs typeface="Courier New" panose="02070309020205020404" pitchFamily="49" charset="0"/>
              </a:rPr>
              <a:t> ="Policy2“ rule-combining-algorithm="deny-overrides"&gt;</a:t>
            </a:r>
          </a:p>
          <a:p>
            <a:pPr marL="0" indent="0">
              <a:spcBef>
                <a:spcPts val="0"/>
              </a:spcBef>
              <a:buNone/>
            </a:pPr>
            <a:r>
              <a:rPr lang="en-US" sz="1300" dirty="0" smtClean="0">
                <a:latin typeface="Courier New" panose="02070309020205020404" pitchFamily="49" charset="0"/>
                <a:cs typeface="Courier New" panose="02070309020205020404" pitchFamily="49" charset="0"/>
              </a:rPr>
              <a:t>&lt;</a:t>
            </a:r>
            <a:r>
              <a:rPr lang="en-US" sz="1300" dirty="0">
                <a:latin typeface="Courier New" panose="02070309020205020404" pitchFamily="49" charset="0"/>
                <a:cs typeface="Courier New" panose="02070309020205020404" pitchFamily="49" charset="0"/>
              </a:rPr>
              <a:t>Target&gt;</a:t>
            </a:r>
          </a:p>
          <a:p>
            <a:pPr marL="0" indent="0">
              <a:spcBef>
                <a:spcPts val="0"/>
              </a:spcBef>
              <a:buNone/>
            </a:pPr>
            <a:r>
              <a:rPr lang="en-US" sz="1300" dirty="0">
                <a:latin typeface="Courier New" panose="02070309020205020404" pitchFamily="49" charset="0"/>
                <a:cs typeface="Courier New" panose="02070309020205020404" pitchFamily="49" charset="0"/>
              </a:rPr>
              <a:t>/*:Attribute-Category :Attribute ID :Attribute Value */</a:t>
            </a:r>
          </a:p>
          <a:p>
            <a:pPr marL="0" indent="0">
              <a:spcBef>
                <a:spcPts val="0"/>
              </a:spcBef>
              <a:buNone/>
            </a:pP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access-subject </a:t>
            </a:r>
            <a:r>
              <a:rPr lang="en-US" sz="1300" dirty="0" smtClean="0">
                <a:latin typeface="Courier New" panose="02070309020205020404" pitchFamily="49" charset="0"/>
                <a:cs typeface="Courier New" panose="02070309020205020404" pitchFamily="49" charset="0"/>
              </a:rPr>
              <a:t>	:Role	:</a:t>
            </a:r>
            <a:r>
              <a:rPr lang="en-US" sz="1300" dirty="0">
                <a:latin typeface="Courier New" panose="02070309020205020404" pitchFamily="49" charset="0"/>
                <a:cs typeface="Courier New" panose="02070309020205020404" pitchFamily="49" charset="0"/>
              </a:rPr>
              <a:t>Researcher</a:t>
            </a:r>
          </a:p>
          <a:p>
            <a:pPr marL="0" indent="0">
              <a:spcBef>
                <a:spcPts val="0"/>
              </a:spcBef>
              <a:buNone/>
            </a:pPr>
            <a:r>
              <a:rPr lang="en-US" sz="1300" dirty="0" err="1">
                <a:latin typeface="Courier New" panose="02070309020205020404" pitchFamily="49" charset="0"/>
                <a:cs typeface="Courier New" panose="02070309020205020404" pitchFamily="49" charset="0"/>
              </a:rPr>
              <a:t>AnyOf</a:t>
            </a:r>
            <a:r>
              <a:rPr lang="en-US" sz="1300" dirty="0">
                <a:latin typeface="Courier New" panose="02070309020205020404" pitchFamily="49" charset="0"/>
                <a:cs typeface="Courier New" panose="02070309020205020404" pitchFamily="49" charset="0"/>
              </a:rPr>
              <a:t> :resource</a:t>
            </a:r>
          </a:p>
          <a:p>
            <a:pPr marL="0" indent="0">
              <a:spcBef>
                <a:spcPts val="0"/>
              </a:spcBef>
              <a:buNone/>
            </a:pP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resource </a:t>
            </a: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Type </a:t>
            </a:r>
            <a:r>
              <a:rPr lang="en-US" sz="1300" dirty="0" smtClean="0">
                <a:latin typeface="Courier New" panose="02070309020205020404" pitchFamily="49" charset="0"/>
                <a:cs typeface="Courier New" panose="02070309020205020404" pitchFamily="49" charset="0"/>
              </a:rPr>
              <a:t>	:</a:t>
            </a:r>
            <a:r>
              <a:rPr lang="en-US" sz="1300" dirty="0" err="1">
                <a:latin typeface="Courier New" panose="02070309020205020404" pitchFamily="49" charset="0"/>
                <a:cs typeface="Courier New" panose="02070309020205020404" pitchFamily="49" charset="0"/>
              </a:rPr>
              <a:t>AggregateHealthData</a:t>
            </a:r>
            <a:endParaRPr lang="en-US" sz="1300" dirty="0">
              <a:latin typeface="Courier New" panose="02070309020205020404" pitchFamily="49" charset="0"/>
              <a:cs typeface="Courier New" panose="02070309020205020404" pitchFamily="49" charset="0"/>
            </a:endParaRPr>
          </a:p>
          <a:p>
            <a:pPr marL="0" indent="0">
              <a:spcBef>
                <a:spcPts val="0"/>
              </a:spcBef>
              <a:buNone/>
            </a:pP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action </a:t>
            </a: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Action-id </a:t>
            </a: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Release</a:t>
            </a:r>
          </a:p>
          <a:p>
            <a:pPr marL="0" indent="0">
              <a:spcBef>
                <a:spcPts val="0"/>
              </a:spcBef>
              <a:buNone/>
            </a:pPr>
            <a:r>
              <a:rPr lang="en-US" sz="1300" dirty="0">
                <a:latin typeface="Courier New" panose="02070309020205020404" pitchFamily="49" charset="0"/>
                <a:cs typeface="Courier New" panose="02070309020205020404" pitchFamily="49" charset="0"/>
              </a:rPr>
              <a:t>&lt;/Target&gt;</a:t>
            </a:r>
          </a:p>
          <a:p>
            <a:pPr marL="0" indent="0">
              <a:spcBef>
                <a:spcPts val="0"/>
              </a:spcBef>
              <a:buNone/>
            </a:pPr>
            <a:r>
              <a:rPr lang="en-US" sz="1300" dirty="0">
                <a:latin typeface="Courier New" panose="02070309020205020404" pitchFamily="49" charset="0"/>
                <a:cs typeface="Courier New" panose="02070309020205020404" pitchFamily="49" charset="0"/>
              </a:rPr>
              <a:t>&lt;Rule </a:t>
            </a:r>
            <a:r>
              <a:rPr lang="en-US" sz="1300" dirty="0" err="1">
                <a:latin typeface="Courier New" panose="02070309020205020404" pitchFamily="49" charset="0"/>
                <a:cs typeface="Courier New" panose="02070309020205020404" pitchFamily="49" charset="0"/>
              </a:rPr>
              <a:t>RuleId</a:t>
            </a:r>
            <a:r>
              <a:rPr lang="en-US" sz="1300" dirty="0">
                <a:latin typeface="Courier New" panose="02070309020205020404" pitchFamily="49" charset="0"/>
                <a:cs typeface="Courier New" panose="02070309020205020404" pitchFamily="49" charset="0"/>
              </a:rPr>
              <a:t> = "I2R1" Effect="Permit"&gt;</a:t>
            </a:r>
          </a:p>
          <a:p>
            <a:pPr marL="0" indent="0">
              <a:spcBef>
                <a:spcPts val="0"/>
              </a:spcBef>
              <a:buNone/>
            </a:pPr>
            <a:r>
              <a:rPr lang="en-US" sz="1300" dirty="0">
                <a:latin typeface="Courier New" panose="02070309020205020404" pitchFamily="49" charset="0"/>
                <a:cs typeface="Courier New" panose="02070309020205020404" pitchFamily="49" charset="0"/>
              </a:rPr>
              <a:t>&lt;Condition&gt;</a:t>
            </a:r>
          </a:p>
          <a:p>
            <a:pPr marL="0" indent="0">
              <a:spcBef>
                <a:spcPts val="0"/>
              </a:spcBef>
              <a:buNone/>
            </a:pPr>
            <a:r>
              <a:rPr lang="en-US" sz="1300" dirty="0" smtClean="0">
                <a:latin typeface="Courier New" panose="02070309020205020404" pitchFamily="49" charset="0"/>
                <a:cs typeface="Courier New" panose="02070309020205020404" pitchFamily="49" charset="0"/>
              </a:rPr>
              <a:t>Function: and</a:t>
            </a:r>
          </a:p>
          <a:p>
            <a:pPr marL="0" indent="0">
              <a:spcBef>
                <a:spcPts val="0"/>
              </a:spcBef>
              <a:buNone/>
            </a:pPr>
            <a:r>
              <a:rPr lang="en-US" sz="1300" dirty="0" smtClean="0">
                <a:latin typeface="Courier New" panose="02070309020205020404" pitchFamily="49" charset="0"/>
                <a:cs typeface="Courier New" panose="02070309020205020404" pitchFamily="49" charset="0"/>
              </a:rPr>
              <a:t>Function: string-equal</a:t>
            </a:r>
          </a:p>
          <a:p>
            <a:pPr marL="0" indent="0">
              <a:spcBef>
                <a:spcPts val="0"/>
              </a:spcBef>
              <a:buNone/>
            </a:pP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:Attribute-Category :Attribute ID :Attribute Value */</a:t>
            </a:r>
          </a:p>
          <a:p>
            <a:pPr marL="0" indent="0">
              <a:spcBef>
                <a:spcPts val="0"/>
              </a:spcBef>
              <a:buNone/>
            </a:pP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resource 	</a:t>
            </a:r>
            <a:r>
              <a:rPr lang="en-US" sz="1300" dirty="0" smtClean="0">
                <a:latin typeface="Courier New" panose="02070309020205020404" pitchFamily="49" charset="0"/>
                <a:cs typeface="Courier New" panose="02070309020205020404" pitchFamily="49" charset="0"/>
              </a:rPr>
              <a:t>:</a:t>
            </a:r>
            <a:r>
              <a:rPr lang="en-US" sz="1300" dirty="0">
                <a:latin typeface="Courier New" panose="02070309020205020404" pitchFamily="49" charset="0"/>
                <a:cs typeface="Courier New" panose="02070309020205020404" pitchFamily="49" charset="0"/>
              </a:rPr>
              <a:t>Type </a:t>
            </a:r>
            <a:r>
              <a:rPr lang="en-US" sz="1300" dirty="0" smtClean="0">
                <a:latin typeface="Courier New" panose="02070309020205020404" pitchFamily="49" charset="0"/>
                <a:cs typeface="Courier New" panose="02070309020205020404" pitchFamily="49" charset="0"/>
              </a:rPr>
              <a:t>	:</a:t>
            </a:r>
            <a:r>
              <a:rPr lang="en-US" sz="1300" dirty="0" err="1">
                <a:latin typeface="Courier New" panose="02070309020205020404" pitchFamily="49" charset="0"/>
                <a:cs typeface="Courier New" panose="02070309020205020404" pitchFamily="49" charset="0"/>
              </a:rPr>
              <a:t>AggregateHealthData</a:t>
            </a:r>
            <a:endParaRPr lang="en-US" sz="1300" dirty="0">
              <a:latin typeface="Courier New" panose="02070309020205020404" pitchFamily="49" charset="0"/>
              <a:cs typeface="Courier New" panose="02070309020205020404" pitchFamily="49" charset="0"/>
            </a:endParaRPr>
          </a:p>
          <a:p>
            <a:pPr marL="0" indent="0">
              <a:spcBef>
                <a:spcPts val="0"/>
              </a:spcBef>
              <a:buNone/>
            </a:pPr>
            <a:r>
              <a:rPr lang="en-US" sz="1300" dirty="0" smtClean="0">
                <a:latin typeface="Courier New" panose="02070309020205020404" pitchFamily="49" charset="0"/>
                <a:cs typeface="Courier New" panose="02070309020205020404" pitchFamily="49" charset="0"/>
              </a:rPr>
              <a:t>Function</a:t>
            </a:r>
            <a:r>
              <a:rPr lang="en-US" sz="1300" dirty="0">
                <a:latin typeface="Courier New" panose="02070309020205020404" pitchFamily="49" charset="0"/>
                <a:cs typeface="Courier New" panose="02070309020205020404" pitchFamily="49" charset="0"/>
              </a:rPr>
              <a:t>: greater than</a:t>
            </a:r>
          </a:p>
          <a:p>
            <a:pPr marL="0" indent="0">
              <a:spcBef>
                <a:spcPts val="0"/>
              </a:spcBef>
              <a:buNone/>
            </a:pPr>
            <a:r>
              <a:rPr lang="en-US" sz="1300" dirty="0">
                <a:latin typeface="Courier New" panose="02070309020205020404" pitchFamily="49" charset="0"/>
                <a:cs typeface="Courier New" panose="02070309020205020404" pitchFamily="49" charset="0"/>
              </a:rPr>
              <a:t>/* :Attribute-Category :Attribute ID :Attribute Value */</a:t>
            </a:r>
          </a:p>
          <a:p>
            <a:pPr marL="0" indent="0">
              <a:spcBef>
                <a:spcPts val="0"/>
              </a:spcBef>
              <a:buNone/>
            </a:pP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resource </a:t>
            </a:r>
            <a:r>
              <a:rPr lang="en-US" sz="1300" dirty="0" smtClean="0">
                <a:latin typeface="Courier New" panose="02070309020205020404" pitchFamily="49" charset="0"/>
                <a:cs typeface="Courier New" panose="02070309020205020404" pitchFamily="49" charset="0"/>
              </a:rPr>
              <a:t>	:</a:t>
            </a:r>
            <a:r>
              <a:rPr lang="en-US" sz="1300" dirty="0" err="1">
                <a:latin typeface="Courier New" panose="02070309020205020404" pitchFamily="49" charset="0"/>
                <a:cs typeface="Courier New" panose="02070309020205020404" pitchFamily="49" charset="0"/>
              </a:rPr>
              <a:t>PatientCount</a:t>
            </a:r>
            <a:r>
              <a:rPr lang="en-US" sz="1300" dirty="0">
                <a:latin typeface="Courier New" panose="02070309020205020404" pitchFamily="49" charset="0"/>
                <a:cs typeface="Courier New" panose="02070309020205020404" pitchFamily="49" charset="0"/>
              </a:rPr>
              <a:t> 10</a:t>
            </a:r>
          </a:p>
          <a:p>
            <a:pPr marL="0" indent="0">
              <a:spcBef>
                <a:spcPts val="0"/>
              </a:spcBef>
              <a:buNone/>
            </a:pPr>
            <a:r>
              <a:rPr lang="en-US" sz="1300" dirty="0">
                <a:latin typeface="Courier New" panose="02070309020205020404" pitchFamily="49" charset="0"/>
                <a:cs typeface="Courier New" panose="02070309020205020404" pitchFamily="49" charset="0"/>
              </a:rPr>
              <a:t>&lt;/Condition&gt;</a:t>
            </a:r>
          </a:p>
          <a:p>
            <a:pPr marL="0" indent="0">
              <a:spcBef>
                <a:spcPts val="0"/>
              </a:spcBef>
              <a:buNone/>
            </a:pPr>
            <a:r>
              <a:rPr lang="en-US" sz="1300" dirty="0">
                <a:latin typeface="Courier New" panose="02070309020205020404" pitchFamily="49" charset="0"/>
                <a:cs typeface="Courier New" panose="02070309020205020404" pitchFamily="49" charset="0"/>
              </a:rPr>
              <a:t>&lt;/Rule&gt;</a:t>
            </a:r>
          </a:p>
          <a:p>
            <a:pPr marL="0" indent="0">
              <a:spcBef>
                <a:spcPts val="0"/>
              </a:spcBef>
              <a:buNone/>
            </a:pPr>
            <a:r>
              <a:rPr lang="en-US" sz="1300" dirty="0" smtClean="0">
                <a:latin typeface="Courier New" panose="02070309020205020404" pitchFamily="49" charset="0"/>
                <a:cs typeface="Courier New" panose="02070309020205020404" pitchFamily="49" charset="0"/>
              </a:rPr>
              <a:t>&lt;/Policy&gt;</a:t>
            </a:r>
          </a:p>
          <a:p>
            <a:pPr marL="0" indent="0">
              <a:spcBef>
                <a:spcPts val="0"/>
              </a:spcBef>
              <a:buNone/>
            </a:pPr>
            <a:r>
              <a:rPr lang="en-US" sz="1300" dirty="0" smtClean="0">
                <a:latin typeface="Courier New" panose="02070309020205020404" pitchFamily="49" charset="0"/>
                <a:cs typeface="Courier New" panose="02070309020205020404" pitchFamily="49" charset="0"/>
              </a:rPr>
              <a:t>&lt;/</a:t>
            </a:r>
            <a:r>
              <a:rPr lang="en-US" sz="1300" dirty="0" err="1">
                <a:latin typeface="Courier New" panose="02070309020205020404" pitchFamily="49" charset="0"/>
                <a:cs typeface="Courier New" panose="02070309020205020404" pitchFamily="49" charset="0"/>
              </a:rPr>
              <a:t>PolicySet</a:t>
            </a:r>
            <a:r>
              <a:rPr lang="en-US" sz="1300" dirty="0">
                <a:latin typeface="Courier New" panose="02070309020205020404" pitchFamily="49" charset="0"/>
                <a:cs typeface="Courier New" panose="02070309020205020404" pitchFamily="49" charset="0"/>
              </a:rPr>
              <a:t>&gt;</a:t>
            </a:r>
          </a:p>
        </p:txBody>
      </p:sp>
      <p:sp>
        <p:nvSpPr>
          <p:cNvPr id="2" name="Slide Number Placeholder 1"/>
          <p:cNvSpPr>
            <a:spLocks noGrp="1"/>
          </p:cNvSpPr>
          <p:nvPr>
            <p:ph type="sldNum" sz="quarter" idx="12"/>
          </p:nvPr>
        </p:nvSpPr>
        <p:spPr/>
        <p:txBody>
          <a:bodyPr/>
          <a:lstStyle/>
          <a:p>
            <a:fld id="{21372E2E-A40E-48E3-8CD2-5DF1E17D7BE2}" type="slidenum">
              <a:rPr lang="en-US" smtClean="0"/>
              <a:t>27</a:t>
            </a:fld>
            <a:endParaRPr lang="en-US"/>
          </a:p>
        </p:txBody>
      </p:sp>
    </p:spTree>
    <p:extLst>
      <p:ext uri="{BB962C8B-B14F-4D97-AF65-F5344CB8AC3E}">
        <p14:creationId xmlns:p14="http://schemas.microsoft.com/office/powerpoint/2010/main" val="4207388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Policies of </a:t>
            </a:r>
            <a:r>
              <a:rPr lang="en-US" b="1" i="1" dirty="0">
                <a:latin typeface="Book Antiqua" panose="02040602050305030304" pitchFamily="18" charset="0"/>
              </a:rPr>
              <a:t>Patient 1</a:t>
            </a:r>
          </a:p>
        </p:txBody>
      </p:sp>
      <p:sp>
        <p:nvSpPr>
          <p:cNvPr id="3" name="Content Placeholder 2"/>
          <p:cNvSpPr>
            <a:spLocks noGrp="1"/>
          </p:cNvSpPr>
          <p:nvPr>
            <p:ph idx="1"/>
          </p:nvPr>
        </p:nvSpPr>
        <p:spPr/>
        <p:txBody>
          <a:bodyPr/>
          <a:lstStyle/>
          <a:p>
            <a:pPr algn="just"/>
            <a:r>
              <a:rPr lang="en-US" b="1" i="1" dirty="0"/>
              <a:t>Patient 1</a:t>
            </a:r>
            <a:r>
              <a:rPr lang="en-US" dirty="0"/>
              <a:t>, a former drug addict, </a:t>
            </a:r>
            <a:r>
              <a:rPr lang="en-US" dirty="0" smtClean="0"/>
              <a:t>is </a:t>
            </a:r>
            <a:r>
              <a:rPr lang="en-US" b="1" dirty="0" smtClean="0"/>
              <a:t>unwilling</a:t>
            </a:r>
            <a:r>
              <a:rPr lang="en-US" dirty="0" smtClean="0"/>
              <a:t> </a:t>
            </a:r>
            <a:r>
              <a:rPr lang="en-US" dirty="0"/>
              <a:t>to share his/her </a:t>
            </a:r>
            <a:r>
              <a:rPr lang="en-US" b="1" dirty="0"/>
              <a:t>past drug use information</a:t>
            </a:r>
            <a:r>
              <a:rPr lang="en-US" dirty="0"/>
              <a:t>.</a:t>
            </a:r>
          </a:p>
        </p:txBody>
      </p:sp>
      <p:sp>
        <p:nvSpPr>
          <p:cNvPr id="4" name="Slide Number Placeholder 3"/>
          <p:cNvSpPr>
            <a:spLocks noGrp="1"/>
          </p:cNvSpPr>
          <p:nvPr>
            <p:ph type="sldNum" sz="quarter" idx="12"/>
          </p:nvPr>
        </p:nvSpPr>
        <p:spPr/>
        <p:txBody>
          <a:bodyPr/>
          <a:lstStyle/>
          <a:p>
            <a:fld id="{21372E2E-A40E-48E3-8CD2-5DF1E17D7BE2}" type="slidenum">
              <a:rPr lang="en-US" smtClean="0"/>
              <a:t>28</a:t>
            </a:fld>
            <a:endParaRPr lang="en-US"/>
          </a:p>
        </p:txBody>
      </p:sp>
    </p:spTree>
    <p:extLst>
      <p:ext uri="{BB962C8B-B14F-4D97-AF65-F5344CB8AC3E}">
        <p14:creationId xmlns:p14="http://schemas.microsoft.com/office/powerpoint/2010/main" val="1591044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427" y="969064"/>
            <a:ext cx="9318172" cy="4708981"/>
          </a:xfrm>
          <a:prstGeom prst="rect">
            <a:avLst/>
          </a:prstGeom>
        </p:spPr>
        <p:txBody>
          <a:bodyPr wrap="square">
            <a:spAutoFit/>
          </a:bodyPr>
          <a:lstStyle/>
          <a:p>
            <a:r>
              <a:rPr lang="en-US" sz="2800" dirty="0">
                <a:latin typeface="Courier New" panose="02070309020205020404" pitchFamily="49" charset="0"/>
              </a:rPr>
              <a:t>&lt;Target&gt;</a:t>
            </a:r>
          </a:p>
          <a:p>
            <a:r>
              <a:rPr lang="en-US" sz="2000" dirty="0">
                <a:latin typeface="Courier New" panose="02070309020205020404" pitchFamily="49" charset="0"/>
              </a:rPr>
              <a:t>/* :Attribute-Category :Attribute ID :Attribute Value */</a:t>
            </a:r>
          </a:p>
          <a:p>
            <a:r>
              <a:rPr lang="en-US" sz="2800" dirty="0" err="1">
                <a:latin typeface="Courier New" panose="02070309020205020404" pitchFamily="49" charset="0"/>
              </a:rPr>
              <a:t>AnyOf</a:t>
            </a:r>
            <a:r>
              <a:rPr lang="en-US" sz="2800" dirty="0">
                <a:latin typeface="Courier New" panose="02070309020205020404" pitchFamily="49" charset="0"/>
              </a:rPr>
              <a:t> :access-subject</a:t>
            </a:r>
          </a:p>
          <a:p>
            <a:r>
              <a:rPr lang="en-US" sz="2800" dirty="0">
                <a:latin typeface="Courier New" panose="02070309020205020404" pitchFamily="49" charset="0"/>
              </a:rPr>
              <a:t>	:access-subject 	:Role		:Researcher</a:t>
            </a:r>
          </a:p>
          <a:p>
            <a:r>
              <a:rPr lang="en-US" sz="2800" dirty="0">
                <a:latin typeface="Courier New" panose="02070309020205020404" pitchFamily="49" charset="0"/>
              </a:rPr>
              <a:t>	:access-subject 	:Role		:Doctor</a:t>
            </a:r>
          </a:p>
          <a:p>
            <a:r>
              <a:rPr lang="en-US" sz="2800" dirty="0">
                <a:latin typeface="Courier New" panose="02070309020205020404" pitchFamily="49" charset="0"/>
              </a:rPr>
              <a:t>	:resource 	</a:t>
            </a:r>
            <a:r>
              <a:rPr lang="en-US" sz="2800" dirty="0" smtClean="0">
                <a:latin typeface="Courier New" panose="02070309020205020404" pitchFamily="49" charset="0"/>
              </a:rPr>
              <a:t>		</a:t>
            </a:r>
            <a:r>
              <a:rPr lang="en-US" sz="2800" dirty="0">
                <a:latin typeface="Courier New" panose="02070309020205020404" pitchFamily="49" charset="0"/>
              </a:rPr>
              <a:t>	:Type		:</a:t>
            </a:r>
            <a:r>
              <a:rPr lang="en-US" sz="2800" dirty="0" err="1">
                <a:latin typeface="Courier New" panose="02070309020205020404" pitchFamily="49" charset="0"/>
              </a:rPr>
              <a:t>HealthData</a:t>
            </a:r>
            <a:endParaRPr lang="en-US" sz="2800" dirty="0">
              <a:latin typeface="Courier New" panose="02070309020205020404" pitchFamily="49" charset="0"/>
            </a:endParaRPr>
          </a:p>
          <a:p>
            <a:r>
              <a:rPr lang="en-US" sz="2800" dirty="0" err="1">
                <a:latin typeface="Courier New" panose="02070309020205020404" pitchFamily="49" charset="0"/>
              </a:rPr>
              <a:t>AnyOf</a:t>
            </a:r>
            <a:r>
              <a:rPr lang="en-US" sz="2800" dirty="0">
                <a:latin typeface="Courier New" panose="02070309020205020404" pitchFamily="49" charset="0"/>
              </a:rPr>
              <a:t> :action</a:t>
            </a:r>
          </a:p>
          <a:p>
            <a:r>
              <a:rPr lang="en-US" sz="2800" dirty="0">
                <a:latin typeface="Courier New" panose="02070309020205020404" pitchFamily="49" charset="0"/>
              </a:rPr>
              <a:t>	:action		:Action-id		:Release</a:t>
            </a:r>
          </a:p>
          <a:p>
            <a:r>
              <a:rPr lang="en-US" sz="2800" dirty="0">
                <a:latin typeface="Courier New" panose="02070309020205020404" pitchFamily="49" charset="0"/>
              </a:rPr>
              <a:t>	:action 		:Action-id  	:Read</a:t>
            </a:r>
          </a:p>
          <a:p>
            <a:r>
              <a:rPr lang="en-US" sz="2800" dirty="0">
                <a:latin typeface="Courier New" panose="02070309020205020404" pitchFamily="49" charset="0"/>
              </a:rPr>
              <a:t>	:action 		:Action-id  	:Write</a:t>
            </a:r>
          </a:p>
          <a:p>
            <a:r>
              <a:rPr lang="en-US" sz="2800" dirty="0">
                <a:latin typeface="Courier New" panose="02070309020205020404" pitchFamily="49" charset="0"/>
              </a:rPr>
              <a:t>&lt;/Target&gt;</a:t>
            </a:r>
          </a:p>
        </p:txBody>
      </p:sp>
      <p:sp>
        <p:nvSpPr>
          <p:cNvPr id="10" name="Rectangle 9"/>
          <p:cNvSpPr/>
          <p:nvPr/>
        </p:nvSpPr>
        <p:spPr>
          <a:xfrm>
            <a:off x="21772" y="2012915"/>
            <a:ext cx="8567057" cy="4247317"/>
          </a:xfrm>
          <a:prstGeom prst="rect">
            <a:avLst/>
          </a:prstGeom>
          <a:noFill/>
        </p:spPr>
        <p:txBody>
          <a:bodyPr wrap="square">
            <a:spAutoFit/>
          </a:bodyPr>
          <a:lstStyle/>
          <a:p>
            <a:r>
              <a:rPr lang="en-US" sz="2800" dirty="0">
                <a:latin typeface="Courier New" panose="02070309020205020404" pitchFamily="49" charset="0"/>
              </a:rPr>
              <a:t>&lt;Rule </a:t>
            </a:r>
            <a:r>
              <a:rPr lang="en-US" sz="2800" dirty="0" err="1">
                <a:latin typeface="Courier New" panose="02070309020205020404" pitchFamily="49" charset="0"/>
              </a:rPr>
              <a:t>RuleId</a:t>
            </a:r>
            <a:r>
              <a:rPr lang="en-US" sz="2800" dirty="0">
                <a:latin typeface="Courier New" panose="02070309020205020404" pitchFamily="49" charset="0"/>
              </a:rPr>
              <a:t> = "</a:t>
            </a:r>
            <a:r>
              <a:rPr lang="en-US" sz="2800" b="1" dirty="0">
                <a:latin typeface="Courier New" panose="02070309020205020404" pitchFamily="49" charset="0"/>
              </a:rPr>
              <a:t>P1R1</a:t>
            </a:r>
            <a:r>
              <a:rPr lang="en-US" sz="2800" dirty="0">
                <a:latin typeface="Courier New" panose="02070309020205020404" pitchFamily="49" charset="0"/>
              </a:rPr>
              <a:t>" Effect="Permit"&gt;</a:t>
            </a:r>
          </a:p>
          <a:p>
            <a:r>
              <a:rPr lang="en-US" sz="2800" dirty="0">
                <a:latin typeface="Courier New" panose="02070309020205020404" pitchFamily="49" charset="0"/>
              </a:rPr>
              <a:t>&lt;Condition&gt;</a:t>
            </a:r>
          </a:p>
          <a:p>
            <a:r>
              <a:rPr lang="en-US" sz="2800" dirty="0">
                <a:latin typeface="Courier New" panose="02070309020205020404" pitchFamily="49" charset="0"/>
              </a:rPr>
              <a:t>Function: and</a:t>
            </a:r>
          </a:p>
          <a:p>
            <a:r>
              <a:rPr lang="en-US" sz="2800" dirty="0">
                <a:latin typeface="Courier New" panose="02070309020205020404" pitchFamily="49" charset="0"/>
              </a:rPr>
              <a:t>Function: string-equal</a:t>
            </a:r>
          </a:p>
          <a:p>
            <a:r>
              <a:rPr lang="en-US" dirty="0">
                <a:latin typeface="Courier New" panose="02070309020205020404" pitchFamily="49" charset="0"/>
              </a:rPr>
              <a:t>/* :Attribute-Category :Attribute ID :Attribute Value */</a:t>
            </a:r>
          </a:p>
          <a:p>
            <a:r>
              <a:rPr lang="en-US" sz="2800" dirty="0">
                <a:latin typeface="Courier New" panose="02070309020205020404" pitchFamily="49" charset="0"/>
              </a:rPr>
              <a:t>	:resource 	</a:t>
            </a:r>
            <a:r>
              <a:rPr lang="en-US" sz="2800" dirty="0" smtClean="0">
                <a:latin typeface="Courier New" panose="02070309020205020404" pitchFamily="49" charset="0"/>
              </a:rPr>
              <a:t>:</a:t>
            </a:r>
            <a:r>
              <a:rPr lang="en-US" sz="2800" dirty="0">
                <a:latin typeface="Courier New" panose="02070309020205020404" pitchFamily="49" charset="0"/>
              </a:rPr>
              <a:t>Resource-owner </a:t>
            </a:r>
            <a:r>
              <a:rPr lang="en-US" sz="2800" dirty="0" smtClean="0">
                <a:latin typeface="Courier New" panose="02070309020205020404" pitchFamily="49" charset="0"/>
              </a:rPr>
              <a:t>:</a:t>
            </a:r>
            <a:r>
              <a:rPr lang="en-US" sz="2800" b="1" dirty="0">
                <a:latin typeface="Courier New" panose="02070309020205020404" pitchFamily="49" charset="0"/>
              </a:rPr>
              <a:t>Patient1</a:t>
            </a:r>
          </a:p>
          <a:p>
            <a:r>
              <a:rPr lang="en-US" sz="2800" dirty="0">
                <a:latin typeface="Courier New" panose="02070309020205020404" pitchFamily="49" charset="0"/>
              </a:rPr>
              <a:t>Function: string-not-equal</a:t>
            </a:r>
          </a:p>
          <a:p>
            <a:r>
              <a:rPr lang="en-US" sz="2800" dirty="0">
                <a:latin typeface="Courier New" panose="02070309020205020404" pitchFamily="49" charset="0"/>
              </a:rPr>
              <a:t>	:resource 	</a:t>
            </a:r>
            <a:r>
              <a:rPr lang="en-US" sz="2800" dirty="0" smtClean="0">
                <a:latin typeface="Courier New" panose="02070309020205020404" pitchFamily="49" charset="0"/>
              </a:rPr>
              <a:t>:</a:t>
            </a:r>
            <a:r>
              <a:rPr lang="en-US" sz="2800" dirty="0">
                <a:latin typeface="Courier New" panose="02070309020205020404" pitchFamily="49" charset="0"/>
              </a:rPr>
              <a:t>Content 	</a:t>
            </a:r>
            <a:r>
              <a:rPr lang="en-US" sz="2800" dirty="0" smtClean="0">
                <a:latin typeface="Courier New" panose="02070309020205020404" pitchFamily="49" charset="0"/>
              </a:rPr>
              <a:t>	</a:t>
            </a:r>
            <a:r>
              <a:rPr lang="en-US" sz="2800" dirty="0">
                <a:latin typeface="Courier New" panose="02070309020205020404" pitchFamily="49" charset="0"/>
              </a:rPr>
              <a:t>	:</a:t>
            </a:r>
            <a:r>
              <a:rPr lang="en-US" sz="2800" b="1" dirty="0">
                <a:latin typeface="Courier New" panose="02070309020205020404" pitchFamily="49" charset="0"/>
              </a:rPr>
              <a:t>Drug-usage</a:t>
            </a:r>
          </a:p>
          <a:p>
            <a:r>
              <a:rPr lang="en-US" sz="2800" dirty="0">
                <a:latin typeface="Courier New" panose="02070309020205020404" pitchFamily="49" charset="0"/>
              </a:rPr>
              <a:t>&lt;/Condition&gt;</a:t>
            </a:r>
          </a:p>
          <a:p>
            <a:r>
              <a:rPr lang="en-US" sz="2800" dirty="0">
                <a:latin typeface="Courier New" panose="02070309020205020404" pitchFamily="49" charset="0"/>
              </a:rPr>
              <a:t>&lt;/Rule&gt;</a:t>
            </a:r>
          </a:p>
        </p:txBody>
      </p:sp>
      <p:sp>
        <p:nvSpPr>
          <p:cNvPr id="4" name="Rectangle 3"/>
          <p:cNvSpPr/>
          <p:nvPr/>
        </p:nvSpPr>
        <p:spPr>
          <a:xfrm>
            <a:off x="-65317" y="20318"/>
            <a:ext cx="9949544" cy="892552"/>
          </a:xfrm>
          <a:prstGeom prst="rect">
            <a:avLst/>
          </a:prstGeom>
        </p:spPr>
        <p:txBody>
          <a:bodyPr wrap="square">
            <a:spAutoFit/>
          </a:bodyPr>
          <a:lstStyle/>
          <a:p>
            <a:r>
              <a:rPr lang="en-US" sz="2600" dirty="0">
                <a:latin typeface="Courier New" panose="02070309020205020404" pitchFamily="49" charset="0"/>
              </a:rPr>
              <a:t>&lt;</a:t>
            </a:r>
            <a:r>
              <a:rPr lang="en-US" sz="2600" dirty="0" err="1">
                <a:latin typeface="Courier New" panose="02070309020205020404" pitchFamily="49" charset="0"/>
              </a:rPr>
              <a:t>PolicySet</a:t>
            </a:r>
            <a:r>
              <a:rPr lang="en-US" sz="2600" dirty="0">
                <a:latin typeface="Courier New" panose="02070309020205020404" pitchFamily="49" charset="0"/>
              </a:rPr>
              <a:t> </a:t>
            </a:r>
            <a:r>
              <a:rPr lang="en-US" sz="2600" dirty="0" err="1">
                <a:latin typeface="Courier New" panose="02070309020205020404" pitchFamily="49" charset="0"/>
              </a:rPr>
              <a:t>PolicySetId</a:t>
            </a:r>
            <a:r>
              <a:rPr lang="en-US" sz="2600" dirty="0">
                <a:latin typeface="Courier New" panose="02070309020205020404" pitchFamily="49" charset="0"/>
              </a:rPr>
              <a:t> = "</a:t>
            </a:r>
            <a:r>
              <a:rPr lang="en-US" sz="2600" b="1" dirty="0">
                <a:latin typeface="Courier New" panose="02070309020205020404" pitchFamily="49" charset="0"/>
              </a:rPr>
              <a:t>PolicySetPatient1</a:t>
            </a:r>
            <a:r>
              <a:rPr lang="en-US" sz="2600" dirty="0">
                <a:latin typeface="Courier New" panose="02070309020205020404" pitchFamily="49" charset="0"/>
              </a:rPr>
              <a:t>“ policy-combining-algorithm="</a:t>
            </a:r>
            <a:r>
              <a:rPr lang="en-US" sz="2600" b="1" dirty="0">
                <a:latin typeface="Courier New" panose="02070309020205020404" pitchFamily="49" charset="0"/>
              </a:rPr>
              <a:t>permit-overrides</a:t>
            </a:r>
            <a:r>
              <a:rPr lang="en-US" sz="2600" dirty="0">
                <a:latin typeface="Courier New" panose="02070309020205020404" pitchFamily="49" charset="0"/>
              </a:rPr>
              <a:t>"&gt;</a:t>
            </a:r>
          </a:p>
        </p:txBody>
      </p:sp>
      <p:sp>
        <p:nvSpPr>
          <p:cNvPr id="5" name="Rectangle 4"/>
          <p:cNvSpPr/>
          <p:nvPr/>
        </p:nvSpPr>
        <p:spPr>
          <a:xfrm>
            <a:off x="-65317" y="6430873"/>
            <a:ext cx="2589170" cy="492443"/>
          </a:xfrm>
          <a:prstGeom prst="rect">
            <a:avLst/>
          </a:prstGeom>
        </p:spPr>
        <p:txBody>
          <a:bodyPr wrap="none">
            <a:spAutoFit/>
          </a:bodyPr>
          <a:lstStyle/>
          <a:p>
            <a:r>
              <a:rPr lang="en-US" sz="2600" dirty="0">
                <a:latin typeface="Courier New" panose="02070309020205020404" pitchFamily="49" charset="0"/>
              </a:rPr>
              <a:t>&lt;/</a:t>
            </a:r>
            <a:r>
              <a:rPr lang="en-US" sz="2600" dirty="0" err="1">
                <a:latin typeface="Courier New" panose="02070309020205020404" pitchFamily="49" charset="0"/>
              </a:rPr>
              <a:t>PolicySet</a:t>
            </a:r>
            <a:r>
              <a:rPr lang="en-US" sz="2600" dirty="0">
                <a:latin typeface="Courier New" panose="02070309020205020404" pitchFamily="49" charset="0"/>
              </a:rPr>
              <a:t>&gt;</a:t>
            </a:r>
          </a:p>
        </p:txBody>
      </p:sp>
      <p:sp>
        <p:nvSpPr>
          <p:cNvPr id="7" name="Rectangle 6"/>
          <p:cNvSpPr/>
          <p:nvPr/>
        </p:nvSpPr>
        <p:spPr>
          <a:xfrm>
            <a:off x="54427" y="850643"/>
            <a:ext cx="8860973" cy="1292662"/>
          </a:xfrm>
          <a:prstGeom prst="rect">
            <a:avLst/>
          </a:prstGeom>
          <a:noFill/>
        </p:spPr>
        <p:txBody>
          <a:bodyPr wrap="square">
            <a:spAutoFit/>
          </a:bodyPr>
          <a:lstStyle/>
          <a:p>
            <a:r>
              <a:rPr lang="en-US" sz="2800" dirty="0">
                <a:latin typeface="Courier New" panose="02070309020205020404" pitchFamily="49" charset="0"/>
              </a:rPr>
              <a:t>&lt;Policy </a:t>
            </a:r>
            <a:r>
              <a:rPr lang="en-US" sz="2800" dirty="0" err="1">
                <a:latin typeface="Courier New" panose="02070309020205020404" pitchFamily="49" charset="0"/>
              </a:rPr>
              <a:t>PolicyId</a:t>
            </a:r>
            <a:r>
              <a:rPr lang="en-US" sz="2800" dirty="0">
                <a:latin typeface="Courier New" panose="02070309020205020404" pitchFamily="49" charset="0"/>
              </a:rPr>
              <a:t> = "</a:t>
            </a:r>
            <a:r>
              <a:rPr lang="en-US" sz="2800" b="1" dirty="0">
                <a:latin typeface="Courier New" panose="02070309020205020404" pitchFamily="49" charset="0"/>
              </a:rPr>
              <a:t>PP1</a:t>
            </a:r>
            <a:r>
              <a:rPr lang="en-US" sz="2800" dirty="0">
                <a:latin typeface="Courier New" panose="02070309020205020404" pitchFamily="49" charset="0"/>
              </a:rPr>
              <a:t>“ </a:t>
            </a:r>
            <a:r>
              <a:rPr lang="en-US" sz="2800" dirty="0" smtClean="0">
                <a:latin typeface="Courier New" panose="02070309020205020404" pitchFamily="49" charset="0"/>
              </a:rPr>
              <a:t>rule-combining-algorithm</a:t>
            </a:r>
            <a:r>
              <a:rPr lang="en-US" sz="2800" dirty="0">
                <a:latin typeface="Courier New" panose="02070309020205020404" pitchFamily="49" charset="0"/>
              </a:rPr>
              <a:t>="</a:t>
            </a:r>
            <a:r>
              <a:rPr lang="en-US" sz="2800" b="1" dirty="0">
                <a:latin typeface="Courier New" panose="02070309020205020404" pitchFamily="49" charset="0"/>
              </a:rPr>
              <a:t>deny-overrides</a:t>
            </a:r>
            <a:r>
              <a:rPr lang="en-US" sz="2800" dirty="0">
                <a:latin typeface="Courier New" panose="02070309020205020404" pitchFamily="49" charset="0"/>
              </a:rPr>
              <a:t>"&gt;</a:t>
            </a:r>
          </a:p>
          <a:p>
            <a:r>
              <a:rPr lang="en-US" sz="2200" b="1" dirty="0">
                <a:latin typeface="Courier New" panose="02070309020205020404" pitchFamily="49" charset="0"/>
              </a:rPr>
              <a:t>// Patient 1 Policy for Researchers</a:t>
            </a:r>
          </a:p>
        </p:txBody>
      </p:sp>
      <p:sp>
        <p:nvSpPr>
          <p:cNvPr id="8" name="Rectangle 7"/>
          <p:cNvSpPr/>
          <p:nvPr/>
        </p:nvSpPr>
        <p:spPr>
          <a:xfrm>
            <a:off x="-65317" y="6103601"/>
            <a:ext cx="2117887" cy="523220"/>
          </a:xfrm>
          <a:prstGeom prst="rect">
            <a:avLst/>
          </a:prstGeom>
        </p:spPr>
        <p:txBody>
          <a:bodyPr wrap="none">
            <a:spAutoFit/>
          </a:bodyPr>
          <a:lstStyle/>
          <a:p>
            <a:r>
              <a:rPr lang="en-US" sz="2800" dirty="0">
                <a:latin typeface="Courier New" panose="02070309020205020404" pitchFamily="49" charset="0"/>
              </a:rPr>
              <a:t>&lt;/Policy&gt;</a:t>
            </a:r>
          </a:p>
        </p:txBody>
      </p:sp>
      <p:sp>
        <p:nvSpPr>
          <p:cNvPr id="9" name="Rectangle 8"/>
          <p:cNvSpPr/>
          <p:nvPr/>
        </p:nvSpPr>
        <p:spPr>
          <a:xfrm>
            <a:off x="108854" y="2115747"/>
            <a:ext cx="8806546" cy="2954655"/>
          </a:xfrm>
          <a:prstGeom prst="rect">
            <a:avLst/>
          </a:prstGeom>
          <a:noFill/>
        </p:spPr>
        <p:txBody>
          <a:bodyPr wrap="square">
            <a:spAutoFit/>
          </a:bodyPr>
          <a:lstStyle/>
          <a:p>
            <a:r>
              <a:rPr lang="en-US" sz="2800" dirty="0">
                <a:latin typeface="Courier New" panose="02070309020205020404" pitchFamily="49" charset="0"/>
              </a:rPr>
              <a:t>&lt;Target&gt;</a:t>
            </a:r>
          </a:p>
          <a:p>
            <a:r>
              <a:rPr lang="en-US" dirty="0">
                <a:latin typeface="Courier New" panose="02070309020205020404" pitchFamily="49" charset="0"/>
              </a:rPr>
              <a:t>/* :Attribute-Category :Attribute ID :Attribute Value */</a:t>
            </a:r>
          </a:p>
          <a:p>
            <a:r>
              <a:rPr lang="en-US" sz="2800" dirty="0">
                <a:latin typeface="Courier New" panose="02070309020205020404" pitchFamily="49" charset="0"/>
              </a:rPr>
              <a:t>	:access-subject 	:Role 	</a:t>
            </a:r>
            <a:r>
              <a:rPr lang="en-US" sz="2800" dirty="0" smtClean="0">
                <a:latin typeface="Courier New" panose="02070309020205020404" pitchFamily="49" charset="0"/>
              </a:rPr>
              <a:t>:</a:t>
            </a:r>
            <a:r>
              <a:rPr lang="en-US" sz="2800" dirty="0">
                <a:latin typeface="Courier New" panose="02070309020205020404" pitchFamily="49" charset="0"/>
              </a:rPr>
              <a:t>Researcher</a:t>
            </a:r>
          </a:p>
          <a:p>
            <a:r>
              <a:rPr lang="en-US" sz="2800" dirty="0">
                <a:latin typeface="Courier New" panose="02070309020205020404" pitchFamily="49" charset="0"/>
              </a:rPr>
              <a:t>	:resource 	</a:t>
            </a:r>
            <a:r>
              <a:rPr lang="en-US" sz="2800" dirty="0" smtClean="0">
                <a:latin typeface="Courier New" panose="02070309020205020404" pitchFamily="49" charset="0"/>
              </a:rPr>
              <a:t>:</a:t>
            </a:r>
            <a:r>
              <a:rPr lang="en-US" sz="2800" dirty="0">
                <a:latin typeface="Courier New" panose="02070309020205020404" pitchFamily="49" charset="0"/>
              </a:rPr>
              <a:t>Type		</a:t>
            </a:r>
            <a:r>
              <a:rPr lang="en-US" sz="2800" dirty="0" smtClean="0">
                <a:latin typeface="Courier New" panose="02070309020205020404" pitchFamily="49" charset="0"/>
              </a:rPr>
              <a:t>		:</a:t>
            </a:r>
            <a:r>
              <a:rPr lang="en-US" sz="2800" dirty="0" err="1">
                <a:latin typeface="Courier New" panose="02070309020205020404" pitchFamily="49" charset="0"/>
              </a:rPr>
              <a:t>HealthData</a:t>
            </a:r>
            <a:endParaRPr lang="en-US" sz="2800" dirty="0">
              <a:latin typeface="Courier New" panose="02070309020205020404" pitchFamily="49" charset="0"/>
            </a:endParaRPr>
          </a:p>
          <a:p>
            <a:r>
              <a:rPr lang="en-US" sz="2800" dirty="0">
                <a:latin typeface="Courier New" panose="02070309020205020404" pitchFamily="49" charset="0"/>
              </a:rPr>
              <a:t>	:action 		:Action-id  	:Release</a:t>
            </a:r>
          </a:p>
          <a:p>
            <a:r>
              <a:rPr lang="en-US" sz="2800" dirty="0">
                <a:latin typeface="Courier New" panose="02070309020205020404" pitchFamily="49" charset="0"/>
              </a:rPr>
              <a:t>	:purpose 	</a:t>
            </a:r>
            <a:r>
              <a:rPr lang="en-US" sz="2800" dirty="0" smtClean="0">
                <a:latin typeface="Courier New" panose="02070309020205020404" pitchFamily="49" charset="0"/>
              </a:rPr>
              <a:t>:</a:t>
            </a:r>
            <a:r>
              <a:rPr lang="en-US" sz="2800" dirty="0">
                <a:latin typeface="Courier New" panose="02070309020205020404" pitchFamily="49" charset="0"/>
              </a:rPr>
              <a:t>Purpose-id 	:</a:t>
            </a:r>
            <a:r>
              <a:rPr lang="en-US" sz="2800" dirty="0" err="1">
                <a:latin typeface="Courier New" panose="02070309020205020404" pitchFamily="49" charset="0"/>
              </a:rPr>
              <a:t>DrugEffect</a:t>
            </a:r>
            <a:endParaRPr lang="en-US" sz="2800" dirty="0">
              <a:latin typeface="Courier New" panose="02070309020205020404" pitchFamily="49" charset="0"/>
            </a:endParaRPr>
          </a:p>
          <a:p>
            <a:r>
              <a:rPr lang="en-US" sz="2800" dirty="0">
                <a:latin typeface="Courier New" panose="02070309020205020404" pitchFamily="49" charset="0"/>
              </a:rPr>
              <a:t>&lt;/Target&gt;</a:t>
            </a:r>
          </a:p>
        </p:txBody>
      </p:sp>
      <p:sp>
        <p:nvSpPr>
          <p:cNvPr id="2" name="Slide Number Placeholder 1"/>
          <p:cNvSpPr>
            <a:spLocks noGrp="1"/>
          </p:cNvSpPr>
          <p:nvPr>
            <p:ph type="sldNum" sz="quarter" idx="12"/>
          </p:nvPr>
        </p:nvSpPr>
        <p:spPr/>
        <p:txBody>
          <a:bodyPr/>
          <a:lstStyle/>
          <a:p>
            <a:fld id="{21372E2E-A40E-48E3-8CD2-5DF1E17D7BE2}" type="slidenum">
              <a:rPr lang="en-US" smtClean="0"/>
              <a:t>29</a:t>
            </a:fld>
            <a:endParaRPr lang="en-US"/>
          </a:p>
        </p:txBody>
      </p:sp>
    </p:spTree>
    <p:extLst>
      <p:ext uri="{BB962C8B-B14F-4D97-AF65-F5344CB8AC3E}">
        <p14:creationId xmlns:p14="http://schemas.microsoft.com/office/powerpoint/2010/main" val="77692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7" grpId="0"/>
      <p:bldP spid="8" grpId="0"/>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ook Antiqua" panose="02040602050305030304" pitchFamily="18" charset="0"/>
              </a:rPr>
              <a:t>Introduction</a:t>
            </a:r>
            <a:endParaRPr lang="en-US" b="1" dirty="0">
              <a:latin typeface="Book Antiqua" panose="02040602050305030304" pitchFamily="18" charset="0"/>
            </a:endParaRPr>
          </a:p>
        </p:txBody>
      </p:sp>
      <p:sp>
        <p:nvSpPr>
          <p:cNvPr id="3" name="Content Placeholder 2"/>
          <p:cNvSpPr>
            <a:spLocks noGrp="1"/>
          </p:cNvSpPr>
          <p:nvPr>
            <p:ph idx="1"/>
          </p:nvPr>
        </p:nvSpPr>
        <p:spPr>
          <a:xfrm>
            <a:off x="436417" y="1825625"/>
            <a:ext cx="8354291" cy="4772602"/>
          </a:xfrm>
        </p:spPr>
        <p:txBody>
          <a:bodyPr>
            <a:normAutofit fontScale="85000" lnSpcReduction="20000"/>
          </a:bodyPr>
          <a:lstStyle/>
          <a:p>
            <a:pPr>
              <a:lnSpc>
                <a:spcPct val="120000"/>
              </a:lnSpc>
              <a:buFont typeface="Wingdings" panose="05000000000000000000" pitchFamily="2" charset="2"/>
              <a:buChar char="§"/>
            </a:pPr>
            <a:r>
              <a:rPr lang="en-US" b="1" i="1" dirty="0"/>
              <a:t>Electronic health</a:t>
            </a:r>
            <a:r>
              <a:rPr lang="en-US" i="1" dirty="0"/>
              <a:t> </a:t>
            </a:r>
            <a:r>
              <a:rPr lang="en-US" dirty="0"/>
              <a:t>(</a:t>
            </a:r>
            <a:r>
              <a:rPr lang="en-US" b="1" i="1" dirty="0">
                <a:solidFill>
                  <a:srgbClr val="FF0000"/>
                </a:solidFill>
              </a:rPr>
              <a:t>eHealth</a:t>
            </a:r>
            <a:r>
              <a:rPr lang="en-US" dirty="0"/>
              <a:t>) care is a promising paradigm that has drawn extensive attention from both </a:t>
            </a:r>
            <a:r>
              <a:rPr lang="en-US" b="1" dirty="0"/>
              <a:t>academia</a:t>
            </a:r>
            <a:r>
              <a:rPr lang="en-US" dirty="0"/>
              <a:t> and </a:t>
            </a:r>
            <a:r>
              <a:rPr lang="en-US" b="1" dirty="0"/>
              <a:t>industry</a:t>
            </a:r>
            <a:r>
              <a:rPr lang="en-US" dirty="0"/>
              <a:t> recently. </a:t>
            </a:r>
            <a:endParaRPr lang="en-US" dirty="0" smtClean="0"/>
          </a:p>
          <a:p>
            <a:pPr lvl="1">
              <a:lnSpc>
                <a:spcPct val="120000"/>
              </a:lnSpc>
            </a:pPr>
            <a:r>
              <a:rPr lang="en-US" dirty="0" smtClean="0"/>
              <a:t>Improves </a:t>
            </a:r>
            <a:r>
              <a:rPr lang="en-US" dirty="0"/>
              <a:t>the quality of </a:t>
            </a:r>
            <a:r>
              <a:rPr lang="en-US" dirty="0" smtClean="0"/>
              <a:t>diagnosis </a:t>
            </a:r>
          </a:p>
          <a:p>
            <a:pPr lvl="1">
              <a:lnSpc>
                <a:spcPct val="120000"/>
              </a:lnSpc>
            </a:pPr>
            <a:r>
              <a:rPr lang="en-US" dirty="0" smtClean="0"/>
              <a:t>Reduces </a:t>
            </a:r>
            <a:r>
              <a:rPr lang="en-US" dirty="0"/>
              <a:t>medical </a:t>
            </a:r>
            <a:r>
              <a:rPr lang="en-US" dirty="0" smtClean="0"/>
              <a:t>costs</a:t>
            </a:r>
          </a:p>
          <a:p>
            <a:pPr lvl="1">
              <a:lnSpc>
                <a:spcPct val="120000"/>
              </a:lnSpc>
            </a:pPr>
            <a:r>
              <a:rPr lang="en-US" dirty="0"/>
              <a:t>H</a:t>
            </a:r>
            <a:r>
              <a:rPr lang="en-US" dirty="0" smtClean="0"/>
              <a:t>elps </a:t>
            </a:r>
            <a:r>
              <a:rPr lang="en-US" dirty="0"/>
              <a:t>address the reliable and on-demand health care challenges posed by the aging </a:t>
            </a:r>
            <a:r>
              <a:rPr lang="en-US" dirty="0" smtClean="0"/>
              <a:t>society </a:t>
            </a:r>
          </a:p>
          <a:p>
            <a:pPr>
              <a:lnSpc>
                <a:spcPct val="120000"/>
              </a:lnSpc>
              <a:buFont typeface="Wingdings" panose="05000000000000000000" pitchFamily="2" charset="2"/>
              <a:buChar char="§"/>
            </a:pPr>
            <a:r>
              <a:rPr lang="en-US" dirty="0" smtClean="0"/>
              <a:t>Nowadays, it is possible to deploy bio-sensors on, in, or around the patient body and allow to continuous monitoring of physiological parameters. </a:t>
            </a:r>
          </a:p>
          <a:p>
            <a:pPr>
              <a:lnSpc>
                <a:spcPct val="120000"/>
              </a:lnSpc>
              <a:buFont typeface="Wingdings" panose="05000000000000000000" pitchFamily="2" charset="2"/>
              <a:buChar char="§"/>
            </a:pPr>
            <a:r>
              <a:rPr lang="en-US" dirty="0" smtClean="0"/>
              <a:t>It enables </a:t>
            </a:r>
            <a:r>
              <a:rPr lang="en-US" dirty="0"/>
              <a:t>the migration of health care system from hospital </a:t>
            </a:r>
            <a:r>
              <a:rPr lang="en-US" dirty="0" smtClean="0"/>
              <a:t>to </a:t>
            </a:r>
            <a:r>
              <a:rPr lang="en-US" dirty="0"/>
              <a:t>the </a:t>
            </a:r>
            <a:r>
              <a:rPr lang="en-US" dirty="0" smtClean="0"/>
              <a:t>patient’s home. </a:t>
            </a:r>
          </a:p>
        </p:txBody>
      </p:sp>
      <p:sp>
        <p:nvSpPr>
          <p:cNvPr id="4" name="Slide Number Placeholder 3"/>
          <p:cNvSpPr>
            <a:spLocks noGrp="1"/>
          </p:cNvSpPr>
          <p:nvPr>
            <p:ph type="sldNum" sz="quarter" idx="12"/>
          </p:nvPr>
        </p:nvSpPr>
        <p:spPr/>
        <p:txBody>
          <a:bodyPr/>
          <a:lstStyle/>
          <a:p>
            <a:fld id="{21372E2E-A40E-48E3-8CD2-5DF1E17D7BE2}" type="slidenum">
              <a:rPr lang="en-US" smtClean="0"/>
              <a:t>3</a:t>
            </a:fld>
            <a:endParaRPr lang="en-US"/>
          </a:p>
        </p:txBody>
      </p:sp>
    </p:spTree>
    <p:extLst>
      <p:ext uri="{BB962C8B-B14F-4D97-AF65-F5344CB8AC3E}">
        <p14:creationId xmlns:p14="http://schemas.microsoft.com/office/powerpoint/2010/main" val="151179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75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75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 y="91440"/>
            <a:ext cx="8694420" cy="6827520"/>
          </a:xfrm>
        </p:spPr>
        <p:txBody>
          <a:bodyPr>
            <a:noAutofit/>
          </a:bodyPr>
          <a:lstStyle/>
          <a:p>
            <a:pPr marL="0" indent="0">
              <a:spcBef>
                <a:spcPts val="0"/>
              </a:spcBef>
              <a:buNone/>
            </a:pPr>
            <a:r>
              <a:rPr lang="en-US" sz="1300" dirty="0">
                <a:latin typeface="Courier New" panose="02070309020205020404" pitchFamily="49" charset="0"/>
              </a:rPr>
              <a:t>&lt;</a:t>
            </a:r>
            <a:r>
              <a:rPr lang="en-US" sz="1300" dirty="0" err="1">
                <a:latin typeface="Courier New" panose="02070309020205020404" pitchFamily="49" charset="0"/>
              </a:rPr>
              <a:t>PolicySet</a:t>
            </a:r>
            <a:r>
              <a:rPr lang="en-US" sz="1300" dirty="0">
                <a:latin typeface="Courier New" panose="02070309020205020404" pitchFamily="49" charset="0"/>
              </a:rPr>
              <a:t> </a:t>
            </a:r>
            <a:r>
              <a:rPr lang="en-US" sz="1300" dirty="0" err="1">
                <a:latin typeface="Courier New" panose="02070309020205020404" pitchFamily="49" charset="0"/>
              </a:rPr>
              <a:t>PolicySetId</a:t>
            </a:r>
            <a:r>
              <a:rPr lang="en-US" sz="1300" dirty="0">
                <a:latin typeface="Courier New" panose="02070309020205020404" pitchFamily="49" charset="0"/>
              </a:rPr>
              <a:t> = "</a:t>
            </a:r>
            <a:r>
              <a:rPr lang="en-US" sz="1300" dirty="0" smtClean="0">
                <a:latin typeface="Courier New" panose="02070309020205020404" pitchFamily="49" charset="0"/>
              </a:rPr>
              <a:t>PolicySetPatient1“ policy-combining-algorithm</a:t>
            </a:r>
            <a:r>
              <a:rPr lang="en-US" sz="1300" dirty="0">
                <a:latin typeface="Courier New" panose="02070309020205020404" pitchFamily="49" charset="0"/>
              </a:rPr>
              <a:t>="permit-overrides"&gt;</a:t>
            </a:r>
          </a:p>
          <a:p>
            <a:pPr marL="0" indent="0">
              <a:spcBef>
                <a:spcPts val="0"/>
              </a:spcBef>
              <a:buNone/>
            </a:pPr>
            <a:r>
              <a:rPr lang="en-US" sz="1300" dirty="0">
                <a:latin typeface="Courier New" panose="02070309020205020404" pitchFamily="49" charset="0"/>
              </a:rPr>
              <a:t>&lt;Target&gt;</a:t>
            </a:r>
          </a:p>
          <a:p>
            <a:pPr marL="0" indent="0">
              <a:spcBef>
                <a:spcPts val="0"/>
              </a:spcBef>
              <a:buNone/>
            </a:pPr>
            <a:r>
              <a:rPr lang="en-US" sz="1300" dirty="0">
                <a:latin typeface="Courier New" panose="02070309020205020404" pitchFamily="49" charset="0"/>
              </a:rPr>
              <a:t>/* :Attribute-Category :Attribute ID :Attribute Value */</a:t>
            </a:r>
          </a:p>
          <a:p>
            <a:pPr marL="0" indent="0">
              <a:spcBef>
                <a:spcPts val="0"/>
              </a:spcBef>
              <a:buNone/>
            </a:pPr>
            <a:r>
              <a:rPr lang="en-US" sz="1300" dirty="0" err="1">
                <a:latin typeface="Courier New" panose="02070309020205020404" pitchFamily="49" charset="0"/>
              </a:rPr>
              <a:t>AnyOf</a:t>
            </a:r>
            <a:r>
              <a:rPr lang="en-US" sz="1300" dirty="0">
                <a:latin typeface="Courier New" panose="02070309020205020404" pitchFamily="49" charset="0"/>
              </a:rPr>
              <a:t> :access-subject</a:t>
            </a:r>
          </a:p>
          <a:p>
            <a:pPr marL="0" indent="0">
              <a:spcBef>
                <a:spcPts val="0"/>
              </a:spcBef>
              <a:buNone/>
            </a:pPr>
            <a:r>
              <a:rPr lang="en-US" sz="1300" dirty="0" smtClean="0">
                <a:latin typeface="Courier New" panose="02070309020205020404" pitchFamily="49" charset="0"/>
              </a:rPr>
              <a:t>	:</a:t>
            </a:r>
            <a:r>
              <a:rPr lang="en-US" sz="1300" dirty="0">
                <a:latin typeface="Courier New" panose="02070309020205020404" pitchFamily="49" charset="0"/>
              </a:rPr>
              <a:t>access-subject </a:t>
            </a:r>
            <a:r>
              <a:rPr lang="en-US" sz="1300" dirty="0" smtClean="0">
                <a:latin typeface="Courier New" panose="02070309020205020404" pitchFamily="49" charset="0"/>
              </a:rPr>
              <a:t>	:Role</a:t>
            </a:r>
            <a:r>
              <a:rPr lang="en-US" sz="1300" dirty="0">
                <a:latin typeface="Courier New" panose="02070309020205020404" pitchFamily="49" charset="0"/>
              </a:rPr>
              <a:t>	</a:t>
            </a:r>
            <a:r>
              <a:rPr lang="en-US" sz="1300" dirty="0" smtClean="0">
                <a:latin typeface="Courier New" panose="02070309020205020404" pitchFamily="49" charset="0"/>
              </a:rPr>
              <a:t>	:Researcher</a:t>
            </a:r>
            <a:endParaRPr lang="en-US" sz="1300" dirty="0">
              <a:latin typeface="Courier New" panose="02070309020205020404" pitchFamily="49" charset="0"/>
            </a:endParaRPr>
          </a:p>
          <a:p>
            <a:pPr marL="0" indent="0">
              <a:spcBef>
                <a:spcPts val="0"/>
              </a:spcBef>
              <a:buNone/>
            </a:pPr>
            <a:r>
              <a:rPr lang="en-US" sz="1300" dirty="0" smtClean="0">
                <a:latin typeface="Courier New" panose="02070309020205020404" pitchFamily="49" charset="0"/>
              </a:rPr>
              <a:t>	:</a:t>
            </a:r>
            <a:r>
              <a:rPr lang="en-US" sz="1300" dirty="0">
                <a:latin typeface="Courier New" panose="02070309020205020404" pitchFamily="49" charset="0"/>
              </a:rPr>
              <a:t>access-subject </a:t>
            </a:r>
            <a:r>
              <a:rPr lang="en-US" sz="1300" dirty="0" smtClean="0">
                <a:latin typeface="Courier New" panose="02070309020205020404" pitchFamily="49" charset="0"/>
              </a:rPr>
              <a:t>	:Role		:</a:t>
            </a:r>
            <a:r>
              <a:rPr lang="en-US" sz="1300" dirty="0">
                <a:latin typeface="Courier New" panose="02070309020205020404" pitchFamily="49" charset="0"/>
              </a:rPr>
              <a:t>Doctor</a:t>
            </a:r>
          </a:p>
          <a:p>
            <a:pPr marL="0" indent="0">
              <a:spcBef>
                <a:spcPts val="0"/>
              </a:spcBef>
              <a:buNone/>
            </a:pPr>
            <a:r>
              <a:rPr lang="en-US" sz="1300" dirty="0" smtClean="0">
                <a:latin typeface="Courier New" panose="02070309020205020404" pitchFamily="49" charset="0"/>
              </a:rPr>
              <a:t>	:</a:t>
            </a:r>
            <a:r>
              <a:rPr lang="en-US" sz="1300" dirty="0">
                <a:latin typeface="Courier New" panose="02070309020205020404" pitchFamily="49" charset="0"/>
              </a:rPr>
              <a:t>resource </a:t>
            </a:r>
            <a:r>
              <a:rPr lang="en-US" sz="1300" dirty="0" smtClean="0">
                <a:latin typeface="Courier New" panose="02070309020205020404" pitchFamily="49" charset="0"/>
              </a:rPr>
              <a:t>		:Type		:</a:t>
            </a:r>
            <a:r>
              <a:rPr lang="en-US" sz="1300" dirty="0" err="1">
                <a:latin typeface="Courier New" panose="02070309020205020404" pitchFamily="49" charset="0"/>
              </a:rPr>
              <a:t>HealthData</a:t>
            </a:r>
            <a:endParaRPr lang="en-US" sz="1300" dirty="0">
              <a:latin typeface="Courier New" panose="02070309020205020404" pitchFamily="49" charset="0"/>
            </a:endParaRPr>
          </a:p>
          <a:p>
            <a:pPr marL="0" indent="0">
              <a:spcBef>
                <a:spcPts val="0"/>
              </a:spcBef>
              <a:buNone/>
            </a:pPr>
            <a:r>
              <a:rPr lang="en-US" sz="1300" dirty="0" err="1">
                <a:latin typeface="Courier New" panose="02070309020205020404" pitchFamily="49" charset="0"/>
              </a:rPr>
              <a:t>AnyOf</a:t>
            </a:r>
            <a:r>
              <a:rPr lang="en-US" sz="1300" dirty="0">
                <a:latin typeface="Courier New" panose="02070309020205020404" pitchFamily="49" charset="0"/>
              </a:rPr>
              <a:t> :action</a:t>
            </a:r>
          </a:p>
          <a:p>
            <a:pPr marL="0" indent="0">
              <a:spcBef>
                <a:spcPts val="0"/>
              </a:spcBef>
              <a:buNone/>
            </a:pPr>
            <a:r>
              <a:rPr lang="en-US" sz="1300" dirty="0" smtClean="0">
                <a:latin typeface="Courier New" panose="02070309020205020404" pitchFamily="49" charset="0"/>
              </a:rPr>
              <a:t>	:action		:Action-id		:</a:t>
            </a:r>
            <a:r>
              <a:rPr lang="en-US" sz="1300" dirty="0">
                <a:latin typeface="Courier New" panose="02070309020205020404" pitchFamily="49" charset="0"/>
              </a:rPr>
              <a:t>Release</a:t>
            </a:r>
          </a:p>
          <a:p>
            <a:pPr marL="0" indent="0">
              <a:spcBef>
                <a:spcPts val="0"/>
              </a:spcBef>
              <a:buNone/>
            </a:pPr>
            <a:r>
              <a:rPr lang="en-US" sz="1300" dirty="0" smtClean="0">
                <a:latin typeface="Courier New" panose="02070309020205020404" pitchFamily="49" charset="0"/>
              </a:rPr>
              <a:t>	:</a:t>
            </a:r>
            <a:r>
              <a:rPr lang="en-US" sz="1300" dirty="0">
                <a:latin typeface="Courier New" panose="02070309020205020404" pitchFamily="49" charset="0"/>
              </a:rPr>
              <a:t>action </a:t>
            </a:r>
            <a:r>
              <a:rPr lang="en-US" sz="1300" dirty="0" smtClean="0">
                <a:latin typeface="Courier New" panose="02070309020205020404" pitchFamily="49" charset="0"/>
              </a:rPr>
              <a:t>		:Action-id  	:</a:t>
            </a:r>
            <a:r>
              <a:rPr lang="en-US" sz="1300" dirty="0">
                <a:latin typeface="Courier New" panose="02070309020205020404" pitchFamily="49" charset="0"/>
              </a:rPr>
              <a:t>Read</a:t>
            </a:r>
          </a:p>
          <a:p>
            <a:pPr marL="0" indent="0">
              <a:spcBef>
                <a:spcPts val="0"/>
              </a:spcBef>
              <a:buNone/>
            </a:pPr>
            <a:r>
              <a:rPr lang="en-US" sz="1300" dirty="0" smtClean="0">
                <a:latin typeface="Courier New" panose="02070309020205020404" pitchFamily="49" charset="0"/>
              </a:rPr>
              <a:t>	:</a:t>
            </a:r>
            <a:r>
              <a:rPr lang="en-US" sz="1300" dirty="0">
                <a:latin typeface="Courier New" panose="02070309020205020404" pitchFamily="49" charset="0"/>
              </a:rPr>
              <a:t>action </a:t>
            </a:r>
            <a:r>
              <a:rPr lang="en-US" sz="1300" dirty="0" smtClean="0">
                <a:latin typeface="Courier New" panose="02070309020205020404" pitchFamily="49" charset="0"/>
              </a:rPr>
              <a:t>		:</a:t>
            </a:r>
            <a:r>
              <a:rPr lang="en-US" sz="1300" dirty="0">
                <a:latin typeface="Courier New" panose="02070309020205020404" pitchFamily="49" charset="0"/>
              </a:rPr>
              <a:t>Action-id </a:t>
            </a:r>
            <a:r>
              <a:rPr lang="en-US" sz="1300" dirty="0" smtClean="0">
                <a:latin typeface="Courier New" panose="02070309020205020404" pitchFamily="49" charset="0"/>
              </a:rPr>
              <a:t> 	:</a:t>
            </a:r>
            <a:r>
              <a:rPr lang="en-US" sz="1300" dirty="0">
                <a:latin typeface="Courier New" panose="02070309020205020404" pitchFamily="49" charset="0"/>
              </a:rPr>
              <a:t>Write</a:t>
            </a:r>
          </a:p>
          <a:p>
            <a:pPr marL="0" indent="0">
              <a:spcBef>
                <a:spcPts val="0"/>
              </a:spcBef>
              <a:buNone/>
            </a:pPr>
            <a:r>
              <a:rPr lang="en-US" sz="1300" dirty="0">
                <a:latin typeface="Courier New" panose="02070309020205020404" pitchFamily="49" charset="0"/>
              </a:rPr>
              <a:t>&lt;/Target&gt;</a:t>
            </a:r>
          </a:p>
          <a:p>
            <a:pPr marL="0" indent="0">
              <a:spcBef>
                <a:spcPts val="0"/>
              </a:spcBef>
              <a:buNone/>
            </a:pPr>
            <a:r>
              <a:rPr lang="en-US" sz="1300" dirty="0">
                <a:latin typeface="Courier New" panose="02070309020205020404" pitchFamily="49" charset="0"/>
              </a:rPr>
              <a:t>&lt;Policy </a:t>
            </a:r>
            <a:r>
              <a:rPr lang="en-US" sz="1300" dirty="0" err="1">
                <a:latin typeface="Courier New" panose="02070309020205020404" pitchFamily="49" charset="0"/>
              </a:rPr>
              <a:t>PolicyId</a:t>
            </a:r>
            <a:r>
              <a:rPr lang="en-US" sz="1300" dirty="0">
                <a:latin typeface="Courier New" panose="02070309020205020404" pitchFamily="49" charset="0"/>
              </a:rPr>
              <a:t> = "</a:t>
            </a:r>
            <a:r>
              <a:rPr lang="en-US" sz="1300" dirty="0" smtClean="0">
                <a:latin typeface="Courier New" panose="02070309020205020404" pitchFamily="49" charset="0"/>
              </a:rPr>
              <a:t>PP1“ rule-combining-algorithm</a:t>
            </a:r>
            <a:r>
              <a:rPr lang="en-US" sz="1300" dirty="0">
                <a:latin typeface="Courier New" panose="02070309020205020404" pitchFamily="49" charset="0"/>
              </a:rPr>
              <a:t>="deny-overrides"&gt;</a:t>
            </a:r>
          </a:p>
          <a:p>
            <a:pPr marL="0" indent="0">
              <a:spcBef>
                <a:spcPts val="0"/>
              </a:spcBef>
              <a:buNone/>
            </a:pPr>
            <a:r>
              <a:rPr lang="en-US" sz="1300" dirty="0">
                <a:latin typeface="Courier New" panose="02070309020205020404" pitchFamily="49" charset="0"/>
              </a:rPr>
              <a:t>// Patient 1 Policy for Researchers</a:t>
            </a:r>
          </a:p>
          <a:p>
            <a:pPr marL="0" indent="0">
              <a:spcBef>
                <a:spcPts val="0"/>
              </a:spcBef>
              <a:buNone/>
            </a:pPr>
            <a:r>
              <a:rPr lang="en-US" sz="1300" dirty="0">
                <a:latin typeface="Courier New" panose="02070309020205020404" pitchFamily="49" charset="0"/>
              </a:rPr>
              <a:t>&lt;Target&gt;</a:t>
            </a:r>
          </a:p>
          <a:p>
            <a:pPr marL="0" indent="0">
              <a:spcBef>
                <a:spcPts val="0"/>
              </a:spcBef>
              <a:buNone/>
            </a:pPr>
            <a:r>
              <a:rPr lang="en-US" sz="1300" dirty="0">
                <a:latin typeface="Courier New" panose="02070309020205020404" pitchFamily="49" charset="0"/>
              </a:rPr>
              <a:t>/* :Attribute-Category :Attribute ID :Attribute Value */</a:t>
            </a:r>
          </a:p>
          <a:p>
            <a:pPr marL="0" indent="0">
              <a:spcBef>
                <a:spcPts val="0"/>
              </a:spcBef>
              <a:buNone/>
            </a:pPr>
            <a:r>
              <a:rPr lang="en-US" sz="1300" dirty="0" smtClean="0">
                <a:latin typeface="Courier New" panose="02070309020205020404" pitchFamily="49" charset="0"/>
              </a:rPr>
              <a:t>	:</a:t>
            </a:r>
            <a:r>
              <a:rPr lang="en-US" sz="1300" dirty="0">
                <a:latin typeface="Courier New" panose="02070309020205020404" pitchFamily="49" charset="0"/>
              </a:rPr>
              <a:t>access-subject </a:t>
            </a:r>
            <a:r>
              <a:rPr lang="en-US" sz="1300" dirty="0" smtClean="0">
                <a:latin typeface="Courier New" panose="02070309020205020404" pitchFamily="49" charset="0"/>
              </a:rPr>
              <a:t>	:</a:t>
            </a:r>
            <a:r>
              <a:rPr lang="en-US" sz="1300" dirty="0">
                <a:latin typeface="Courier New" panose="02070309020205020404" pitchFamily="49" charset="0"/>
              </a:rPr>
              <a:t>Role </a:t>
            </a:r>
            <a:r>
              <a:rPr lang="en-US" sz="1300" dirty="0" smtClean="0">
                <a:latin typeface="Courier New" panose="02070309020205020404" pitchFamily="49" charset="0"/>
              </a:rPr>
              <a:t>	 	:</a:t>
            </a:r>
            <a:r>
              <a:rPr lang="en-US" sz="1300" dirty="0">
                <a:latin typeface="Courier New" panose="02070309020205020404" pitchFamily="49" charset="0"/>
              </a:rPr>
              <a:t>Researcher</a:t>
            </a:r>
          </a:p>
          <a:p>
            <a:pPr marL="0" indent="0">
              <a:spcBef>
                <a:spcPts val="0"/>
              </a:spcBef>
              <a:buNone/>
            </a:pPr>
            <a:r>
              <a:rPr lang="en-US" sz="1300" dirty="0" smtClean="0">
                <a:latin typeface="Courier New" panose="02070309020205020404" pitchFamily="49" charset="0"/>
              </a:rPr>
              <a:t>	:</a:t>
            </a:r>
            <a:r>
              <a:rPr lang="en-US" sz="1300" dirty="0">
                <a:latin typeface="Courier New" panose="02070309020205020404" pitchFamily="49" charset="0"/>
              </a:rPr>
              <a:t>resource </a:t>
            </a:r>
            <a:r>
              <a:rPr lang="en-US" sz="1300" dirty="0" smtClean="0">
                <a:latin typeface="Courier New" panose="02070309020205020404" pitchFamily="49" charset="0"/>
              </a:rPr>
              <a:t>		:Type		:</a:t>
            </a:r>
            <a:r>
              <a:rPr lang="en-US" sz="1300" dirty="0" err="1">
                <a:latin typeface="Courier New" panose="02070309020205020404" pitchFamily="49" charset="0"/>
              </a:rPr>
              <a:t>HealthData</a:t>
            </a:r>
            <a:endParaRPr lang="en-US" sz="1300" dirty="0">
              <a:latin typeface="Courier New" panose="02070309020205020404" pitchFamily="49" charset="0"/>
            </a:endParaRPr>
          </a:p>
          <a:p>
            <a:pPr marL="0" indent="0">
              <a:spcBef>
                <a:spcPts val="0"/>
              </a:spcBef>
              <a:buNone/>
            </a:pPr>
            <a:r>
              <a:rPr lang="en-US" sz="1300" dirty="0" smtClean="0">
                <a:latin typeface="Courier New" panose="02070309020205020404" pitchFamily="49" charset="0"/>
              </a:rPr>
              <a:t>	:</a:t>
            </a:r>
            <a:r>
              <a:rPr lang="en-US" sz="1300" dirty="0">
                <a:latin typeface="Courier New" panose="02070309020205020404" pitchFamily="49" charset="0"/>
              </a:rPr>
              <a:t>action </a:t>
            </a:r>
            <a:r>
              <a:rPr lang="en-US" sz="1300" dirty="0" smtClean="0">
                <a:latin typeface="Courier New" panose="02070309020205020404" pitchFamily="49" charset="0"/>
              </a:rPr>
              <a:t>		:</a:t>
            </a:r>
            <a:r>
              <a:rPr lang="en-US" sz="1300" dirty="0">
                <a:latin typeface="Courier New" panose="02070309020205020404" pitchFamily="49" charset="0"/>
              </a:rPr>
              <a:t>Action-id </a:t>
            </a:r>
            <a:r>
              <a:rPr lang="en-US" sz="1300" dirty="0" smtClean="0">
                <a:latin typeface="Courier New" panose="02070309020205020404" pitchFamily="49" charset="0"/>
              </a:rPr>
              <a:t> 	:</a:t>
            </a:r>
            <a:r>
              <a:rPr lang="en-US" sz="1300" dirty="0">
                <a:latin typeface="Courier New" panose="02070309020205020404" pitchFamily="49" charset="0"/>
              </a:rPr>
              <a:t>Release</a:t>
            </a:r>
          </a:p>
          <a:p>
            <a:pPr marL="0" indent="0">
              <a:spcBef>
                <a:spcPts val="0"/>
              </a:spcBef>
              <a:buNone/>
            </a:pPr>
            <a:r>
              <a:rPr lang="en-US" sz="1300" dirty="0" smtClean="0">
                <a:latin typeface="Courier New" panose="02070309020205020404" pitchFamily="49" charset="0"/>
              </a:rPr>
              <a:t>	:</a:t>
            </a:r>
            <a:r>
              <a:rPr lang="en-US" sz="1300" dirty="0">
                <a:latin typeface="Courier New" panose="02070309020205020404" pitchFamily="49" charset="0"/>
              </a:rPr>
              <a:t>purpose </a:t>
            </a:r>
            <a:r>
              <a:rPr lang="en-US" sz="1300" dirty="0" smtClean="0">
                <a:latin typeface="Courier New" panose="02070309020205020404" pitchFamily="49" charset="0"/>
              </a:rPr>
              <a:t>		:</a:t>
            </a:r>
            <a:r>
              <a:rPr lang="en-US" sz="1300" dirty="0">
                <a:latin typeface="Courier New" panose="02070309020205020404" pitchFamily="49" charset="0"/>
              </a:rPr>
              <a:t>Purpose-id </a:t>
            </a:r>
            <a:r>
              <a:rPr lang="en-US" sz="1300" dirty="0" smtClean="0">
                <a:latin typeface="Courier New" panose="02070309020205020404" pitchFamily="49" charset="0"/>
              </a:rPr>
              <a:t>	:</a:t>
            </a:r>
            <a:r>
              <a:rPr lang="en-US" sz="1300" dirty="0" err="1">
                <a:latin typeface="Courier New" panose="02070309020205020404" pitchFamily="49" charset="0"/>
              </a:rPr>
              <a:t>DrugEffect</a:t>
            </a:r>
            <a:endParaRPr lang="en-US" sz="1300" dirty="0">
              <a:latin typeface="Courier New" panose="02070309020205020404" pitchFamily="49" charset="0"/>
            </a:endParaRPr>
          </a:p>
          <a:p>
            <a:pPr marL="0" indent="0">
              <a:spcBef>
                <a:spcPts val="0"/>
              </a:spcBef>
              <a:buNone/>
            </a:pPr>
            <a:r>
              <a:rPr lang="en-US" sz="1300" dirty="0">
                <a:latin typeface="Courier New" panose="02070309020205020404" pitchFamily="49" charset="0"/>
              </a:rPr>
              <a:t>&lt;/Target&gt;</a:t>
            </a:r>
          </a:p>
          <a:p>
            <a:pPr marL="0" indent="0">
              <a:spcBef>
                <a:spcPts val="0"/>
              </a:spcBef>
              <a:buNone/>
            </a:pPr>
            <a:r>
              <a:rPr lang="en-US" sz="1300" dirty="0">
                <a:latin typeface="Courier New" panose="02070309020205020404" pitchFamily="49" charset="0"/>
              </a:rPr>
              <a:t>&lt;Rule </a:t>
            </a:r>
            <a:r>
              <a:rPr lang="en-US" sz="1300" dirty="0" err="1">
                <a:latin typeface="Courier New" panose="02070309020205020404" pitchFamily="49" charset="0"/>
              </a:rPr>
              <a:t>RuleId</a:t>
            </a:r>
            <a:r>
              <a:rPr lang="en-US" sz="1300" dirty="0">
                <a:latin typeface="Courier New" panose="02070309020205020404" pitchFamily="49" charset="0"/>
              </a:rPr>
              <a:t> = "P1R1" Effect="Permit"&gt;</a:t>
            </a:r>
          </a:p>
          <a:p>
            <a:pPr marL="0" indent="0">
              <a:spcBef>
                <a:spcPts val="0"/>
              </a:spcBef>
              <a:buNone/>
            </a:pPr>
            <a:r>
              <a:rPr lang="en-US" sz="1300" dirty="0">
                <a:latin typeface="Courier New" panose="02070309020205020404" pitchFamily="49" charset="0"/>
              </a:rPr>
              <a:t>&lt;Condition&gt;</a:t>
            </a:r>
          </a:p>
          <a:p>
            <a:pPr marL="0" indent="0">
              <a:spcBef>
                <a:spcPts val="0"/>
              </a:spcBef>
              <a:buNone/>
            </a:pPr>
            <a:r>
              <a:rPr lang="en-US" sz="1300" dirty="0">
                <a:latin typeface="Courier New" panose="02070309020205020404" pitchFamily="49" charset="0"/>
              </a:rPr>
              <a:t>Function: and</a:t>
            </a:r>
          </a:p>
          <a:p>
            <a:pPr marL="0" indent="0">
              <a:spcBef>
                <a:spcPts val="0"/>
              </a:spcBef>
              <a:buNone/>
            </a:pPr>
            <a:r>
              <a:rPr lang="en-US" sz="1300" dirty="0">
                <a:latin typeface="Courier New" panose="02070309020205020404" pitchFamily="49" charset="0"/>
              </a:rPr>
              <a:t>Function: string-equal</a:t>
            </a:r>
          </a:p>
          <a:p>
            <a:pPr marL="0" indent="0">
              <a:spcBef>
                <a:spcPts val="0"/>
              </a:spcBef>
              <a:buNone/>
            </a:pPr>
            <a:r>
              <a:rPr lang="en-US" sz="1300" dirty="0">
                <a:latin typeface="Courier New" panose="02070309020205020404" pitchFamily="49" charset="0"/>
              </a:rPr>
              <a:t>/* :Attribute-Category :Attribute ID :Attribute Value */</a:t>
            </a:r>
          </a:p>
          <a:p>
            <a:pPr marL="0" indent="0">
              <a:spcBef>
                <a:spcPts val="0"/>
              </a:spcBef>
              <a:buNone/>
            </a:pPr>
            <a:r>
              <a:rPr lang="en-US" sz="1300" dirty="0" smtClean="0">
                <a:latin typeface="Courier New" panose="02070309020205020404" pitchFamily="49" charset="0"/>
              </a:rPr>
              <a:t>	:</a:t>
            </a:r>
            <a:r>
              <a:rPr lang="en-US" sz="1300" dirty="0">
                <a:latin typeface="Courier New" panose="02070309020205020404" pitchFamily="49" charset="0"/>
              </a:rPr>
              <a:t>resource </a:t>
            </a:r>
            <a:r>
              <a:rPr lang="en-US" sz="1300" dirty="0" smtClean="0">
                <a:latin typeface="Courier New" panose="02070309020205020404" pitchFamily="49" charset="0"/>
              </a:rPr>
              <a:t>		:</a:t>
            </a:r>
            <a:r>
              <a:rPr lang="en-US" sz="1300" dirty="0">
                <a:latin typeface="Courier New" panose="02070309020205020404" pitchFamily="49" charset="0"/>
              </a:rPr>
              <a:t>Resource-owner </a:t>
            </a:r>
            <a:r>
              <a:rPr lang="en-US" sz="1300" dirty="0" smtClean="0">
                <a:latin typeface="Courier New" panose="02070309020205020404" pitchFamily="49" charset="0"/>
              </a:rPr>
              <a:t>	:</a:t>
            </a:r>
            <a:r>
              <a:rPr lang="en-US" sz="1300" dirty="0">
                <a:latin typeface="Courier New" panose="02070309020205020404" pitchFamily="49" charset="0"/>
              </a:rPr>
              <a:t>Patient1</a:t>
            </a:r>
          </a:p>
          <a:p>
            <a:pPr marL="0" indent="0">
              <a:spcBef>
                <a:spcPts val="0"/>
              </a:spcBef>
              <a:buNone/>
            </a:pPr>
            <a:r>
              <a:rPr lang="en-US" sz="1300" dirty="0">
                <a:latin typeface="Courier New" panose="02070309020205020404" pitchFamily="49" charset="0"/>
              </a:rPr>
              <a:t>Function: string-not-equal</a:t>
            </a:r>
          </a:p>
          <a:p>
            <a:pPr marL="0" indent="0">
              <a:spcBef>
                <a:spcPts val="0"/>
              </a:spcBef>
              <a:buNone/>
            </a:pPr>
            <a:r>
              <a:rPr lang="en-US" sz="1300" dirty="0" smtClean="0">
                <a:latin typeface="Courier New" panose="02070309020205020404" pitchFamily="49" charset="0"/>
              </a:rPr>
              <a:t>	:</a:t>
            </a:r>
            <a:r>
              <a:rPr lang="en-US" sz="1300" dirty="0">
                <a:latin typeface="Courier New" panose="02070309020205020404" pitchFamily="49" charset="0"/>
              </a:rPr>
              <a:t>resource </a:t>
            </a:r>
            <a:r>
              <a:rPr lang="en-US" sz="1300" dirty="0" smtClean="0">
                <a:latin typeface="Courier New" panose="02070309020205020404" pitchFamily="49" charset="0"/>
              </a:rPr>
              <a:t>		:</a:t>
            </a:r>
            <a:r>
              <a:rPr lang="en-US" sz="1300" dirty="0">
                <a:latin typeface="Courier New" panose="02070309020205020404" pitchFamily="49" charset="0"/>
              </a:rPr>
              <a:t>Content </a:t>
            </a:r>
            <a:r>
              <a:rPr lang="en-US" sz="1300" dirty="0" smtClean="0">
                <a:latin typeface="Courier New" panose="02070309020205020404" pitchFamily="49" charset="0"/>
              </a:rPr>
              <a:t>		:</a:t>
            </a:r>
            <a:r>
              <a:rPr lang="en-US" sz="1300" dirty="0">
                <a:latin typeface="Courier New" panose="02070309020205020404" pitchFamily="49" charset="0"/>
              </a:rPr>
              <a:t>Drug-usage</a:t>
            </a:r>
          </a:p>
          <a:p>
            <a:pPr marL="0" indent="0">
              <a:spcBef>
                <a:spcPts val="0"/>
              </a:spcBef>
              <a:buNone/>
            </a:pPr>
            <a:r>
              <a:rPr lang="en-US" sz="1300" dirty="0">
                <a:latin typeface="Courier New" panose="02070309020205020404" pitchFamily="49" charset="0"/>
              </a:rPr>
              <a:t>&lt;/Condition&gt;</a:t>
            </a:r>
          </a:p>
          <a:p>
            <a:pPr marL="0" indent="0">
              <a:spcBef>
                <a:spcPts val="0"/>
              </a:spcBef>
              <a:buNone/>
            </a:pPr>
            <a:r>
              <a:rPr lang="en-US" sz="1300" dirty="0">
                <a:latin typeface="Courier New" panose="02070309020205020404" pitchFamily="49" charset="0"/>
              </a:rPr>
              <a:t>&lt;/Rule</a:t>
            </a:r>
            <a:r>
              <a:rPr lang="en-US" sz="1300" dirty="0" smtClean="0">
                <a:latin typeface="Courier New" panose="02070309020205020404" pitchFamily="49" charset="0"/>
              </a:rPr>
              <a:t>&gt;</a:t>
            </a:r>
          </a:p>
          <a:p>
            <a:pPr marL="0" indent="0">
              <a:spcBef>
                <a:spcPts val="0"/>
              </a:spcBef>
              <a:buNone/>
            </a:pPr>
            <a:r>
              <a:rPr lang="en-US" sz="1300" dirty="0">
                <a:latin typeface="Courier New" panose="02070309020205020404" pitchFamily="49" charset="0"/>
              </a:rPr>
              <a:t>&lt;/Policy&gt;</a:t>
            </a:r>
          </a:p>
          <a:p>
            <a:pPr marL="0" indent="0">
              <a:spcBef>
                <a:spcPts val="0"/>
              </a:spcBef>
              <a:buNone/>
            </a:pPr>
            <a:r>
              <a:rPr lang="en-US" sz="1300" dirty="0">
                <a:latin typeface="Courier New" panose="02070309020205020404" pitchFamily="49" charset="0"/>
              </a:rPr>
              <a:t>&lt;/</a:t>
            </a:r>
            <a:r>
              <a:rPr lang="en-US" sz="1300" dirty="0" err="1">
                <a:latin typeface="Courier New" panose="02070309020205020404" pitchFamily="49" charset="0"/>
              </a:rPr>
              <a:t>PolicySet</a:t>
            </a:r>
            <a:r>
              <a:rPr lang="en-US" sz="1300" dirty="0">
                <a:latin typeface="Courier New" panose="02070309020205020404" pitchFamily="49" charset="0"/>
              </a:rPr>
              <a:t>&gt;</a:t>
            </a:r>
          </a:p>
        </p:txBody>
      </p:sp>
      <p:sp>
        <p:nvSpPr>
          <p:cNvPr id="2" name="Slide Number Placeholder 1"/>
          <p:cNvSpPr>
            <a:spLocks noGrp="1"/>
          </p:cNvSpPr>
          <p:nvPr>
            <p:ph type="sldNum" sz="quarter" idx="12"/>
          </p:nvPr>
        </p:nvSpPr>
        <p:spPr/>
        <p:txBody>
          <a:bodyPr/>
          <a:lstStyle/>
          <a:p>
            <a:fld id="{21372E2E-A40E-48E3-8CD2-5DF1E17D7BE2}" type="slidenum">
              <a:rPr lang="en-US" smtClean="0"/>
              <a:t>30</a:t>
            </a:fld>
            <a:endParaRPr lang="en-US"/>
          </a:p>
        </p:txBody>
      </p:sp>
    </p:spTree>
    <p:extLst>
      <p:ext uri="{BB962C8B-B14F-4D97-AF65-F5344CB8AC3E}">
        <p14:creationId xmlns:p14="http://schemas.microsoft.com/office/powerpoint/2010/main" val="24124177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Policies of </a:t>
            </a:r>
            <a:r>
              <a:rPr lang="en-US" b="1" i="1" dirty="0">
                <a:latin typeface="Book Antiqua" panose="02040602050305030304" pitchFamily="18" charset="0"/>
              </a:rPr>
              <a:t>Patient 2</a:t>
            </a:r>
          </a:p>
        </p:txBody>
      </p:sp>
      <p:sp>
        <p:nvSpPr>
          <p:cNvPr id="3" name="Content Placeholder 2"/>
          <p:cNvSpPr>
            <a:spLocks noGrp="1"/>
          </p:cNvSpPr>
          <p:nvPr>
            <p:ph idx="1"/>
          </p:nvPr>
        </p:nvSpPr>
        <p:spPr/>
        <p:txBody>
          <a:bodyPr/>
          <a:lstStyle/>
          <a:p>
            <a:pPr marL="0" indent="0" algn="just">
              <a:buNone/>
            </a:pPr>
            <a:r>
              <a:rPr lang="en-US" b="1" i="1" dirty="0"/>
              <a:t>Patient 2</a:t>
            </a:r>
            <a:r>
              <a:rPr lang="en-US" dirty="0"/>
              <a:t> is a highly visible </a:t>
            </a:r>
            <a:r>
              <a:rPr lang="en-US" dirty="0" smtClean="0"/>
              <a:t>politician who </a:t>
            </a:r>
            <a:r>
              <a:rPr lang="en-US" b="1" dirty="0"/>
              <a:t>only</a:t>
            </a:r>
            <a:r>
              <a:rPr lang="en-US" dirty="0"/>
              <a:t> </a:t>
            </a:r>
            <a:r>
              <a:rPr lang="en-US" b="1" dirty="0"/>
              <a:t>approves</a:t>
            </a:r>
            <a:r>
              <a:rPr lang="en-US" dirty="0"/>
              <a:t> release of </a:t>
            </a:r>
            <a:r>
              <a:rPr lang="en-US" b="1" dirty="0"/>
              <a:t>treatment or visit data</a:t>
            </a:r>
            <a:r>
              <a:rPr lang="en-US" dirty="0"/>
              <a:t> at </a:t>
            </a:r>
            <a:r>
              <a:rPr lang="en-US" dirty="0" smtClean="0"/>
              <a:t>the </a:t>
            </a:r>
            <a:r>
              <a:rPr lang="en-US" b="1" dirty="0" smtClean="0">
                <a:solidFill>
                  <a:srgbClr val="FF0000"/>
                </a:solidFill>
              </a:rPr>
              <a:t>year </a:t>
            </a:r>
            <a:r>
              <a:rPr lang="en-US" b="1" dirty="0">
                <a:solidFill>
                  <a:srgbClr val="FF0000"/>
                </a:solidFill>
              </a:rPr>
              <a:t>level granularity</a:t>
            </a:r>
            <a:r>
              <a:rPr lang="en-US" dirty="0"/>
              <a:t>.</a:t>
            </a:r>
          </a:p>
        </p:txBody>
      </p:sp>
      <p:sp>
        <p:nvSpPr>
          <p:cNvPr id="4" name="Slide Number Placeholder 3"/>
          <p:cNvSpPr>
            <a:spLocks noGrp="1"/>
          </p:cNvSpPr>
          <p:nvPr>
            <p:ph type="sldNum" sz="quarter" idx="12"/>
          </p:nvPr>
        </p:nvSpPr>
        <p:spPr/>
        <p:txBody>
          <a:bodyPr/>
          <a:lstStyle/>
          <a:p>
            <a:fld id="{21372E2E-A40E-48E3-8CD2-5DF1E17D7BE2}" type="slidenum">
              <a:rPr lang="en-US" smtClean="0"/>
              <a:t>31</a:t>
            </a:fld>
            <a:endParaRPr lang="en-US"/>
          </a:p>
        </p:txBody>
      </p:sp>
    </p:spTree>
    <p:extLst>
      <p:ext uri="{BB962C8B-B14F-4D97-AF65-F5344CB8AC3E}">
        <p14:creationId xmlns:p14="http://schemas.microsoft.com/office/powerpoint/2010/main" val="3472248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27" y="-55881"/>
            <a:ext cx="9688286" cy="892552"/>
          </a:xfrm>
          <a:prstGeom prst="rect">
            <a:avLst/>
          </a:prstGeom>
        </p:spPr>
        <p:txBody>
          <a:bodyPr wrap="square">
            <a:spAutoFit/>
          </a:bodyPr>
          <a:lstStyle/>
          <a:p>
            <a:r>
              <a:rPr lang="en-US" sz="2600" dirty="0">
                <a:latin typeface="Courier New" panose="02070309020205020404" pitchFamily="49" charset="0"/>
                <a:cs typeface="Courier New" panose="02070309020205020404" pitchFamily="49" charset="0"/>
              </a:rPr>
              <a:t>&lt;</a:t>
            </a:r>
            <a:r>
              <a:rPr lang="en-US" sz="2600" dirty="0" err="1">
                <a:latin typeface="Courier New" panose="02070309020205020404" pitchFamily="49" charset="0"/>
                <a:cs typeface="Courier New" panose="02070309020205020404" pitchFamily="49" charset="0"/>
              </a:rPr>
              <a:t>PolicySet</a:t>
            </a:r>
            <a:r>
              <a:rPr lang="en-US" sz="2600" dirty="0">
                <a:latin typeface="Courier New" panose="02070309020205020404" pitchFamily="49" charset="0"/>
                <a:cs typeface="Courier New" panose="02070309020205020404" pitchFamily="49" charset="0"/>
              </a:rPr>
              <a:t> </a:t>
            </a:r>
            <a:r>
              <a:rPr lang="en-US" sz="2600" dirty="0" err="1" smtClean="0">
                <a:latin typeface="Courier New" panose="02070309020205020404" pitchFamily="49" charset="0"/>
                <a:cs typeface="Courier New" panose="02070309020205020404" pitchFamily="49" charset="0"/>
              </a:rPr>
              <a:t>PolicySetId</a:t>
            </a:r>
            <a:r>
              <a:rPr lang="en-US" sz="2600" dirty="0" smtClean="0">
                <a:latin typeface="Courier New" panose="02070309020205020404" pitchFamily="49" charset="0"/>
                <a:cs typeface="Courier New" panose="02070309020205020404" pitchFamily="49" charset="0"/>
              </a:rPr>
              <a:t>="</a:t>
            </a:r>
            <a:r>
              <a:rPr lang="en-US" sz="2600" b="1" dirty="0">
                <a:latin typeface="Courier New" panose="02070309020205020404" pitchFamily="49" charset="0"/>
                <a:cs typeface="Courier New" panose="02070309020205020404" pitchFamily="49" charset="0"/>
              </a:rPr>
              <a:t>PolicySetPatient2</a:t>
            </a:r>
            <a:r>
              <a:rPr lang="en-US" sz="2600" dirty="0">
                <a:latin typeface="Courier New" panose="02070309020205020404" pitchFamily="49" charset="0"/>
                <a:cs typeface="Courier New" panose="02070309020205020404" pitchFamily="49" charset="0"/>
              </a:rPr>
              <a:t>“ policy-combining-algorithm="</a:t>
            </a:r>
            <a:r>
              <a:rPr lang="en-US" sz="2600" b="1" dirty="0">
                <a:latin typeface="Courier New" panose="02070309020205020404" pitchFamily="49" charset="0"/>
                <a:cs typeface="Courier New" panose="02070309020205020404" pitchFamily="49" charset="0"/>
              </a:rPr>
              <a:t>permit-overrides</a:t>
            </a:r>
            <a:r>
              <a:rPr lang="en-US" sz="2600" dirty="0">
                <a:latin typeface="Courier New" panose="02070309020205020404" pitchFamily="49" charset="0"/>
                <a:cs typeface="Courier New" panose="02070309020205020404" pitchFamily="49" charset="0"/>
              </a:rPr>
              <a:t>"&gt;</a:t>
            </a:r>
          </a:p>
        </p:txBody>
      </p:sp>
      <p:sp>
        <p:nvSpPr>
          <p:cNvPr id="5" name="Rectangle 4"/>
          <p:cNvSpPr/>
          <p:nvPr/>
        </p:nvSpPr>
        <p:spPr>
          <a:xfrm>
            <a:off x="-43541" y="6423352"/>
            <a:ext cx="2589170" cy="492443"/>
          </a:xfrm>
          <a:prstGeom prst="rect">
            <a:avLst/>
          </a:prstGeom>
        </p:spPr>
        <p:txBody>
          <a:bodyPr wrap="none">
            <a:spAutoFit/>
          </a:bodyPr>
          <a:lstStyle/>
          <a:p>
            <a:r>
              <a:rPr lang="en-US" sz="2600" dirty="0">
                <a:latin typeface="Courier New" panose="02070309020205020404" pitchFamily="49" charset="0"/>
                <a:cs typeface="Courier New" panose="02070309020205020404" pitchFamily="49" charset="0"/>
              </a:rPr>
              <a:t>&lt;/</a:t>
            </a:r>
            <a:r>
              <a:rPr lang="en-US" sz="2600" dirty="0" err="1">
                <a:latin typeface="Courier New" panose="02070309020205020404" pitchFamily="49" charset="0"/>
                <a:cs typeface="Courier New" panose="02070309020205020404" pitchFamily="49" charset="0"/>
              </a:rPr>
              <a:t>PolicySet</a:t>
            </a:r>
            <a:r>
              <a:rPr lang="en-US" sz="2600" dirty="0">
                <a:latin typeface="Courier New" panose="02070309020205020404" pitchFamily="49" charset="0"/>
                <a:cs typeface="Courier New" panose="02070309020205020404" pitchFamily="49" charset="0"/>
              </a:rPr>
              <a:t>&gt;</a:t>
            </a:r>
          </a:p>
        </p:txBody>
      </p:sp>
      <p:sp>
        <p:nvSpPr>
          <p:cNvPr id="6" name="Rectangle 5"/>
          <p:cNvSpPr/>
          <p:nvPr/>
        </p:nvSpPr>
        <p:spPr>
          <a:xfrm>
            <a:off x="141513" y="773116"/>
            <a:ext cx="8850086" cy="4708981"/>
          </a:xfrm>
          <a:prstGeom prst="rect">
            <a:avLst/>
          </a:prstGeom>
        </p:spPr>
        <p:txBody>
          <a:bodyPr wrap="square">
            <a:spAutoFit/>
          </a:bodyPr>
          <a:lstStyle/>
          <a:p>
            <a:r>
              <a:rPr lang="en-US" sz="2800" dirty="0">
                <a:latin typeface="Courier New" panose="02070309020205020404" pitchFamily="49" charset="0"/>
                <a:cs typeface="Courier New" panose="02070309020205020404" pitchFamily="49" charset="0"/>
              </a:rPr>
              <a:t>&lt;Target&gt;</a:t>
            </a:r>
          </a:p>
          <a:p>
            <a:r>
              <a:rPr lang="en-US" sz="2000" dirty="0">
                <a:latin typeface="Courier New" panose="02070309020205020404" pitchFamily="49" charset="0"/>
                <a:cs typeface="Courier New" panose="02070309020205020404" pitchFamily="49" charset="0"/>
              </a:rPr>
              <a:t>/* :Attribute-Category :Attribute ID :Attribute Value */</a:t>
            </a:r>
          </a:p>
          <a:p>
            <a:r>
              <a:rPr lang="en-US" sz="2800" dirty="0" err="1">
                <a:latin typeface="Courier New" panose="02070309020205020404" pitchFamily="49" charset="0"/>
                <a:cs typeface="Courier New" panose="02070309020205020404" pitchFamily="49" charset="0"/>
              </a:rPr>
              <a:t>AnyOf</a:t>
            </a:r>
            <a:r>
              <a:rPr lang="en-US" sz="2800" dirty="0">
                <a:latin typeface="Courier New" panose="02070309020205020404" pitchFamily="49" charset="0"/>
                <a:cs typeface="Courier New" panose="02070309020205020404" pitchFamily="49" charset="0"/>
              </a:rPr>
              <a:t> :access-subject</a:t>
            </a:r>
          </a:p>
          <a:p>
            <a:r>
              <a:rPr lang="en-US" sz="2800" dirty="0">
                <a:latin typeface="Courier New" panose="02070309020205020404" pitchFamily="49" charset="0"/>
                <a:cs typeface="Courier New" panose="02070309020205020404" pitchFamily="49" charset="0"/>
              </a:rPr>
              <a:t>	:access-subject 	:Role 		:Researcher</a:t>
            </a:r>
          </a:p>
          <a:p>
            <a:r>
              <a:rPr lang="en-US" sz="2800" dirty="0">
                <a:latin typeface="Courier New" panose="02070309020205020404" pitchFamily="49" charset="0"/>
                <a:cs typeface="Courier New" panose="02070309020205020404" pitchFamily="49" charset="0"/>
              </a:rPr>
              <a:t>	:access-subject 	:Role		:Doctor</a:t>
            </a:r>
          </a:p>
          <a:p>
            <a:r>
              <a:rPr lang="en-US" sz="2800" dirty="0">
                <a:latin typeface="Courier New" panose="02070309020205020404" pitchFamily="49" charset="0"/>
                <a:cs typeface="Courier New" panose="02070309020205020404" pitchFamily="49" charset="0"/>
              </a:rPr>
              <a:t>	:resource 	</a:t>
            </a:r>
            <a:r>
              <a:rPr lang="en-US" sz="2800" dirty="0" smtClean="0">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	:Type 		:</a:t>
            </a:r>
            <a:r>
              <a:rPr lang="en-US" sz="2800" dirty="0" err="1">
                <a:latin typeface="Courier New" panose="02070309020205020404" pitchFamily="49" charset="0"/>
                <a:cs typeface="Courier New" panose="02070309020205020404" pitchFamily="49" charset="0"/>
              </a:rPr>
              <a:t>HealthData</a:t>
            </a:r>
            <a:endParaRPr lang="en-US" sz="2800" dirty="0">
              <a:latin typeface="Courier New" panose="02070309020205020404" pitchFamily="49" charset="0"/>
              <a:cs typeface="Courier New" panose="02070309020205020404" pitchFamily="49" charset="0"/>
            </a:endParaRPr>
          </a:p>
          <a:p>
            <a:r>
              <a:rPr lang="en-US" sz="2800" dirty="0" err="1">
                <a:latin typeface="Courier New" panose="02070309020205020404" pitchFamily="49" charset="0"/>
                <a:cs typeface="Courier New" panose="02070309020205020404" pitchFamily="49" charset="0"/>
              </a:rPr>
              <a:t>AnyOf</a:t>
            </a:r>
            <a:r>
              <a:rPr lang="en-US" sz="2800" dirty="0">
                <a:latin typeface="Courier New" panose="02070309020205020404" pitchFamily="49" charset="0"/>
                <a:cs typeface="Courier New" panose="02070309020205020404" pitchFamily="49" charset="0"/>
              </a:rPr>
              <a:t> :action</a:t>
            </a:r>
          </a:p>
          <a:p>
            <a:r>
              <a:rPr lang="en-US" sz="2800" dirty="0">
                <a:latin typeface="Courier New" panose="02070309020205020404" pitchFamily="49" charset="0"/>
                <a:cs typeface="Courier New" panose="02070309020205020404" pitchFamily="49" charset="0"/>
              </a:rPr>
              <a:t>	:action 		:Action-id		:Release</a:t>
            </a:r>
          </a:p>
          <a:p>
            <a:r>
              <a:rPr lang="en-US" sz="2800" dirty="0">
                <a:latin typeface="Courier New" panose="02070309020205020404" pitchFamily="49" charset="0"/>
                <a:cs typeface="Courier New" panose="02070309020205020404" pitchFamily="49" charset="0"/>
              </a:rPr>
              <a:t>	:action 		:Action-id 	</a:t>
            </a:r>
            <a:r>
              <a:rPr lang="en-US" sz="2800" dirty="0" smtClean="0">
                <a:latin typeface="Courier New" panose="02070309020205020404" pitchFamily="49" charset="0"/>
                <a:cs typeface="Courier New" panose="02070309020205020404" pitchFamily="49" charset="0"/>
              </a:rPr>
              <a:t>:</a:t>
            </a:r>
            <a:r>
              <a:rPr lang="en-US" sz="2800" dirty="0">
                <a:latin typeface="Courier New" panose="02070309020205020404" pitchFamily="49" charset="0"/>
                <a:cs typeface="Courier New" panose="02070309020205020404" pitchFamily="49" charset="0"/>
              </a:rPr>
              <a:t>Read</a:t>
            </a:r>
          </a:p>
          <a:p>
            <a:r>
              <a:rPr lang="en-US" sz="2800" dirty="0">
                <a:latin typeface="Courier New" panose="02070309020205020404" pitchFamily="49" charset="0"/>
                <a:cs typeface="Courier New" panose="02070309020205020404" pitchFamily="49" charset="0"/>
              </a:rPr>
              <a:t>	:action 		:Action-id		:Write</a:t>
            </a:r>
          </a:p>
          <a:p>
            <a:r>
              <a:rPr lang="en-US" sz="2800" dirty="0">
                <a:latin typeface="Courier New" panose="02070309020205020404" pitchFamily="49" charset="0"/>
                <a:cs typeface="Courier New" panose="02070309020205020404" pitchFamily="49" charset="0"/>
              </a:rPr>
              <a:t>&lt;/Target&gt;</a:t>
            </a:r>
          </a:p>
        </p:txBody>
      </p:sp>
      <p:sp>
        <p:nvSpPr>
          <p:cNvPr id="7" name="Rectangle 6"/>
          <p:cNvSpPr/>
          <p:nvPr/>
        </p:nvSpPr>
        <p:spPr>
          <a:xfrm>
            <a:off x="-32655" y="768417"/>
            <a:ext cx="9111342" cy="954107"/>
          </a:xfrm>
          <a:prstGeom prst="rect">
            <a:avLst/>
          </a:prstGeom>
          <a:noFill/>
        </p:spPr>
        <p:txBody>
          <a:bodyPr wrap="square">
            <a:spAutoFit/>
          </a:bodyPr>
          <a:lstStyle/>
          <a:p>
            <a:r>
              <a:rPr lang="en-US" sz="2800" dirty="0">
                <a:latin typeface="Courier New" panose="02070309020205020404" pitchFamily="49" charset="0"/>
                <a:cs typeface="Courier New" panose="02070309020205020404" pitchFamily="49" charset="0"/>
              </a:rPr>
              <a:t>&lt;Policy </a:t>
            </a:r>
            <a:r>
              <a:rPr lang="en-US" sz="2800" dirty="0" err="1">
                <a:latin typeface="Courier New" panose="02070309020205020404" pitchFamily="49" charset="0"/>
                <a:cs typeface="Courier New" panose="02070309020205020404" pitchFamily="49" charset="0"/>
              </a:rPr>
              <a:t>PolicyId</a:t>
            </a:r>
            <a:r>
              <a:rPr lang="en-US" sz="2800" dirty="0">
                <a:latin typeface="Courier New" panose="02070309020205020404" pitchFamily="49" charset="0"/>
                <a:cs typeface="Courier New" panose="02070309020205020404" pitchFamily="49" charset="0"/>
              </a:rPr>
              <a:t> = "</a:t>
            </a:r>
            <a:r>
              <a:rPr lang="en-US" sz="2800" b="1" dirty="0" smtClean="0">
                <a:latin typeface="Courier New" panose="02070309020205020404" pitchFamily="49" charset="0"/>
                <a:cs typeface="Courier New" panose="02070309020205020404" pitchFamily="49" charset="0"/>
              </a:rPr>
              <a:t>PP2</a:t>
            </a:r>
            <a:r>
              <a:rPr lang="en-US" sz="2800" dirty="0" smtClean="0">
                <a:latin typeface="Courier New" panose="02070309020205020404" pitchFamily="49" charset="0"/>
                <a:cs typeface="Courier New" panose="02070309020205020404" pitchFamily="49" charset="0"/>
              </a:rPr>
              <a:t>“ rule-combining-algorithm = "</a:t>
            </a:r>
            <a:r>
              <a:rPr lang="en-US" sz="2800" b="1" dirty="0" smtClean="0">
                <a:latin typeface="Courier New" panose="02070309020205020404" pitchFamily="49" charset="0"/>
                <a:cs typeface="Courier New" panose="02070309020205020404" pitchFamily="49" charset="0"/>
              </a:rPr>
              <a:t>permit-overrides</a:t>
            </a:r>
            <a:r>
              <a:rPr lang="en-US" sz="2800" dirty="0">
                <a:latin typeface="Courier New" panose="02070309020205020404" pitchFamily="49" charset="0"/>
                <a:cs typeface="Courier New" panose="02070309020205020404" pitchFamily="49" charset="0"/>
              </a:rPr>
              <a:t>"&gt;</a:t>
            </a:r>
          </a:p>
        </p:txBody>
      </p:sp>
      <p:sp>
        <p:nvSpPr>
          <p:cNvPr id="8" name="Rectangle 7"/>
          <p:cNvSpPr/>
          <p:nvPr/>
        </p:nvSpPr>
        <p:spPr>
          <a:xfrm>
            <a:off x="-3" y="6096396"/>
            <a:ext cx="2117887" cy="523220"/>
          </a:xfrm>
          <a:prstGeom prst="rect">
            <a:avLst/>
          </a:prstGeom>
        </p:spPr>
        <p:txBody>
          <a:bodyPr wrap="none">
            <a:spAutoFit/>
          </a:bodyPr>
          <a:lstStyle/>
          <a:p>
            <a:r>
              <a:rPr lang="en-US" sz="2800" dirty="0">
                <a:latin typeface="Courier New" panose="02070309020205020404" pitchFamily="49" charset="0"/>
                <a:cs typeface="Courier New" panose="02070309020205020404" pitchFamily="49" charset="0"/>
              </a:rPr>
              <a:t>&lt;/Policy&gt;</a:t>
            </a:r>
          </a:p>
        </p:txBody>
      </p:sp>
      <p:sp>
        <p:nvSpPr>
          <p:cNvPr id="9" name="Rectangle 8"/>
          <p:cNvSpPr/>
          <p:nvPr/>
        </p:nvSpPr>
        <p:spPr>
          <a:xfrm>
            <a:off x="54425" y="1582341"/>
            <a:ext cx="9024262" cy="2985433"/>
          </a:xfrm>
          <a:prstGeom prst="rect">
            <a:avLst/>
          </a:prstGeom>
          <a:noFill/>
        </p:spPr>
        <p:txBody>
          <a:bodyPr wrap="square">
            <a:spAutoFit/>
          </a:bodyPr>
          <a:lstStyle/>
          <a:p>
            <a:r>
              <a:rPr lang="en-US" sz="2800" dirty="0">
                <a:latin typeface="Courier New" panose="02070309020205020404" pitchFamily="49" charset="0"/>
                <a:cs typeface="Courier New" panose="02070309020205020404" pitchFamily="49" charset="0"/>
              </a:rPr>
              <a:t>&lt;Target&gt;</a:t>
            </a:r>
          </a:p>
          <a:p>
            <a:r>
              <a:rPr lang="en-US" sz="2000" dirty="0">
                <a:latin typeface="Courier New" panose="02070309020205020404" pitchFamily="49" charset="0"/>
                <a:cs typeface="Courier New" panose="02070309020205020404" pitchFamily="49" charset="0"/>
              </a:rPr>
              <a:t>/* :Attribute-Category :Attribute ID :Attribute Value */</a:t>
            </a:r>
          </a:p>
          <a:p>
            <a:r>
              <a:rPr lang="en-US" sz="2800" dirty="0">
                <a:latin typeface="Courier New" panose="02070309020205020404" pitchFamily="49" charset="0"/>
                <a:cs typeface="Courier New" panose="02070309020205020404" pitchFamily="49" charset="0"/>
              </a:rPr>
              <a:t>	:access-subject 	:Role 		:Researcher</a:t>
            </a:r>
          </a:p>
          <a:p>
            <a:r>
              <a:rPr lang="en-US" sz="2800" dirty="0">
                <a:latin typeface="Courier New" panose="02070309020205020404" pitchFamily="49" charset="0"/>
                <a:cs typeface="Courier New" panose="02070309020205020404" pitchFamily="49" charset="0"/>
              </a:rPr>
              <a:t>	:resource 	</a:t>
            </a:r>
            <a:r>
              <a:rPr lang="en-US" sz="2800" dirty="0" smtClean="0">
                <a:latin typeface="Courier New" panose="02070309020205020404" pitchFamily="49" charset="0"/>
                <a:cs typeface="Courier New" panose="02070309020205020404" pitchFamily="49" charset="0"/>
              </a:rPr>
              <a:t>:</a:t>
            </a:r>
            <a:r>
              <a:rPr lang="en-US" sz="2800" dirty="0">
                <a:latin typeface="Courier New" panose="02070309020205020404" pitchFamily="49" charset="0"/>
                <a:cs typeface="Courier New" panose="02070309020205020404" pitchFamily="49" charset="0"/>
              </a:rPr>
              <a:t>Type 	</a:t>
            </a:r>
            <a:r>
              <a:rPr lang="en-US" sz="2800" dirty="0" smtClean="0">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HealthData</a:t>
            </a:r>
            <a:endParaRPr lang="en-US" sz="2800" dirty="0">
              <a:latin typeface="Courier New" panose="02070309020205020404" pitchFamily="49" charset="0"/>
              <a:cs typeface="Courier New" panose="02070309020205020404" pitchFamily="49" charset="0"/>
            </a:endParaRPr>
          </a:p>
          <a:p>
            <a:r>
              <a:rPr lang="en-US" sz="2800" dirty="0">
                <a:latin typeface="Courier New" panose="02070309020205020404" pitchFamily="49" charset="0"/>
                <a:cs typeface="Courier New" panose="02070309020205020404" pitchFamily="49" charset="0"/>
              </a:rPr>
              <a:t>	:action 		</a:t>
            </a:r>
            <a:r>
              <a:rPr lang="en-US" sz="2800" dirty="0" smtClean="0">
                <a:latin typeface="Courier New" panose="02070309020205020404" pitchFamily="49" charset="0"/>
                <a:cs typeface="Courier New" panose="02070309020205020404" pitchFamily="49" charset="0"/>
              </a:rPr>
              <a:t>:</a:t>
            </a:r>
            <a:r>
              <a:rPr lang="en-US" sz="2800" dirty="0">
                <a:latin typeface="Courier New" panose="02070309020205020404" pitchFamily="49" charset="0"/>
                <a:cs typeface="Courier New" panose="02070309020205020404" pitchFamily="49" charset="0"/>
              </a:rPr>
              <a:t>Action-id 		:Release</a:t>
            </a:r>
          </a:p>
          <a:p>
            <a:r>
              <a:rPr lang="en-US" sz="2800" dirty="0">
                <a:latin typeface="Courier New" panose="02070309020205020404" pitchFamily="49" charset="0"/>
                <a:cs typeface="Courier New" panose="02070309020205020404" pitchFamily="49" charset="0"/>
              </a:rPr>
              <a:t>	:purpose 	</a:t>
            </a:r>
            <a:r>
              <a:rPr lang="en-US" sz="2800" dirty="0" smtClean="0">
                <a:latin typeface="Courier New" panose="02070309020205020404" pitchFamily="49" charset="0"/>
                <a:cs typeface="Courier New" panose="02070309020205020404" pitchFamily="49" charset="0"/>
              </a:rPr>
              <a:t>:</a:t>
            </a:r>
            <a:r>
              <a:rPr lang="en-US" sz="2800" dirty="0">
                <a:latin typeface="Courier New" panose="02070309020205020404" pitchFamily="49" charset="0"/>
                <a:cs typeface="Courier New" panose="02070309020205020404" pitchFamily="49" charset="0"/>
              </a:rPr>
              <a:t>Purpose-id </a:t>
            </a:r>
            <a:r>
              <a:rPr lang="en-US" sz="2800" dirty="0" smtClean="0">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DrugEffect</a:t>
            </a:r>
            <a:endParaRPr lang="en-US" sz="2800" dirty="0">
              <a:latin typeface="Courier New" panose="02070309020205020404" pitchFamily="49" charset="0"/>
              <a:cs typeface="Courier New" panose="02070309020205020404" pitchFamily="49" charset="0"/>
            </a:endParaRPr>
          </a:p>
          <a:p>
            <a:r>
              <a:rPr lang="en-US" sz="2800" dirty="0">
                <a:latin typeface="Courier New" panose="02070309020205020404" pitchFamily="49" charset="0"/>
                <a:cs typeface="Courier New" panose="02070309020205020404" pitchFamily="49" charset="0"/>
              </a:rPr>
              <a:t>&lt;/Target&gt;</a:t>
            </a:r>
          </a:p>
        </p:txBody>
      </p:sp>
      <p:sp>
        <p:nvSpPr>
          <p:cNvPr id="10" name="Rectangle 9"/>
          <p:cNvSpPr/>
          <p:nvPr/>
        </p:nvSpPr>
        <p:spPr>
          <a:xfrm>
            <a:off x="54425" y="1729889"/>
            <a:ext cx="8980718" cy="4278094"/>
          </a:xfrm>
          <a:prstGeom prst="rect">
            <a:avLst/>
          </a:prstGeom>
          <a:noFill/>
        </p:spPr>
        <p:txBody>
          <a:bodyPr wrap="square">
            <a:spAutoFit/>
          </a:bodyPr>
          <a:lstStyle/>
          <a:p>
            <a:r>
              <a:rPr lang="en-US" sz="2800" dirty="0">
                <a:latin typeface="Courier New" panose="02070309020205020404" pitchFamily="49" charset="0"/>
                <a:cs typeface="Courier New" panose="02070309020205020404" pitchFamily="49" charset="0"/>
              </a:rPr>
              <a:t>&lt;Rule </a:t>
            </a:r>
            <a:r>
              <a:rPr lang="en-US" sz="2800" dirty="0" err="1">
                <a:latin typeface="Courier New" panose="02070309020205020404" pitchFamily="49" charset="0"/>
                <a:cs typeface="Courier New" panose="02070309020205020404" pitchFamily="49" charset="0"/>
              </a:rPr>
              <a:t>RuleId</a:t>
            </a:r>
            <a:r>
              <a:rPr lang="en-US" sz="2800" dirty="0">
                <a:latin typeface="Courier New" panose="02070309020205020404" pitchFamily="49" charset="0"/>
                <a:cs typeface="Courier New" panose="02070309020205020404" pitchFamily="49" charset="0"/>
              </a:rPr>
              <a:t> = "</a:t>
            </a:r>
            <a:r>
              <a:rPr lang="en-US" sz="2800" b="1" dirty="0">
                <a:latin typeface="Courier New" panose="02070309020205020404" pitchFamily="49" charset="0"/>
                <a:cs typeface="Courier New" panose="02070309020205020404" pitchFamily="49" charset="0"/>
              </a:rPr>
              <a:t>P2R1</a:t>
            </a:r>
            <a:r>
              <a:rPr lang="en-US" sz="2800" dirty="0">
                <a:latin typeface="Courier New" panose="02070309020205020404" pitchFamily="49" charset="0"/>
                <a:cs typeface="Courier New" panose="02070309020205020404" pitchFamily="49" charset="0"/>
              </a:rPr>
              <a:t>" Effect="</a:t>
            </a:r>
            <a:r>
              <a:rPr lang="en-US" sz="2800" b="1" dirty="0">
                <a:latin typeface="Courier New" panose="02070309020205020404" pitchFamily="49" charset="0"/>
                <a:cs typeface="Courier New" panose="02070309020205020404" pitchFamily="49" charset="0"/>
              </a:rPr>
              <a:t>Permit</a:t>
            </a:r>
            <a:r>
              <a:rPr lang="en-US" sz="2800" dirty="0">
                <a:latin typeface="Courier New" panose="02070309020205020404" pitchFamily="49" charset="0"/>
                <a:cs typeface="Courier New" panose="02070309020205020404" pitchFamily="49" charset="0"/>
              </a:rPr>
              <a:t>"&gt;</a:t>
            </a:r>
          </a:p>
          <a:p>
            <a:r>
              <a:rPr lang="en-US" sz="2800" dirty="0">
                <a:latin typeface="Courier New" panose="02070309020205020404" pitchFamily="49" charset="0"/>
                <a:cs typeface="Courier New" panose="02070309020205020404" pitchFamily="49" charset="0"/>
              </a:rPr>
              <a:t>&lt;Condition&gt;</a:t>
            </a:r>
          </a:p>
          <a:p>
            <a:r>
              <a:rPr lang="en-US" sz="2800" dirty="0">
                <a:latin typeface="Courier New" panose="02070309020205020404" pitchFamily="49" charset="0"/>
                <a:cs typeface="Courier New" panose="02070309020205020404" pitchFamily="49" charset="0"/>
              </a:rPr>
              <a:t>Function: and</a:t>
            </a:r>
          </a:p>
          <a:p>
            <a:r>
              <a:rPr lang="en-US" sz="2800" dirty="0">
                <a:latin typeface="Courier New" panose="02070309020205020404" pitchFamily="49" charset="0"/>
                <a:cs typeface="Courier New" panose="02070309020205020404" pitchFamily="49" charset="0"/>
              </a:rPr>
              <a:t>Function: string-equal</a:t>
            </a:r>
          </a:p>
          <a:p>
            <a:r>
              <a:rPr lang="en-US" sz="2000" dirty="0">
                <a:latin typeface="Courier New" panose="02070309020205020404" pitchFamily="49" charset="0"/>
                <a:cs typeface="Courier New" panose="02070309020205020404" pitchFamily="49" charset="0"/>
              </a:rPr>
              <a:t>/* :Attribute-Category :Attribute ID :Attribute Value */</a:t>
            </a:r>
          </a:p>
          <a:p>
            <a:r>
              <a:rPr lang="en-US" sz="2800" dirty="0">
                <a:latin typeface="Courier New" panose="02070309020205020404" pitchFamily="49" charset="0"/>
                <a:cs typeface="Courier New" panose="02070309020205020404" pitchFamily="49" charset="0"/>
              </a:rPr>
              <a:t>	:resource 		:Resource-owner 	:Patient2</a:t>
            </a:r>
          </a:p>
          <a:p>
            <a:r>
              <a:rPr lang="en-US" sz="2800" dirty="0">
                <a:latin typeface="Courier New" panose="02070309020205020404" pitchFamily="49" charset="0"/>
                <a:cs typeface="Courier New" panose="02070309020205020404" pitchFamily="49" charset="0"/>
              </a:rPr>
              <a:t>Function: string-equal</a:t>
            </a:r>
          </a:p>
          <a:p>
            <a:r>
              <a:rPr lang="en-US" sz="2800" dirty="0">
                <a:latin typeface="Courier New" panose="02070309020205020404" pitchFamily="49" charset="0"/>
                <a:cs typeface="Courier New" panose="02070309020205020404" pitchFamily="49" charset="0"/>
              </a:rPr>
              <a:t>	:resource 		:Duration 		</a:t>
            </a:r>
            <a:r>
              <a:rPr lang="en-US" sz="2800" dirty="0" smtClean="0">
                <a:latin typeface="Courier New" panose="02070309020205020404" pitchFamily="49" charset="0"/>
                <a:cs typeface="Courier New" panose="02070309020205020404" pitchFamily="49" charset="0"/>
              </a:rPr>
              <a:t>		:Yearly</a:t>
            </a:r>
            <a:endParaRPr lang="en-US" sz="2800" dirty="0">
              <a:latin typeface="Courier New" panose="02070309020205020404" pitchFamily="49" charset="0"/>
              <a:cs typeface="Courier New" panose="02070309020205020404" pitchFamily="49" charset="0"/>
            </a:endParaRPr>
          </a:p>
          <a:p>
            <a:r>
              <a:rPr lang="en-US" sz="2800" dirty="0">
                <a:latin typeface="Courier New" panose="02070309020205020404" pitchFamily="49" charset="0"/>
                <a:cs typeface="Courier New" panose="02070309020205020404" pitchFamily="49" charset="0"/>
              </a:rPr>
              <a:t>&lt;/Condition&gt;</a:t>
            </a:r>
          </a:p>
          <a:p>
            <a:r>
              <a:rPr lang="en-US" sz="2800" dirty="0">
                <a:latin typeface="Courier New" panose="02070309020205020404" pitchFamily="49" charset="0"/>
                <a:cs typeface="Courier New" panose="02070309020205020404" pitchFamily="49" charset="0"/>
              </a:rPr>
              <a:t>&lt;/Rule&gt;</a:t>
            </a:r>
          </a:p>
        </p:txBody>
      </p:sp>
      <p:sp>
        <p:nvSpPr>
          <p:cNvPr id="11" name="Rectangle 10"/>
          <p:cNvSpPr/>
          <p:nvPr/>
        </p:nvSpPr>
        <p:spPr>
          <a:xfrm>
            <a:off x="10880" y="1671780"/>
            <a:ext cx="9067799" cy="4447371"/>
          </a:xfrm>
          <a:prstGeom prst="rect">
            <a:avLst/>
          </a:prstGeom>
          <a:noFill/>
        </p:spPr>
        <p:txBody>
          <a:bodyPr wrap="square">
            <a:spAutoFit/>
          </a:bodyPr>
          <a:lstStyle/>
          <a:p>
            <a:r>
              <a:rPr lang="en-US" sz="2200" dirty="0">
                <a:latin typeface="Courier New" panose="02070309020205020404" pitchFamily="49" charset="0"/>
                <a:cs typeface="Courier New" panose="02070309020205020404" pitchFamily="49" charset="0"/>
              </a:rPr>
              <a:t>&lt;Rule </a:t>
            </a:r>
            <a:r>
              <a:rPr lang="en-US" sz="2200" dirty="0" err="1">
                <a:latin typeface="Courier New" panose="02070309020205020404" pitchFamily="49" charset="0"/>
                <a:cs typeface="Courier New" panose="02070309020205020404" pitchFamily="49" charset="0"/>
              </a:rPr>
              <a:t>RuleId</a:t>
            </a:r>
            <a:r>
              <a:rPr lang="en-US" sz="2200" dirty="0">
                <a:latin typeface="Courier New" panose="02070309020205020404" pitchFamily="49" charset="0"/>
                <a:cs typeface="Courier New" panose="02070309020205020404" pitchFamily="49" charset="0"/>
              </a:rPr>
              <a:t> = "</a:t>
            </a:r>
            <a:r>
              <a:rPr lang="en-US" sz="2200" b="1" dirty="0">
                <a:latin typeface="Courier New" panose="02070309020205020404" pitchFamily="49" charset="0"/>
                <a:cs typeface="Courier New" panose="02070309020205020404" pitchFamily="49" charset="0"/>
              </a:rPr>
              <a:t>P2R2</a:t>
            </a:r>
            <a:r>
              <a:rPr lang="en-US" sz="2200" dirty="0">
                <a:latin typeface="Courier New" panose="02070309020205020404" pitchFamily="49" charset="0"/>
                <a:cs typeface="Courier New" panose="02070309020205020404" pitchFamily="49" charset="0"/>
              </a:rPr>
              <a:t>" Effect="</a:t>
            </a:r>
            <a:r>
              <a:rPr lang="en-US" sz="2200" b="1" dirty="0">
                <a:latin typeface="Courier New" panose="02070309020205020404" pitchFamily="49" charset="0"/>
                <a:cs typeface="Courier New" panose="02070309020205020404" pitchFamily="49" charset="0"/>
              </a:rPr>
              <a:t>Permit</a:t>
            </a:r>
            <a:r>
              <a:rPr lang="en-US" sz="2200" dirty="0">
                <a:latin typeface="Courier New" panose="02070309020205020404" pitchFamily="49" charset="0"/>
                <a:cs typeface="Courier New" panose="02070309020205020404" pitchFamily="49" charset="0"/>
              </a:rPr>
              <a:t>"&gt;</a:t>
            </a:r>
          </a:p>
          <a:p>
            <a:r>
              <a:rPr lang="en-US" sz="2200" dirty="0">
                <a:latin typeface="Courier New" panose="02070309020205020404" pitchFamily="49" charset="0"/>
                <a:cs typeface="Courier New" panose="02070309020205020404" pitchFamily="49" charset="0"/>
              </a:rPr>
              <a:t>&lt;Condition&gt;</a:t>
            </a:r>
          </a:p>
          <a:p>
            <a:r>
              <a:rPr lang="en-US" sz="2200" dirty="0">
                <a:latin typeface="Courier New" panose="02070309020205020404" pitchFamily="49" charset="0"/>
                <a:cs typeface="Courier New" panose="02070309020205020404" pitchFamily="49" charset="0"/>
              </a:rPr>
              <a:t>Function: and</a:t>
            </a:r>
          </a:p>
          <a:p>
            <a:r>
              <a:rPr lang="en-US" sz="2200" dirty="0">
                <a:latin typeface="Courier New" panose="02070309020205020404" pitchFamily="49" charset="0"/>
                <a:cs typeface="Courier New" panose="02070309020205020404" pitchFamily="49" charset="0"/>
              </a:rPr>
              <a:t>Function: string-equal</a:t>
            </a:r>
          </a:p>
          <a:p>
            <a:r>
              <a:rPr lang="en-US" sz="2200" dirty="0">
                <a:latin typeface="Courier New" panose="02070309020205020404" pitchFamily="49" charset="0"/>
                <a:cs typeface="Courier New" panose="02070309020205020404" pitchFamily="49" charset="0"/>
              </a:rPr>
              <a:t>	:resource 		:Resource-owner 	:Patient2</a:t>
            </a:r>
          </a:p>
          <a:p>
            <a:r>
              <a:rPr lang="en-US" sz="2200" dirty="0">
                <a:latin typeface="Courier New" panose="02070309020205020404" pitchFamily="49" charset="0"/>
                <a:cs typeface="Courier New" panose="02070309020205020404" pitchFamily="49" charset="0"/>
              </a:rPr>
              <a:t>Function: string-not-equal</a:t>
            </a:r>
          </a:p>
          <a:p>
            <a:r>
              <a:rPr lang="en-US" sz="2200" dirty="0">
                <a:latin typeface="Courier New" panose="02070309020205020404" pitchFamily="49" charset="0"/>
                <a:cs typeface="Courier New" panose="02070309020205020404" pitchFamily="49" charset="0"/>
              </a:rPr>
              <a:t>	:resource 		:Duration 		:Yearly</a:t>
            </a:r>
          </a:p>
          <a:p>
            <a:r>
              <a:rPr lang="en-US" sz="2200" dirty="0">
                <a:latin typeface="Courier New" panose="02070309020205020404" pitchFamily="49" charset="0"/>
                <a:cs typeface="Courier New" panose="02070309020205020404" pitchFamily="49" charset="0"/>
              </a:rPr>
              <a:t>&lt;/Condition&gt;</a:t>
            </a:r>
          </a:p>
          <a:p>
            <a:r>
              <a:rPr lang="en-US" sz="2200" dirty="0">
                <a:latin typeface="Courier New" panose="02070309020205020404" pitchFamily="49" charset="0"/>
                <a:cs typeface="Courier New" panose="02070309020205020404" pitchFamily="49" charset="0"/>
              </a:rPr>
              <a:t>&lt;/Rule&gt;</a:t>
            </a:r>
          </a:p>
          <a:p>
            <a:r>
              <a:rPr lang="en-US" sz="2200" dirty="0">
                <a:latin typeface="Courier New" panose="02070309020205020404" pitchFamily="49" charset="0"/>
                <a:cs typeface="Courier New" panose="02070309020205020404" pitchFamily="49" charset="0"/>
              </a:rPr>
              <a:t>&lt;</a:t>
            </a:r>
            <a:r>
              <a:rPr lang="en-US" sz="2200" b="1" dirty="0">
                <a:latin typeface="Courier New" panose="02070309020205020404" pitchFamily="49" charset="0"/>
                <a:cs typeface="Courier New" panose="02070309020205020404" pitchFamily="49" charset="0"/>
              </a:rPr>
              <a:t>Obligations</a:t>
            </a:r>
            <a:r>
              <a:rPr lang="en-US" sz="2200" dirty="0">
                <a:latin typeface="Courier New" panose="02070309020205020404" pitchFamily="49" charset="0"/>
                <a:cs typeface="Courier New" panose="02070309020205020404" pitchFamily="49" charset="0"/>
              </a:rPr>
              <a:t>&gt;</a:t>
            </a:r>
          </a:p>
          <a:p>
            <a:r>
              <a:rPr lang="en-US" sz="1900" dirty="0">
                <a:latin typeface="Courier New" panose="02070309020205020404" pitchFamily="49" charset="0"/>
                <a:cs typeface="Courier New" panose="02070309020205020404" pitchFamily="49" charset="0"/>
              </a:rPr>
              <a:t>&lt;Obligation </a:t>
            </a:r>
            <a:r>
              <a:rPr lang="en-US" sz="1900" dirty="0" err="1">
                <a:latin typeface="Courier New" panose="02070309020205020404" pitchFamily="49" charset="0"/>
                <a:cs typeface="Courier New" panose="02070309020205020404" pitchFamily="49" charset="0"/>
              </a:rPr>
              <a:t>Obligation</a:t>
            </a:r>
            <a:r>
              <a:rPr lang="en-US" sz="1900" dirty="0">
                <a:latin typeface="Courier New" panose="02070309020205020404" pitchFamily="49" charset="0"/>
                <a:cs typeface="Courier New" panose="02070309020205020404" pitchFamily="49" charset="0"/>
              </a:rPr>
              <a:t> Id="</a:t>
            </a:r>
            <a:r>
              <a:rPr lang="en-US" sz="1900" b="1" dirty="0" err="1">
                <a:latin typeface="Courier New" panose="02070309020205020404" pitchFamily="49" charset="0"/>
                <a:cs typeface="Courier New" panose="02070309020205020404" pitchFamily="49" charset="0"/>
              </a:rPr>
              <a:t>rewriteDate</a:t>
            </a:r>
            <a:r>
              <a:rPr lang="en-US"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FullfillOn</a:t>
            </a:r>
            <a:r>
              <a:rPr lang="en-US" sz="1900" dirty="0">
                <a:latin typeface="Courier New" panose="02070309020205020404" pitchFamily="49" charset="0"/>
                <a:cs typeface="Courier New" panose="02070309020205020404" pitchFamily="49" charset="0"/>
              </a:rPr>
              <a:t> ="</a:t>
            </a:r>
            <a:r>
              <a:rPr lang="en-US" sz="1900" b="1" dirty="0">
                <a:latin typeface="Courier New" panose="02070309020205020404" pitchFamily="49" charset="0"/>
                <a:cs typeface="Courier New" panose="02070309020205020404" pitchFamily="49" charset="0"/>
              </a:rPr>
              <a:t>Permit</a:t>
            </a:r>
            <a:r>
              <a:rPr lang="en-US" sz="1900" dirty="0">
                <a:latin typeface="Courier New" panose="02070309020205020404" pitchFamily="49" charset="0"/>
                <a:cs typeface="Courier New" panose="02070309020205020404" pitchFamily="49" charset="0"/>
              </a:rPr>
              <a:t>"&gt;</a:t>
            </a:r>
          </a:p>
          <a:p>
            <a:r>
              <a:rPr lang="en-US" sz="2200" dirty="0">
                <a:latin typeface="Courier New" panose="02070309020205020404" pitchFamily="49" charset="0"/>
                <a:cs typeface="Courier New" panose="02070309020205020404" pitchFamily="49" charset="0"/>
              </a:rPr>
              <a:t>&lt;/Obligation&gt;</a:t>
            </a:r>
          </a:p>
          <a:p>
            <a:r>
              <a:rPr lang="en-US" sz="2200" dirty="0">
                <a:latin typeface="Courier New" panose="02070309020205020404" pitchFamily="49" charset="0"/>
                <a:cs typeface="Courier New" panose="02070309020205020404" pitchFamily="49" charset="0"/>
              </a:rPr>
              <a:t>&lt;/</a:t>
            </a:r>
            <a:r>
              <a:rPr lang="en-US" sz="2200" b="1" dirty="0">
                <a:latin typeface="Courier New" panose="02070309020205020404" pitchFamily="49" charset="0"/>
                <a:cs typeface="Courier New" panose="02070309020205020404" pitchFamily="49" charset="0"/>
              </a:rPr>
              <a:t>Obligations</a:t>
            </a:r>
            <a:r>
              <a:rPr lang="en-US" sz="2200" dirty="0">
                <a:latin typeface="Courier New" panose="02070309020205020404" pitchFamily="49" charset="0"/>
                <a:cs typeface="Courier New" panose="02070309020205020404" pitchFamily="49" charset="0"/>
              </a:rPr>
              <a:t>&gt;</a:t>
            </a:r>
          </a:p>
        </p:txBody>
      </p:sp>
      <p:sp>
        <p:nvSpPr>
          <p:cNvPr id="12" name="Rectangle 11"/>
          <p:cNvSpPr/>
          <p:nvPr/>
        </p:nvSpPr>
        <p:spPr>
          <a:xfrm>
            <a:off x="97972" y="1745117"/>
            <a:ext cx="8371113" cy="523220"/>
          </a:xfrm>
          <a:prstGeom prst="rect">
            <a:avLst/>
          </a:prstGeom>
          <a:noFill/>
        </p:spPr>
        <p:txBody>
          <a:bodyPr wrap="square">
            <a:spAutoFit/>
          </a:bodyPr>
          <a:lstStyle/>
          <a:p>
            <a:r>
              <a:rPr lang="en-US" sz="2800" dirty="0">
                <a:latin typeface="Courier New" panose="02070309020205020404" pitchFamily="49" charset="0"/>
                <a:cs typeface="Courier New" panose="02070309020205020404" pitchFamily="49" charset="0"/>
              </a:rPr>
              <a:t>&lt;Rule </a:t>
            </a:r>
            <a:r>
              <a:rPr lang="en-US" sz="2800" dirty="0" err="1">
                <a:latin typeface="Courier New" panose="02070309020205020404" pitchFamily="49" charset="0"/>
                <a:cs typeface="Courier New" panose="02070309020205020404" pitchFamily="49" charset="0"/>
              </a:rPr>
              <a:t>RuleId</a:t>
            </a:r>
            <a:r>
              <a:rPr lang="en-US" sz="2800" dirty="0">
                <a:latin typeface="Courier New" panose="02070309020205020404" pitchFamily="49" charset="0"/>
                <a:cs typeface="Courier New" panose="02070309020205020404" pitchFamily="49" charset="0"/>
              </a:rPr>
              <a:t> = "</a:t>
            </a:r>
            <a:r>
              <a:rPr lang="en-US" sz="2800" b="1" dirty="0">
                <a:latin typeface="Courier New" panose="02070309020205020404" pitchFamily="49" charset="0"/>
                <a:cs typeface="Courier New" panose="02070309020205020404" pitchFamily="49" charset="0"/>
              </a:rPr>
              <a:t>P2R3</a:t>
            </a:r>
            <a:r>
              <a:rPr lang="en-US" sz="2800" dirty="0">
                <a:latin typeface="Courier New" panose="02070309020205020404" pitchFamily="49" charset="0"/>
                <a:cs typeface="Courier New" panose="02070309020205020404" pitchFamily="49" charset="0"/>
              </a:rPr>
              <a:t>" Effect="</a:t>
            </a:r>
            <a:r>
              <a:rPr lang="en-US" sz="2800" b="1" dirty="0">
                <a:latin typeface="Courier New" panose="02070309020205020404" pitchFamily="49" charset="0"/>
                <a:cs typeface="Courier New" panose="02070309020205020404" pitchFamily="49" charset="0"/>
              </a:rPr>
              <a:t>Deny</a:t>
            </a:r>
            <a:r>
              <a:rPr lang="en-US" sz="2800" dirty="0">
                <a:latin typeface="Courier New" panose="02070309020205020404" pitchFamily="49" charset="0"/>
                <a:cs typeface="Courier New" panose="02070309020205020404" pitchFamily="49" charset="0"/>
              </a:rPr>
              <a:t>"&gt;</a:t>
            </a:r>
          </a:p>
        </p:txBody>
      </p:sp>
      <p:sp>
        <p:nvSpPr>
          <p:cNvPr id="2" name="Slide Number Placeholder 1"/>
          <p:cNvSpPr>
            <a:spLocks noGrp="1"/>
          </p:cNvSpPr>
          <p:nvPr>
            <p:ph type="sldNum" sz="quarter" idx="12"/>
          </p:nvPr>
        </p:nvSpPr>
        <p:spPr/>
        <p:txBody>
          <a:bodyPr/>
          <a:lstStyle/>
          <a:p>
            <a:fld id="{21372E2E-A40E-48E3-8CD2-5DF1E17D7BE2}" type="slidenum">
              <a:rPr lang="en-US" smtClean="0"/>
              <a:t>32</a:t>
            </a:fld>
            <a:endParaRPr lang="en-US"/>
          </a:p>
        </p:txBody>
      </p:sp>
    </p:spTree>
    <p:extLst>
      <p:ext uri="{BB962C8B-B14F-4D97-AF65-F5344CB8AC3E}">
        <p14:creationId xmlns:p14="http://schemas.microsoft.com/office/powerpoint/2010/main" val="151818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9" grpId="0"/>
      <p:bldP spid="9" grpId="1"/>
      <p:bldP spid="10" grpId="0"/>
      <p:bldP spid="10" grpId="1"/>
      <p:bldP spid="11" grpId="0"/>
      <p:bldP spid="11" grpId="1"/>
      <p:bldP spid="12" grpId="0"/>
      <p:bldP spid="12"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82880"/>
            <a:ext cx="8423910" cy="6781800"/>
          </a:xfrm>
        </p:spPr>
        <p:txBody>
          <a:bodyPr>
            <a:noAutofit/>
          </a:bodyPr>
          <a:lstStyle/>
          <a:p>
            <a:pPr marL="0" indent="0">
              <a:spcBef>
                <a:spcPts val="0"/>
              </a:spcBef>
              <a:buNone/>
            </a:pPr>
            <a:r>
              <a:rPr lang="en-US" sz="1000" dirty="0">
                <a:latin typeface="Courier New" panose="02070309020205020404" pitchFamily="49" charset="0"/>
                <a:cs typeface="Courier New" panose="02070309020205020404" pitchFamily="49" charset="0"/>
              </a:rPr>
              <a:t>&lt;</a:t>
            </a:r>
            <a:r>
              <a:rPr lang="en-US" sz="1000" dirty="0" err="1">
                <a:latin typeface="Courier New" panose="02070309020205020404" pitchFamily="49" charset="0"/>
                <a:cs typeface="Courier New" panose="02070309020205020404" pitchFamily="49" charset="0"/>
              </a:rPr>
              <a:t>PolicySet</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PolicySetId</a:t>
            </a:r>
            <a:r>
              <a:rPr lang="en-US" sz="1000" dirty="0">
                <a:latin typeface="Courier New" panose="02070309020205020404" pitchFamily="49" charset="0"/>
                <a:cs typeface="Courier New" panose="02070309020205020404" pitchFamily="49" charset="0"/>
              </a:rPr>
              <a:t> = "</a:t>
            </a:r>
            <a:r>
              <a:rPr lang="en-US" sz="1000" dirty="0" smtClean="0">
                <a:latin typeface="Courier New" panose="02070309020205020404" pitchFamily="49" charset="0"/>
                <a:cs typeface="Courier New" panose="02070309020205020404" pitchFamily="49" charset="0"/>
              </a:rPr>
              <a:t>PolicySetPatient2“ policy-combining-algorithm</a:t>
            </a:r>
            <a:r>
              <a:rPr lang="en-US" sz="1000" dirty="0">
                <a:latin typeface="Courier New" panose="02070309020205020404" pitchFamily="49" charset="0"/>
                <a:cs typeface="Courier New" panose="02070309020205020404" pitchFamily="49" charset="0"/>
              </a:rPr>
              <a:t>="permit-overrides"&gt;</a:t>
            </a:r>
          </a:p>
          <a:p>
            <a:pPr marL="0" indent="0">
              <a:spcBef>
                <a:spcPts val="0"/>
              </a:spcBef>
              <a:buNone/>
            </a:pPr>
            <a:r>
              <a:rPr lang="en-US" sz="1000" dirty="0">
                <a:latin typeface="Courier New" panose="02070309020205020404" pitchFamily="49" charset="0"/>
                <a:cs typeface="Courier New" panose="02070309020205020404" pitchFamily="49" charset="0"/>
              </a:rPr>
              <a:t>&lt;Target&gt;</a:t>
            </a:r>
          </a:p>
          <a:p>
            <a:pPr marL="0" indent="0">
              <a:spcBef>
                <a:spcPts val="0"/>
              </a:spcBef>
              <a:buNone/>
            </a:pPr>
            <a:r>
              <a:rPr lang="en-US" sz="1000" dirty="0">
                <a:latin typeface="Courier New" panose="02070309020205020404" pitchFamily="49" charset="0"/>
                <a:cs typeface="Courier New" panose="02070309020205020404" pitchFamily="49" charset="0"/>
              </a:rPr>
              <a:t>/* :Attribute-Category :Attribute ID :Attribute Value */</a:t>
            </a:r>
          </a:p>
          <a:p>
            <a:pPr marL="0" indent="0">
              <a:spcBef>
                <a:spcPts val="0"/>
              </a:spcBef>
              <a:buNone/>
            </a:pPr>
            <a:r>
              <a:rPr lang="en-US" sz="1000" dirty="0" err="1">
                <a:latin typeface="Courier New" panose="02070309020205020404" pitchFamily="49" charset="0"/>
                <a:cs typeface="Courier New" panose="02070309020205020404" pitchFamily="49" charset="0"/>
              </a:rPr>
              <a:t>AnyOf</a:t>
            </a:r>
            <a:r>
              <a:rPr lang="en-US" sz="1000" dirty="0">
                <a:latin typeface="Courier New" panose="02070309020205020404" pitchFamily="49" charset="0"/>
                <a:cs typeface="Courier New" panose="02070309020205020404" pitchFamily="49" charset="0"/>
              </a:rPr>
              <a:t> :access-subject</a:t>
            </a:r>
          </a:p>
          <a:p>
            <a:pPr marL="0" indent="0">
              <a:spcBef>
                <a:spcPts val="0"/>
              </a:spcBef>
              <a:buNone/>
            </a:pP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access-subject </a:t>
            </a: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Role </a:t>
            </a: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Researcher</a:t>
            </a:r>
          </a:p>
          <a:p>
            <a:pPr marL="0" indent="0">
              <a:spcBef>
                <a:spcPts val="0"/>
              </a:spcBef>
              <a:buNone/>
            </a:pP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access-subject </a:t>
            </a:r>
            <a:r>
              <a:rPr lang="en-US" sz="1000" dirty="0" smtClean="0">
                <a:latin typeface="Courier New" panose="02070309020205020404" pitchFamily="49" charset="0"/>
                <a:cs typeface="Courier New" panose="02070309020205020404" pitchFamily="49" charset="0"/>
              </a:rPr>
              <a:t>	:Role		:</a:t>
            </a:r>
            <a:r>
              <a:rPr lang="en-US" sz="1000" dirty="0">
                <a:latin typeface="Courier New" panose="02070309020205020404" pitchFamily="49" charset="0"/>
                <a:cs typeface="Courier New" panose="02070309020205020404" pitchFamily="49" charset="0"/>
              </a:rPr>
              <a:t>Doctor</a:t>
            </a:r>
          </a:p>
          <a:p>
            <a:pPr marL="0" indent="0">
              <a:spcBef>
                <a:spcPts val="0"/>
              </a:spcBef>
              <a:buNone/>
            </a:pP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resource </a:t>
            </a: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Type </a:t>
            </a:r>
            <a:r>
              <a:rPr lang="en-US" sz="1000" dirty="0" smtClean="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HealthData</a:t>
            </a:r>
            <a:endParaRPr lang="en-US" sz="1000" dirty="0">
              <a:latin typeface="Courier New" panose="02070309020205020404" pitchFamily="49" charset="0"/>
              <a:cs typeface="Courier New" panose="02070309020205020404" pitchFamily="49" charset="0"/>
            </a:endParaRPr>
          </a:p>
          <a:p>
            <a:pPr marL="0" indent="0">
              <a:spcBef>
                <a:spcPts val="0"/>
              </a:spcBef>
              <a:buNone/>
            </a:pPr>
            <a:r>
              <a:rPr lang="en-US" sz="1000" dirty="0" err="1">
                <a:latin typeface="Courier New" panose="02070309020205020404" pitchFamily="49" charset="0"/>
                <a:cs typeface="Courier New" panose="02070309020205020404" pitchFamily="49" charset="0"/>
              </a:rPr>
              <a:t>AnyOf</a:t>
            </a:r>
            <a:r>
              <a:rPr lang="en-US" sz="1000" dirty="0">
                <a:latin typeface="Courier New" panose="02070309020205020404" pitchFamily="49" charset="0"/>
                <a:cs typeface="Courier New" panose="02070309020205020404" pitchFamily="49" charset="0"/>
              </a:rPr>
              <a:t> :action</a:t>
            </a:r>
          </a:p>
          <a:p>
            <a:pPr marL="0" indent="0">
              <a:spcBef>
                <a:spcPts val="0"/>
              </a:spcBef>
              <a:buNone/>
            </a:pP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action </a:t>
            </a:r>
            <a:r>
              <a:rPr lang="en-US" sz="1000" dirty="0" smtClean="0">
                <a:latin typeface="Courier New" panose="02070309020205020404" pitchFamily="49" charset="0"/>
                <a:cs typeface="Courier New" panose="02070309020205020404" pitchFamily="49" charset="0"/>
              </a:rPr>
              <a:t>		:Action-id		:Release</a:t>
            </a:r>
            <a:endParaRPr lang="en-US" sz="1000" dirty="0">
              <a:latin typeface="Courier New" panose="02070309020205020404" pitchFamily="49" charset="0"/>
              <a:cs typeface="Courier New" panose="02070309020205020404" pitchFamily="49" charset="0"/>
            </a:endParaRPr>
          </a:p>
          <a:p>
            <a:pPr marL="0" indent="0">
              <a:spcBef>
                <a:spcPts val="0"/>
              </a:spcBef>
              <a:buNone/>
            </a:pP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action </a:t>
            </a: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Action-id </a:t>
            </a: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Read</a:t>
            </a:r>
          </a:p>
          <a:p>
            <a:pPr marL="0" indent="0">
              <a:spcBef>
                <a:spcPts val="0"/>
              </a:spcBef>
              <a:buNone/>
            </a:pP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action </a:t>
            </a:r>
            <a:r>
              <a:rPr lang="en-US" sz="1000" dirty="0" smtClean="0">
                <a:latin typeface="Courier New" panose="02070309020205020404" pitchFamily="49" charset="0"/>
                <a:cs typeface="Courier New" panose="02070309020205020404" pitchFamily="49" charset="0"/>
              </a:rPr>
              <a:t>		:Action-id		:</a:t>
            </a:r>
            <a:r>
              <a:rPr lang="en-US" sz="1000" dirty="0">
                <a:latin typeface="Courier New" panose="02070309020205020404" pitchFamily="49" charset="0"/>
                <a:cs typeface="Courier New" panose="02070309020205020404" pitchFamily="49" charset="0"/>
              </a:rPr>
              <a:t>Write</a:t>
            </a:r>
          </a:p>
          <a:p>
            <a:pPr marL="0" indent="0">
              <a:spcBef>
                <a:spcPts val="0"/>
              </a:spcBef>
              <a:buNone/>
            </a:pPr>
            <a:r>
              <a:rPr lang="en-US" sz="1000" dirty="0">
                <a:latin typeface="Courier New" panose="02070309020205020404" pitchFamily="49" charset="0"/>
                <a:cs typeface="Courier New" panose="02070309020205020404" pitchFamily="49" charset="0"/>
              </a:rPr>
              <a:t>&lt;/Target&gt;</a:t>
            </a:r>
          </a:p>
          <a:p>
            <a:pPr marL="0" indent="0">
              <a:spcBef>
                <a:spcPts val="0"/>
              </a:spcBef>
              <a:buNone/>
            </a:pPr>
            <a:r>
              <a:rPr lang="en-US" sz="1000" dirty="0">
                <a:latin typeface="Courier New" panose="02070309020205020404" pitchFamily="49" charset="0"/>
                <a:cs typeface="Courier New" panose="02070309020205020404" pitchFamily="49" charset="0"/>
              </a:rPr>
              <a:t>&lt;Policy </a:t>
            </a:r>
            <a:r>
              <a:rPr lang="en-US" sz="1000" dirty="0" err="1">
                <a:latin typeface="Courier New" panose="02070309020205020404" pitchFamily="49" charset="0"/>
                <a:cs typeface="Courier New" panose="02070309020205020404" pitchFamily="49" charset="0"/>
              </a:rPr>
              <a:t>PolicyId</a:t>
            </a:r>
            <a:r>
              <a:rPr lang="en-US" sz="1000" dirty="0">
                <a:latin typeface="Courier New" panose="02070309020205020404" pitchFamily="49" charset="0"/>
                <a:cs typeface="Courier New" panose="02070309020205020404" pitchFamily="49" charset="0"/>
              </a:rPr>
              <a:t> = "</a:t>
            </a:r>
            <a:r>
              <a:rPr lang="en-US" sz="1000" dirty="0" smtClean="0">
                <a:latin typeface="Courier New" panose="02070309020205020404" pitchFamily="49" charset="0"/>
                <a:cs typeface="Courier New" panose="02070309020205020404" pitchFamily="49" charset="0"/>
              </a:rPr>
              <a:t>PP2“ rule-combining-algorithm</a:t>
            </a:r>
            <a:r>
              <a:rPr lang="en-US" sz="1000" dirty="0">
                <a:latin typeface="Courier New" panose="02070309020205020404" pitchFamily="49" charset="0"/>
                <a:cs typeface="Courier New" panose="02070309020205020404" pitchFamily="49" charset="0"/>
              </a:rPr>
              <a:t>="permit-overrides"&gt;</a:t>
            </a:r>
          </a:p>
          <a:p>
            <a:pPr marL="0" indent="0">
              <a:spcBef>
                <a:spcPts val="0"/>
              </a:spcBef>
              <a:buNone/>
            </a:pPr>
            <a:r>
              <a:rPr lang="en-US" sz="1000" dirty="0">
                <a:latin typeface="Courier New" panose="02070309020205020404" pitchFamily="49" charset="0"/>
                <a:cs typeface="Courier New" panose="02070309020205020404" pitchFamily="49" charset="0"/>
              </a:rPr>
              <a:t>&lt;Target&gt;</a:t>
            </a:r>
          </a:p>
          <a:p>
            <a:pPr marL="0" indent="0">
              <a:spcBef>
                <a:spcPts val="0"/>
              </a:spcBef>
              <a:buNone/>
            </a:pPr>
            <a:r>
              <a:rPr lang="en-US" sz="1000" dirty="0">
                <a:latin typeface="Courier New" panose="02070309020205020404" pitchFamily="49" charset="0"/>
                <a:cs typeface="Courier New" panose="02070309020205020404" pitchFamily="49" charset="0"/>
              </a:rPr>
              <a:t>/* :Attribute-Category :Attribute ID :Attribute Value */</a:t>
            </a:r>
          </a:p>
          <a:p>
            <a:pPr marL="0" indent="0">
              <a:spcBef>
                <a:spcPts val="0"/>
              </a:spcBef>
              <a:buNone/>
            </a:pP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access-subject </a:t>
            </a: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Role </a:t>
            </a: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Researcher</a:t>
            </a:r>
          </a:p>
          <a:p>
            <a:pPr marL="0" indent="0">
              <a:spcBef>
                <a:spcPts val="0"/>
              </a:spcBef>
              <a:buNone/>
            </a:pP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resource </a:t>
            </a: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Type </a:t>
            </a:r>
            <a:r>
              <a:rPr lang="en-US" sz="1000" dirty="0" smtClean="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HealthData</a:t>
            </a:r>
            <a:endParaRPr lang="en-US" sz="1000" dirty="0">
              <a:latin typeface="Courier New" panose="02070309020205020404" pitchFamily="49" charset="0"/>
              <a:cs typeface="Courier New" panose="02070309020205020404" pitchFamily="49" charset="0"/>
            </a:endParaRPr>
          </a:p>
          <a:p>
            <a:pPr marL="0" indent="0">
              <a:spcBef>
                <a:spcPts val="0"/>
              </a:spcBef>
              <a:buNone/>
            </a:pP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action </a:t>
            </a: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Action-id </a:t>
            </a: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Release</a:t>
            </a:r>
          </a:p>
          <a:p>
            <a:pPr marL="0" indent="0">
              <a:spcBef>
                <a:spcPts val="0"/>
              </a:spcBef>
              <a:buNone/>
            </a:pP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purpose </a:t>
            </a: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Purpose-id </a:t>
            </a:r>
            <a:r>
              <a:rPr lang="en-US" sz="1000" dirty="0" smtClean="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DrugEffect</a:t>
            </a:r>
            <a:endParaRPr lang="en-US" sz="1000" dirty="0">
              <a:latin typeface="Courier New" panose="02070309020205020404" pitchFamily="49" charset="0"/>
              <a:cs typeface="Courier New" panose="02070309020205020404" pitchFamily="49" charset="0"/>
            </a:endParaRPr>
          </a:p>
          <a:p>
            <a:pPr marL="0" indent="0">
              <a:spcBef>
                <a:spcPts val="0"/>
              </a:spcBef>
              <a:buNone/>
            </a:pPr>
            <a:r>
              <a:rPr lang="en-US" sz="1000" dirty="0">
                <a:latin typeface="Courier New" panose="02070309020205020404" pitchFamily="49" charset="0"/>
                <a:cs typeface="Courier New" panose="02070309020205020404" pitchFamily="49" charset="0"/>
              </a:rPr>
              <a:t>&lt;/Target&gt;</a:t>
            </a:r>
          </a:p>
          <a:p>
            <a:pPr marL="0" indent="0">
              <a:spcBef>
                <a:spcPts val="0"/>
              </a:spcBef>
              <a:buNone/>
            </a:pPr>
            <a:r>
              <a:rPr lang="en-US" sz="1000" dirty="0">
                <a:latin typeface="Courier New" panose="02070309020205020404" pitchFamily="49" charset="0"/>
                <a:cs typeface="Courier New" panose="02070309020205020404" pitchFamily="49" charset="0"/>
              </a:rPr>
              <a:t>&lt;Rule </a:t>
            </a:r>
            <a:r>
              <a:rPr lang="en-US" sz="1000" dirty="0" err="1">
                <a:latin typeface="Courier New" panose="02070309020205020404" pitchFamily="49" charset="0"/>
                <a:cs typeface="Courier New" panose="02070309020205020404" pitchFamily="49" charset="0"/>
              </a:rPr>
              <a:t>RuleId</a:t>
            </a:r>
            <a:r>
              <a:rPr lang="en-US" sz="1000" dirty="0">
                <a:latin typeface="Courier New" panose="02070309020205020404" pitchFamily="49" charset="0"/>
                <a:cs typeface="Courier New" panose="02070309020205020404" pitchFamily="49" charset="0"/>
              </a:rPr>
              <a:t> = "P2R1" Effect="Permit"&gt;</a:t>
            </a:r>
          </a:p>
          <a:p>
            <a:pPr marL="0" indent="0">
              <a:spcBef>
                <a:spcPts val="0"/>
              </a:spcBef>
              <a:buNone/>
            </a:pPr>
            <a:r>
              <a:rPr lang="en-US" sz="1000" dirty="0">
                <a:latin typeface="Courier New" panose="02070309020205020404" pitchFamily="49" charset="0"/>
                <a:cs typeface="Courier New" panose="02070309020205020404" pitchFamily="49" charset="0"/>
              </a:rPr>
              <a:t>&lt;Condition</a:t>
            </a:r>
            <a:r>
              <a:rPr lang="en-US" sz="1000" dirty="0" smtClean="0">
                <a:latin typeface="Courier New" panose="02070309020205020404" pitchFamily="49" charset="0"/>
                <a:cs typeface="Courier New" panose="02070309020205020404" pitchFamily="49" charset="0"/>
              </a:rPr>
              <a:t>&gt;</a:t>
            </a:r>
          </a:p>
          <a:p>
            <a:pPr marL="0" indent="0">
              <a:spcBef>
                <a:spcPts val="0"/>
              </a:spcBef>
              <a:buNone/>
            </a:pPr>
            <a:r>
              <a:rPr lang="en-US" sz="1000" dirty="0">
                <a:latin typeface="Courier New" panose="02070309020205020404" pitchFamily="49" charset="0"/>
                <a:cs typeface="Courier New" panose="02070309020205020404" pitchFamily="49" charset="0"/>
              </a:rPr>
              <a:t>Function: and</a:t>
            </a:r>
          </a:p>
          <a:p>
            <a:pPr marL="0" indent="0">
              <a:spcBef>
                <a:spcPts val="0"/>
              </a:spcBef>
              <a:buNone/>
            </a:pPr>
            <a:r>
              <a:rPr lang="en-US" sz="1000" dirty="0">
                <a:latin typeface="Courier New" panose="02070309020205020404" pitchFamily="49" charset="0"/>
                <a:cs typeface="Courier New" panose="02070309020205020404" pitchFamily="49" charset="0"/>
              </a:rPr>
              <a:t>Function: string-equal</a:t>
            </a:r>
          </a:p>
          <a:p>
            <a:pPr marL="0" indent="0">
              <a:spcBef>
                <a:spcPts val="0"/>
              </a:spcBef>
              <a:buNone/>
            </a:pPr>
            <a:r>
              <a:rPr lang="en-US" sz="1000" dirty="0">
                <a:latin typeface="Courier New" panose="02070309020205020404" pitchFamily="49" charset="0"/>
                <a:cs typeface="Courier New" panose="02070309020205020404" pitchFamily="49" charset="0"/>
              </a:rPr>
              <a:t>/* :Attribute-Category :Attribute ID :Attribute Value */</a:t>
            </a:r>
          </a:p>
          <a:p>
            <a:pPr marL="0" indent="0">
              <a:spcBef>
                <a:spcPts val="0"/>
              </a:spcBef>
              <a:buNone/>
            </a:pP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resource </a:t>
            </a: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Resource-owner </a:t>
            </a: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Patient2</a:t>
            </a:r>
          </a:p>
          <a:p>
            <a:pPr marL="0" indent="0">
              <a:spcBef>
                <a:spcPts val="0"/>
              </a:spcBef>
              <a:buNone/>
            </a:pPr>
            <a:r>
              <a:rPr lang="en-US" sz="1000" dirty="0">
                <a:latin typeface="Courier New" panose="02070309020205020404" pitchFamily="49" charset="0"/>
                <a:cs typeface="Courier New" panose="02070309020205020404" pitchFamily="49" charset="0"/>
              </a:rPr>
              <a:t>Function: string-equal</a:t>
            </a:r>
          </a:p>
          <a:p>
            <a:pPr marL="0" indent="0">
              <a:spcBef>
                <a:spcPts val="0"/>
              </a:spcBef>
              <a:buNone/>
            </a:pP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resource </a:t>
            </a: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Duration </a:t>
            </a: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Yearly</a:t>
            </a:r>
          </a:p>
          <a:p>
            <a:pPr marL="0" indent="0">
              <a:spcBef>
                <a:spcPts val="0"/>
              </a:spcBef>
              <a:buNone/>
            </a:pPr>
            <a:r>
              <a:rPr lang="en-US" sz="1000" dirty="0">
                <a:latin typeface="Courier New" panose="02070309020205020404" pitchFamily="49" charset="0"/>
                <a:cs typeface="Courier New" panose="02070309020205020404" pitchFamily="49" charset="0"/>
              </a:rPr>
              <a:t>&lt;/Condition&gt;</a:t>
            </a:r>
          </a:p>
          <a:p>
            <a:pPr marL="0" indent="0">
              <a:spcBef>
                <a:spcPts val="0"/>
              </a:spcBef>
              <a:buNone/>
            </a:pPr>
            <a:r>
              <a:rPr lang="en-US" sz="1000" dirty="0">
                <a:latin typeface="Courier New" panose="02070309020205020404" pitchFamily="49" charset="0"/>
                <a:cs typeface="Courier New" panose="02070309020205020404" pitchFamily="49" charset="0"/>
              </a:rPr>
              <a:t>&lt;/Rule&gt;</a:t>
            </a:r>
          </a:p>
          <a:p>
            <a:pPr marL="0" indent="0">
              <a:spcBef>
                <a:spcPts val="0"/>
              </a:spcBef>
              <a:buNone/>
            </a:pPr>
            <a:r>
              <a:rPr lang="en-US" sz="1000" dirty="0">
                <a:latin typeface="Courier New" panose="02070309020205020404" pitchFamily="49" charset="0"/>
                <a:cs typeface="Courier New" panose="02070309020205020404" pitchFamily="49" charset="0"/>
              </a:rPr>
              <a:t>&lt;Rule </a:t>
            </a:r>
            <a:r>
              <a:rPr lang="en-US" sz="1000" dirty="0" err="1">
                <a:latin typeface="Courier New" panose="02070309020205020404" pitchFamily="49" charset="0"/>
                <a:cs typeface="Courier New" panose="02070309020205020404" pitchFamily="49" charset="0"/>
              </a:rPr>
              <a:t>RuleId</a:t>
            </a:r>
            <a:r>
              <a:rPr lang="en-US" sz="1000" dirty="0">
                <a:latin typeface="Courier New" panose="02070309020205020404" pitchFamily="49" charset="0"/>
                <a:cs typeface="Courier New" panose="02070309020205020404" pitchFamily="49" charset="0"/>
              </a:rPr>
              <a:t> = "P2R2" Effect="Permit"&gt;</a:t>
            </a:r>
          </a:p>
          <a:p>
            <a:pPr marL="0" indent="0">
              <a:spcBef>
                <a:spcPts val="0"/>
              </a:spcBef>
              <a:buNone/>
            </a:pPr>
            <a:r>
              <a:rPr lang="en-US" sz="1000" dirty="0">
                <a:latin typeface="Courier New" panose="02070309020205020404" pitchFamily="49" charset="0"/>
                <a:cs typeface="Courier New" panose="02070309020205020404" pitchFamily="49" charset="0"/>
              </a:rPr>
              <a:t>&lt;Condition&gt;</a:t>
            </a:r>
          </a:p>
          <a:p>
            <a:pPr marL="0" indent="0">
              <a:spcBef>
                <a:spcPts val="0"/>
              </a:spcBef>
              <a:buNone/>
            </a:pPr>
            <a:r>
              <a:rPr lang="en-US" sz="1000" dirty="0">
                <a:latin typeface="Courier New" panose="02070309020205020404" pitchFamily="49" charset="0"/>
                <a:cs typeface="Courier New" panose="02070309020205020404" pitchFamily="49" charset="0"/>
              </a:rPr>
              <a:t>Function: and</a:t>
            </a:r>
          </a:p>
          <a:p>
            <a:pPr marL="0" indent="0">
              <a:spcBef>
                <a:spcPts val="0"/>
              </a:spcBef>
              <a:buNone/>
            </a:pPr>
            <a:r>
              <a:rPr lang="en-US" sz="1000" dirty="0">
                <a:latin typeface="Courier New" panose="02070309020205020404" pitchFamily="49" charset="0"/>
                <a:cs typeface="Courier New" panose="02070309020205020404" pitchFamily="49" charset="0"/>
              </a:rPr>
              <a:t>Function: string-equal</a:t>
            </a:r>
          </a:p>
          <a:p>
            <a:pPr marL="0" indent="0">
              <a:spcBef>
                <a:spcPts val="0"/>
              </a:spcBef>
              <a:buNone/>
            </a:pPr>
            <a:r>
              <a:rPr lang="en-US" sz="1000" dirty="0">
                <a:latin typeface="Courier New" panose="02070309020205020404" pitchFamily="49" charset="0"/>
                <a:cs typeface="Courier New" panose="02070309020205020404" pitchFamily="49" charset="0"/>
              </a:rPr>
              <a:t>/* :Attribute-Category :Attribute ID :Attribute Value */</a:t>
            </a:r>
          </a:p>
          <a:p>
            <a:pPr marL="0" indent="0">
              <a:spcBef>
                <a:spcPts val="0"/>
              </a:spcBef>
              <a:buNone/>
            </a:pP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resource </a:t>
            </a: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Resource-owner </a:t>
            </a: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Patient2</a:t>
            </a:r>
          </a:p>
          <a:p>
            <a:pPr marL="0" indent="0">
              <a:spcBef>
                <a:spcPts val="0"/>
              </a:spcBef>
              <a:buNone/>
            </a:pPr>
            <a:r>
              <a:rPr lang="en-US" sz="1000" dirty="0">
                <a:latin typeface="Courier New" panose="02070309020205020404" pitchFamily="49" charset="0"/>
                <a:cs typeface="Courier New" panose="02070309020205020404" pitchFamily="49" charset="0"/>
              </a:rPr>
              <a:t>Function: string-not-equal</a:t>
            </a:r>
          </a:p>
          <a:p>
            <a:pPr marL="0" indent="0">
              <a:spcBef>
                <a:spcPts val="0"/>
              </a:spcBef>
              <a:buNone/>
            </a:pP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resource </a:t>
            </a: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Duration </a:t>
            </a:r>
            <a:r>
              <a:rPr lang="en-US" sz="1000" dirty="0" smtClean="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Yearly</a:t>
            </a:r>
          </a:p>
          <a:p>
            <a:pPr marL="0" indent="0">
              <a:spcBef>
                <a:spcPts val="0"/>
              </a:spcBef>
              <a:buNone/>
            </a:pPr>
            <a:r>
              <a:rPr lang="en-US" sz="1000" dirty="0">
                <a:latin typeface="Courier New" panose="02070309020205020404" pitchFamily="49" charset="0"/>
                <a:cs typeface="Courier New" panose="02070309020205020404" pitchFamily="49" charset="0"/>
              </a:rPr>
              <a:t>&lt;/Condition&gt;</a:t>
            </a:r>
          </a:p>
          <a:p>
            <a:pPr marL="0" indent="0">
              <a:spcBef>
                <a:spcPts val="0"/>
              </a:spcBef>
              <a:buNone/>
            </a:pPr>
            <a:r>
              <a:rPr lang="en-US" sz="1000" dirty="0">
                <a:latin typeface="Courier New" panose="02070309020205020404" pitchFamily="49" charset="0"/>
                <a:cs typeface="Courier New" panose="02070309020205020404" pitchFamily="49" charset="0"/>
              </a:rPr>
              <a:t>&lt;/Rule&gt;</a:t>
            </a:r>
          </a:p>
          <a:p>
            <a:pPr marL="0" indent="0">
              <a:spcBef>
                <a:spcPts val="0"/>
              </a:spcBef>
              <a:buNone/>
            </a:pPr>
            <a:r>
              <a:rPr lang="en-US" sz="1000" dirty="0">
                <a:latin typeface="Courier New" panose="02070309020205020404" pitchFamily="49" charset="0"/>
                <a:cs typeface="Courier New" panose="02070309020205020404" pitchFamily="49" charset="0"/>
              </a:rPr>
              <a:t>&lt;Obligations&gt;</a:t>
            </a:r>
          </a:p>
          <a:p>
            <a:pPr marL="0" indent="0">
              <a:spcBef>
                <a:spcPts val="0"/>
              </a:spcBef>
              <a:buNone/>
            </a:pPr>
            <a:r>
              <a:rPr lang="en-US" sz="1000" dirty="0">
                <a:latin typeface="Courier New" panose="02070309020205020404" pitchFamily="49" charset="0"/>
                <a:cs typeface="Courier New" panose="02070309020205020404" pitchFamily="49" charset="0"/>
              </a:rPr>
              <a:t>&lt;Obligation </a:t>
            </a:r>
            <a:r>
              <a:rPr lang="en-US" sz="1000" dirty="0" err="1">
                <a:latin typeface="Courier New" panose="02070309020205020404" pitchFamily="49" charset="0"/>
                <a:cs typeface="Courier New" panose="02070309020205020404" pitchFamily="49" charset="0"/>
              </a:rPr>
              <a:t>Obligation</a:t>
            </a:r>
            <a:r>
              <a:rPr lang="en-US" sz="1000" dirty="0">
                <a:latin typeface="Courier New" panose="02070309020205020404" pitchFamily="49" charset="0"/>
                <a:cs typeface="Courier New" panose="02070309020205020404" pitchFamily="49" charset="0"/>
              </a:rPr>
              <a:t> Id="</a:t>
            </a:r>
            <a:r>
              <a:rPr lang="en-US" sz="1000" dirty="0" err="1">
                <a:latin typeface="Courier New" panose="02070309020205020404" pitchFamily="49" charset="0"/>
                <a:cs typeface="Courier New" panose="02070309020205020404" pitchFamily="49" charset="0"/>
              </a:rPr>
              <a:t>rewriteDate</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FullfillOn</a:t>
            </a:r>
            <a:r>
              <a:rPr lang="en-US" sz="1000" dirty="0">
                <a:latin typeface="Courier New" panose="02070309020205020404" pitchFamily="49" charset="0"/>
                <a:cs typeface="Courier New" panose="02070309020205020404" pitchFamily="49" charset="0"/>
              </a:rPr>
              <a:t> ="Permit"&gt;</a:t>
            </a:r>
          </a:p>
          <a:p>
            <a:pPr marL="0" indent="0">
              <a:spcBef>
                <a:spcPts val="0"/>
              </a:spcBef>
              <a:buNone/>
            </a:pPr>
            <a:r>
              <a:rPr lang="en-US" sz="1000" dirty="0">
                <a:latin typeface="Courier New" panose="02070309020205020404" pitchFamily="49" charset="0"/>
                <a:cs typeface="Courier New" panose="02070309020205020404" pitchFamily="49" charset="0"/>
              </a:rPr>
              <a:t>&lt;/Obligation&gt;</a:t>
            </a:r>
          </a:p>
          <a:p>
            <a:pPr marL="0" indent="0">
              <a:spcBef>
                <a:spcPts val="0"/>
              </a:spcBef>
              <a:buNone/>
            </a:pPr>
            <a:r>
              <a:rPr lang="en-US" sz="1000" dirty="0">
                <a:latin typeface="Courier New" panose="02070309020205020404" pitchFamily="49" charset="0"/>
                <a:cs typeface="Courier New" panose="02070309020205020404" pitchFamily="49" charset="0"/>
              </a:rPr>
              <a:t>&lt;/Obligations&gt;</a:t>
            </a:r>
          </a:p>
          <a:p>
            <a:pPr marL="0" indent="0">
              <a:spcBef>
                <a:spcPts val="0"/>
              </a:spcBef>
              <a:buNone/>
            </a:pPr>
            <a:r>
              <a:rPr lang="en-US" sz="1000" dirty="0">
                <a:latin typeface="Courier New" panose="02070309020205020404" pitchFamily="49" charset="0"/>
                <a:cs typeface="Courier New" panose="02070309020205020404" pitchFamily="49" charset="0"/>
              </a:rPr>
              <a:t>&lt;Rule </a:t>
            </a:r>
            <a:r>
              <a:rPr lang="en-US" sz="1000" dirty="0" err="1">
                <a:latin typeface="Courier New" panose="02070309020205020404" pitchFamily="49" charset="0"/>
                <a:cs typeface="Courier New" panose="02070309020205020404" pitchFamily="49" charset="0"/>
              </a:rPr>
              <a:t>RuleId</a:t>
            </a:r>
            <a:r>
              <a:rPr lang="en-US" sz="1000" dirty="0">
                <a:latin typeface="Courier New" panose="02070309020205020404" pitchFamily="49" charset="0"/>
                <a:cs typeface="Courier New" panose="02070309020205020404" pitchFamily="49" charset="0"/>
              </a:rPr>
              <a:t> = "P2R3" Effect="Deny"&gt;</a:t>
            </a:r>
          </a:p>
          <a:p>
            <a:pPr marL="0" indent="0">
              <a:spcBef>
                <a:spcPts val="0"/>
              </a:spcBef>
              <a:buNone/>
            </a:pPr>
            <a:r>
              <a:rPr lang="en-US" sz="1000" dirty="0">
                <a:latin typeface="Courier New" panose="02070309020205020404" pitchFamily="49" charset="0"/>
                <a:cs typeface="Courier New" panose="02070309020205020404" pitchFamily="49" charset="0"/>
              </a:rPr>
              <a:t>&lt;/Policy</a:t>
            </a:r>
            <a:r>
              <a:rPr lang="en-US" sz="1000" dirty="0" smtClean="0">
                <a:latin typeface="Courier New" panose="02070309020205020404" pitchFamily="49" charset="0"/>
                <a:cs typeface="Courier New" panose="02070309020205020404" pitchFamily="49" charset="0"/>
              </a:rPr>
              <a:t>&gt;</a:t>
            </a:r>
            <a:endParaRPr lang="en-US" sz="1000" dirty="0">
              <a:latin typeface="Courier New" panose="02070309020205020404" pitchFamily="49" charset="0"/>
              <a:cs typeface="Courier New" panose="02070309020205020404" pitchFamily="49" charset="0"/>
            </a:endParaRPr>
          </a:p>
          <a:p>
            <a:pPr marL="0" indent="0">
              <a:spcBef>
                <a:spcPts val="0"/>
              </a:spcBef>
              <a:buNone/>
            </a:pPr>
            <a:r>
              <a:rPr lang="en-US" sz="1000" dirty="0">
                <a:latin typeface="Courier New" panose="02070309020205020404" pitchFamily="49" charset="0"/>
                <a:cs typeface="Courier New" panose="02070309020205020404" pitchFamily="49" charset="0"/>
              </a:rPr>
              <a:t>&lt;/</a:t>
            </a:r>
            <a:r>
              <a:rPr lang="en-US" sz="1000" dirty="0" err="1">
                <a:latin typeface="Courier New" panose="02070309020205020404" pitchFamily="49" charset="0"/>
                <a:cs typeface="Courier New" panose="02070309020205020404" pitchFamily="49" charset="0"/>
              </a:rPr>
              <a:t>PolicySet</a:t>
            </a:r>
            <a:r>
              <a:rPr lang="en-US" sz="1000" dirty="0">
                <a:latin typeface="Courier New" panose="02070309020205020404" pitchFamily="49" charset="0"/>
                <a:cs typeface="Courier New" panose="02070309020205020404" pitchFamily="49" charset="0"/>
              </a:rPr>
              <a:t>&gt;</a:t>
            </a:r>
          </a:p>
        </p:txBody>
      </p:sp>
      <p:sp>
        <p:nvSpPr>
          <p:cNvPr id="2" name="Slide Number Placeholder 1"/>
          <p:cNvSpPr>
            <a:spLocks noGrp="1"/>
          </p:cNvSpPr>
          <p:nvPr>
            <p:ph type="sldNum" sz="quarter" idx="12"/>
          </p:nvPr>
        </p:nvSpPr>
        <p:spPr/>
        <p:txBody>
          <a:bodyPr/>
          <a:lstStyle/>
          <a:p>
            <a:fld id="{21372E2E-A40E-48E3-8CD2-5DF1E17D7BE2}" type="slidenum">
              <a:rPr lang="en-US" smtClean="0"/>
              <a:t>33</a:t>
            </a:fld>
            <a:endParaRPr lang="en-US"/>
          </a:p>
        </p:txBody>
      </p:sp>
    </p:spTree>
    <p:extLst>
      <p:ext uri="{BB962C8B-B14F-4D97-AF65-F5344CB8AC3E}">
        <p14:creationId xmlns:p14="http://schemas.microsoft.com/office/powerpoint/2010/main" val="14012795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 Antiqua" panose="02040602050305030304" pitchFamily="18" charset="0"/>
              </a:rPr>
              <a:t>Access Request</a:t>
            </a:r>
          </a:p>
        </p:txBody>
      </p:sp>
      <p:sp>
        <p:nvSpPr>
          <p:cNvPr id="3" name="Content Placeholder 2"/>
          <p:cNvSpPr>
            <a:spLocks noGrp="1"/>
          </p:cNvSpPr>
          <p:nvPr>
            <p:ph idx="1"/>
          </p:nvPr>
        </p:nvSpPr>
        <p:spPr>
          <a:xfrm>
            <a:off x="446314" y="1825625"/>
            <a:ext cx="8069036" cy="4705804"/>
          </a:xfrm>
        </p:spPr>
        <p:txBody>
          <a:bodyPr>
            <a:normAutofit/>
          </a:bodyPr>
          <a:lstStyle/>
          <a:p>
            <a:pPr algn="just"/>
            <a:r>
              <a:rPr lang="en-US" dirty="0" smtClean="0"/>
              <a:t>There exists </a:t>
            </a:r>
            <a:r>
              <a:rPr lang="en-US" dirty="0"/>
              <a:t>a </a:t>
            </a:r>
            <a:r>
              <a:rPr lang="en-US" b="1" dirty="0"/>
              <a:t>researcher</a:t>
            </a:r>
            <a:r>
              <a:rPr lang="en-US" dirty="0"/>
              <a:t> who is requesting </a:t>
            </a:r>
            <a:r>
              <a:rPr lang="en-US" dirty="0" smtClean="0"/>
              <a:t>the data </a:t>
            </a:r>
            <a:r>
              <a:rPr lang="en-US" dirty="0"/>
              <a:t>and he </a:t>
            </a:r>
            <a:r>
              <a:rPr lang="en-US" b="1" dirty="0"/>
              <a:t>is HIPAA compliant</a:t>
            </a:r>
            <a:r>
              <a:rPr lang="en-US" dirty="0"/>
              <a:t>. </a:t>
            </a:r>
            <a:endParaRPr lang="en-US" dirty="0" smtClean="0"/>
          </a:p>
          <a:p>
            <a:pPr algn="just"/>
            <a:r>
              <a:rPr lang="en-US" dirty="0" smtClean="0"/>
              <a:t>The </a:t>
            </a:r>
            <a:r>
              <a:rPr lang="en-US" b="1" i="1" dirty="0"/>
              <a:t>researcher</a:t>
            </a:r>
            <a:r>
              <a:rPr lang="en-US" dirty="0"/>
              <a:t> is </a:t>
            </a:r>
            <a:r>
              <a:rPr lang="en-US" dirty="0" smtClean="0"/>
              <a:t>conducting a </a:t>
            </a:r>
            <a:r>
              <a:rPr lang="en-US" dirty="0"/>
              <a:t>study to assess the effectiveness of the </a:t>
            </a:r>
            <a:r>
              <a:rPr lang="en-US" dirty="0" smtClean="0"/>
              <a:t>experimental drug </a:t>
            </a:r>
            <a:r>
              <a:rPr lang="en-US" dirty="0"/>
              <a:t>on hepatitis C symptoms each month in the first </a:t>
            </a:r>
            <a:r>
              <a:rPr lang="en-US" dirty="0" smtClean="0"/>
              <a:t>year after </a:t>
            </a:r>
            <a:r>
              <a:rPr lang="en-US" dirty="0"/>
              <a:t>treatment. </a:t>
            </a:r>
            <a:endParaRPr lang="en-US" dirty="0" smtClean="0"/>
          </a:p>
          <a:p>
            <a:pPr algn="just"/>
            <a:r>
              <a:rPr lang="en-US" dirty="0" smtClean="0"/>
              <a:t>The </a:t>
            </a:r>
            <a:r>
              <a:rPr lang="en-US" b="1" i="1" dirty="0"/>
              <a:t>researcher</a:t>
            </a:r>
            <a:r>
              <a:rPr lang="en-US" dirty="0"/>
              <a:t> would </a:t>
            </a:r>
            <a:r>
              <a:rPr lang="en-US" b="1" dirty="0"/>
              <a:t>need</a:t>
            </a:r>
            <a:r>
              <a:rPr lang="en-US" dirty="0"/>
              <a:t> </a:t>
            </a:r>
            <a:r>
              <a:rPr lang="en-US" b="1" dirty="0"/>
              <a:t>access</a:t>
            </a:r>
            <a:r>
              <a:rPr lang="en-US" dirty="0"/>
              <a:t> to </a:t>
            </a:r>
            <a:r>
              <a:rPr lang="en-US" dirty="0" smtClean="0"/>
              <a:t>patient’s </a:t>
            </a:r>
            <a:r>
              <a:rPr lang="en-US" b="1" dirty="0" smtClean="0"/>
              <a:t>past </a:t>
            </a:r>
            <a:r>
              <a:rPr lang="en-US" b="1" dirty="0"/>
              <a:t>drug history</a:t>
            </a:r>
            <a:r>
              <a:rPr lang="en-US" dirty="0"/>
              <a:t> and also </a:t>
            </a:r>
            <a:r>
              <a:rPr lang="en-US" b="1" dirty="0"/>
              <a:t>information</a:t>
            </a:r>
            <a:r>
              <a:rPr lang="en-US" dirty="0"/>
              <a:t> about the </a:t>
            </a:r>
            <a:r>
              <a:rPr lang="en-US" dirty="0" smtClean="0"/>
              <a:t>symptoms at </a:t>
            </a:r>
            <a:r>
              <a:rPr lang="en-US" dirty="0"/>
              <a:t>the </a:t>
            </a:r>
            <a:r>
              <a:rPr lang="en-US" b="1" dirty="0"/>
              <a:t>month level</a:t>
            </a:r>
            <a:r>
              <a:rPr lang="en-US" dirty="0"/>
              <a:t>.</a:t>
            </a:r>
          </a:p>
        </p:txBody>
      </p:sp>
      <p:sp>
        <p:nvSpPr>
          <p:cNvPr id="4" name="Slide Number Placeholder 3"/>
          <p:cNvSpPr>
            <a:spLocks noGrp="1"/>
          </p:cNvSpPr>
          <p:nvPr>
            <p:ph type="sldNum" sz="quarter" idx="12"/>
          </p:nvPr>
        </p:nvSpPr>
        <p:spPr/>
        <p:txBody>
          <a:bodyPr/>
          <a:lstStyle/>
          <a:p>
            <a:fld id="{21372E2E-A40E-48E3-8CD2-5DF1E17D7BE2}" type="slidenum">
              <a:rPr lang="en-US" smtClean="0"/>
              <a:t>34</a:t>
            </a:fld>
            <a:endParaRPr lang="en-US"/>
          </a:p>
        </p:txBody>
      </p:sp>
    </p:spTree>
    <p:extLst>
      <p:ext uri="{BB962C8B-B14F-4D97-AF65-F5344CB8AC3E}">
        <p14:creationId xmlns:p14="http://schemas.microsoft.com/office/powerpoint/2010/main" val="407293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6" y="214331"/>
            <a:ext cx="8915400" cy="6524094"/>
          </a:xfrm>
        </p:spPr>
        <p:txBody>
          <a:bodyPr>
            <a:noAutofit/>
          </a:bodyPr>
          <a:lstStyle/>
          <a:p>
            <a:pPr marL="0" indent="0">
              <a:spcBef>
                <a:spcPts val="0"/>
              </a:spcBef>
              <a:buNone/>
            </a:pPr>
            <a:r>
              <a:rPr lang="en-US" sz="2100" dirty="0">
                <a:latin typeface="Courier New" panose="02070309020205020404" pitchFamily="49" charset="0"/>
                <a:cs typeface="Courier New" panose="02070309020205020404" pitchFamily="49" charset="0"/>
              </a:rPr>
              <a:t>&lt;Request REQ1&gt;</a:t>
            </a:r>
          </a:p>
          <a:p>
            <a:pPr marL="0" indent="0">
              <a:spcBef>
                <a:spcPts val="0"/>
              </a:spcBef>
              <a:buNone/>
            </a:pPr>
            <a:r>
              <a:rPr lang="en-US" sz="2100" dirty="0">
                <a:latin typeface="Courier New" panose="02070309020205020404" pitchFamily="49" charset="0"/>
                <a:cs typeface="Courier New" panose="02070309020205020404" pitchFamily="49" charset="0"/>
              </a:rPr>
              <a:t>&lt;Attributes&gt;</a:t>
            </a:r>
          </a:p>
          <a:p>
            <a:pPr marL="0" indent="0">
              <a:spcBef>
                <a:spcPts val="0"/>
              </a:spcBef>
              <a:buNone/>
            </a:pP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access-subject </a:t>
            </a:r>
            <a:r>
              <a:rPr lang="en-US" sz="2100" dirty="0" smtClean="0">
                <a:latin typeface="Courier New" panose="02070309020205020404" pitchFamily="49" charset="0"/>
                <a:cs typeface="Courier New" panose="02070309020205020404" pitchFamily="49" charset="0"/>
              </a:rPr>
              <a:t>  :</a:t>
            </a:r>
            <a:r>
              <a:rPr lang="en-US" sz="2100" b="1" dirty="0">
                <a:latin typeface="Courier New" panose="02070309020205020404" pitchFamily="49" charset="0"/>
                <a:cs typeface="Courier New" panose="02070309020205020404" pitchFamily="49" charset="0"/>
              </a:rPr>
              <a:t>Subject-id</a:t>
            </a:r>
            <a:r>
              <a:rPr lang="en-US" sz="2100" dirty="0">
                <a:latin typeface="Courier New" panose="02070309020205020404" pitchFamily="49" charset="0"/>
                <a:cs typeface="Courier New" panose="02070309020205020404" pitchFamily="49" charset="0"/>
              </a:rPr>
              <a:t> </a:t>
            </a: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Carol</a:t>
            </a:r>
          </a:p>
          <a:p>
            <a:pPr marL="0" indent="0">
              <a:spcBef>
                <a:spcPts val="0"/>
              </a:spcBef>
              <a:buNone/>
            </a:pP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access-subject </a:t>
            </a:r>
            <a:r>
              <a:rPr lang="en-US" sz="2100" dirty="0" smtClean="0">
                <a:latin typeface="Courier New" panose="02070309020205020404" pitchFamily="49" charset="0"/>
                <a:cs typeface="Courier New" panose="02070309020205020404" pitchFamily="49" charset="0"/>
              </a:rPr>
              <a:t>  :</a:t>
            </a:r>
            <a:r>
              <a:rPr lang="en-US" sz="2100" b="1" dirty="0" smtClean="0">
                <a:latin typeface="Courier New" panose="02070309020205020404" pitchFamily="49" charset="0"/>
                <a:cs typeface="Courier New" panose="02070309020205020404" pitchFamily="49" charset="0"/>
              </a:rPr>
              <a:t>Role</a:t>
            </a:r>
            <a:r>
              <a:rPr lang="en-US" sz="2100" dirty="0" smtClean="0">
                <a:latin typeface="Courier New" panose="02070309020205020404" pitchFamily="49" charset="0"/>
                <a:cs typeface="Courier New" panose="02070309020205020404" pitchFamily="49" charset="0"/>
              </a:rPr>
              <a:t>           :</a:t>
            </a:r>
            <a:r>
              <a:rPr lang="en-US" sz="2100" b="1" dirty="0" smtClean="0">
                <a:latin typeface="Courier New" panose="02070309020205020404" pitchFamily="49" charset="0"/>
                <a:cs typeface="Courier New" panose="02070309020205020404" pitchFamily="49" charset="0"/>
              </a:rPr>
              <a:t>Researcher</a:t>
            </a:r>
            <a:endParaRPr lang="en-US" sz="2100" b="1" dirty="0">
              <a:latin typeface="Courier New" panose="02070309020205020404" pitchFamily="49" charset="0"/>
              <a:cs typeface="Courier New" panose="02070309020205020404" pitchFamily="49" charset="0"/>
            </a:endParaRPr>
          </a:p>
          <a:p>
            <a:pPr marL="0" indent="0">
              <a:spcBef>
                <a:spcPts val="0"/>
              </a:spcBef>
              <a:buNone/>
            </a:pP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access-subject </a:t>
            </a:r>
            <a:r>
              <a:rPr lang="en-US" sz="2100" dirty="0" smtClean="0">
                <a:latin typeface="Courier New" panose="02070309020205020404" pitchFamily="49" charset="0"/>
                <a:cs typeface="Courier New" panose="02070309020205020404" pitchFamily="49" charset="0"/>
              </a:rPr>
              <a:t>  :</a:t>
            </a:r>
            <a:r>
              <a:rPr lang="en-US" sz="2100" b="1" dirty="0">
                <a:latin typeface="Courier New" panose="02070309020205020404" pitchFamily="49" charset="0"/>
                <a:cs typeface="Courier New" panose="02070309020205020404" pitchFamily="49" charset="0"/>
              </a:rPr>
              <a:t>HIPAA </a:t>
            </a:r>
            <a:r>
              <a:rPr lang="en-US" sz="2100" b="1" dirty="0" smtClean="0">
                <a:latin typeface="Courier New" panose="02070309020205020404" pitchFamily="49" charset="0"/>
                <a:cs typeface="Courier New" panose="02070309020205020404" pitchFamily="49" charset="0"/>
              </a:rPr>
              <a:t>Comp</a:t>
            </a:r>
            <a:r>
              <a:rPr lang="en-US" sz="2100" dirty="0">
                <a:latin typeface="Courier New" panose="02070309020205020404" pitchFamily="49" charset="0"/>
                <a:cs typeface="Courier New" panose="02070309020205020404" pitchFamily="49" charset="0"/>
              </a:rPr>
              <a:t> </a:t>
            </a:r>
            <a:r>
              <a:rPr lang="en-US" sz="2100" dirty="0" smtClean="0">
                <a:latin typeface="Courier New" panose="02070309020205020404" pitchFamily="49" charset="0"/>
                <a:cs typeface="Courier New" panose="02070309020205020404" pitchFamily="49" charset="0"/>
              </a:rPr>
              <a:t>    :</a:t>
            </a:r>
            <a:r>
              <a:rPr lang="en-US" sz="2100" b="1" dirty="0" smtClean="0">
                <a:latin typeface="Courier New" panose="02070309020205020404" pitchFamily="49" charset="0"/>
                <a:cs typeface="Courier New" panose="02070309020205020404" pitchFamily="49" charset="0"/>
              </a:rPr>
              <a:t>Yes</a:t>
            </a:r>
            <a:endParaRPr lang="en-US" sz="2100" b="1" dirty="0">
              <a:latin typeface="Courier New" panose="02070309020205020404" pitchFamily="49" charset="0"/>
              <a:cs typeface="Courier New" panose="02070309020205020404" pitchFamily="49" charset="0"/>
            </a:endParaRPr>
          </a:p>
          <a:p>
            <a:pPr marL="0" indent="0">
              <a:spcBef>
                <a:spcPts val="0"/>
              </a:spcBef>
              <a:buNone/>
            </a:pPr>
            <a:r>
              <a:rPr lang="en-US" sz="2100" dirty="0" smtClean="0">
                <a:latin typeface="Courier New" panose="02070309020205020404" pitchFamily="49" charset="0"/>
                <a:cs typeface="Courier New" panose="02070309020205020404" pitchFamily="49" charset="0"/>
              </a:rPr>
              <a:t>	:resource         :</a:t>
            </a:r>
            <a:r>
              <a:rPr lang="en-US" sz="2100" b="1" dirty="0" smtClean="0">
                <a:latin typeface="Courier New" panose="02070309020205020404" pitchFamily="49" charset="0"/>
                <a:cs typeface="Courier New" panose="02070309020205020404" pitchFamily="49" charset="0"/>
              </a:rPr>
              <a:t>Type</a:t>
            </a:r>
            <a:r>
              <a:rPr lang="en-US" sz="2100" dirty="0" smtClean="0">
                <a:latin typeface="Courier New" panose="02070309020205020404" pitchFamily="49" charset="0"/>
                <a:cs typeface="Courier New" panose="02070309020205020404" pitchFamily="49" charset="0"/>
              </a:rPr>
              <a:t>           :</a:t>
            </a:r>
            <a:r>
              <a:rPr lang="en-US" sz="2100" b="1" dirty="0" err="1" smtClean="0">
                <a:latin typeface="Courier New" panose="02070309020205020404" pitchFamily="49" charset="0"/>
                <a:cs typeface="Courier New" panose="02070309020205020404" pitchFamily="49" charset="0"/>
              </a:rPr>
              <a:t>HealthData</a:t>
            </a:r>
            <a:endParaRPr lang="en-US" sz="2100" b="1" dirty="0">
              <a:latin typeface="Courier New" panose="02070309020205020404" pitchFamily="49" charset="0"/>
              <a:cs typeface="Courier New" panose="02070309020205020404" pitchFamily="49" charset="0"/>
            </a:endParaRPr>
          </a:p>
          <a:p>
            <a:pPr marL="0" indent="0">
              <a:spcBef>
                <a:spcPts val="0"/>
              </a:spcBef>
              <a:buNone/>
            </a:pPr>
            <a:r>
              <a:rPr lang="en-US" sz="2100" dirty="0">
                <a:latin typeface="Courier New" panose="02070309020205020404" pitchFamily="49" charset="0"/>
                <a:cs typeface="Courier New" panose="02070309020205020404" pitchFamily="49" charset="0"/>
              </a:rPr>
              <a:t>/* Content */</a:t>
            </a:r>
          </a:p>
          <a:p>
            <a:pPr marL="0" indent="0">
              <a:spcBef>
                <a:spcPts val="0"/>
              </a:spcBef>
              <a:buNone/>
            </a:pP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resource </a:t>
            </a: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Content </a:t>
            </a: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Drug-usage</a:t>
            </a:r>
          </a:p>
          <a:p>
            <a:pPr marL="0" indent="0">
              <a:spcBef>
                <a:spcPts val="0"/>
              </a:spcBef>
              <a:buNone/>
            </a:pP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resource </a:t>
            </a: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Content </a:t>
            </a: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Symptoms</a:t>
            </a:r>
          </a:p>
          <a:p>
            <a:pPr marL="0" indent="0">
              <a:spcBef>
                <a:spcPts val="0"/>
              </a:spcBef>
              <a:buNone/>
            </a:pP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resource </a:t>
            </a: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Content </a:t>
            </a: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Disease</a:t>
            </a:r>
          </a:p>
          <a:p>
            <a:pPr marL="0" indent="0">
              <a:spcBef>
                <a:spcPts val="0"/>
              </a:spcBef>
              <a:buNone/>
            </a:pP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resource </a:t>
            </a: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Content </a:t>
            </a: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Duration</a:t>
            </a:r>
          </a:p>
          <a:p>
            <a:pPr marL="0" indent="0">
              <a:spcBef>
                <a:spcPts val="0"/>
              </a:spcBef>
              <a:buNone/>
            </a:pP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resource </a:t>
            </a: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Content </a:t>
            </a: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Date</a:t>
            </a:r>
          </a:p>
          <a:p>
            <a:pPr marL="0" indent="0">
              <a:spcBef>
                <a:spcPts val="0"/>
              </a:spcBef>
              <a:buNone/>
            </a:pPr>
            <a:r>
              <a:rPr lang="en-US" sz="2100" dirty="0">
                <a:latin typeface="Courier New" panose="02070309020205020404" pitchFamily="49" charset="0"/>
                <a:cs typeface="Courier New" panose="02070309020205020404" pitchFamily="49" charset="0"/>
              </a:rPr>
              <a:t>/* Comparing Attribute Values */</a:t>
            </a:r>
          </a:p>
          <a:p>
            <a:pPr marL="0" indent="0">
              <a:spcBef>
                <a:spcPts val="0"/>
              </a:spcBef>
              <a:buNone/>
            </a:pPr>
            <a:r>
              <a:rPr lang="en-US" sz="2100" dirty="0" smtClean="0">
                <a:latin typeface="Courier New" panose="02070309020205020404" pitchFamily="49" charset="0"/>
                <a:cs typeface="Courier New" panose="02070309020205020404" pitchFamily="49" charset="0"/>
              </a:rPr>
              <a:t>	:content-selector :</a:t>
            </a:r>
            <a:r>
              <a:rPr lang="en-US" sz="2100" dirty="0" err="1" smtClean="0">
                <a:latin typeface="Courier New" panose="02070309020205020404" pitchFamily="49" charset="0"/>
                <a:cs typeface="Courier New" panose="02070309020205020404" pitchFamily="49" charset="0"/>
              </a:rPr>
              <a:t>resource.Disease</a:t>
            </a:r>
            <a:r>
              <a:rPr lang="en-US" sz="2100" dirty="0" smtClean="0">
                <a:latin typeface="Courier New" panose="02070309020205020404" pitchFamily="49" charset="0"/>
                <a:cs typeface="Courier New" panose="02070309020205020404" pitchFamily="49" charset="0"/>
              </a:rPr>
              <a:t>  :</a:t>
            </a:r>
            <a:r>
              <a:rPr lang="en-US" sz="2100" b="1" dirty="0" err="1">
                <a:latin typeface="Courier New" panose="02070309020205020404" pitchFamily="49" charset="0"/>
                <a:cs typeface="Courier New" panose="02070309020205020404" pitchFamily="49" charset="0"/>
              </a:rPr>
              <a:t>HepC</a:t>
            </a:r>
            <a:endParaRPr lang="en-US" sz="2100" b="1" dirty="0">
              <a:latin typeface="Courier New" panose="02070309020205020404" pitchFamily="49" charset="0"/>
              <a:cs typeface="Courier New" panose="02070309020205020404" pitchFamily="49" charset="0"/>
            </a:endParaRPr>
          </a:p>
          <a:p>
            <a:pPr marL="0" indent="0">
              <a:spcBef>
                <a:spcPts val="0"/>
              </a:spcBef>
              <a:buNone/>
            </a:pP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content-selector :</a:t>
            </a:r>
            <a:r>
              <a:rPr lang="en-US" sz="2100" dirty="0" err="1" smtClean="0">
                <a:latin typeface="Courier New" panose="02070309020205020404" pitchFamily="49" charset="0"/>
                <a:cs typeface="Courier New" panose="02070309020205020404" pitchFamily="49" charset="0"/>
              </a:rPr>
              <a:t>resource.Duration</a:t>
            </a:r>
            <a:r>
              <a:rPr lang="en-US" sz="2100" dirty="0">
                <a:latin typeface="Courier New" panose="02070309020205020404" pitchFamily="49" charset="0"/>
                <a:cs typeface="Courier New" panose="02070309020205020404" pitchFamily="49" charset="0"/>
              </a:rPr>
              <a:t> </a:t>
            </a:r>
            <a:r>
              <a:rPr lang="en-US" sz="2100" dirty="0" smtClean="0">
                <a:latin typeface="Courier New" panose="02070309020205020404" pitchFamily="49" charset="0"/>
                <a:cs typeface="Courier New" panose="02070309020205020404" pitchFamily="49" charset="0"/>
              </a:rPr>
              <a:t>:</a:t>
            </a:r>
            <a:r>
              <a:rPr lang="en-US" sz="2100" b="1" dirty="0" smtClean="0">
                <a:latin typeface="Courier New" panose="02070309020205020404" pitchFamily="49" charset="0"/>
                <a:cs typeface="Courier New" panose="02070309020205020404" pitchFamily="49" charset="0"/>
              </a:rPr>
              <a:t>Monthly</a:t>
            </a:r>
            <a:endParaRPr lang="en-US" sz="2100" b="1" dirty="0">
              <a:latin typeface="Courier New" panose="02070309020205020404" pitchFamily="49" charset="0"/>
              <a:cs typeface="Courier New" panose="02070309020205020404" pitchFamily="49" charset="0"/>
            </a:endParaRPr>
          </a:p>
          <a:p>
            <a:pPr marL="0" indent="0">
              <a:spcBef>
                <a:spcPts val="0"/>
              </a:spcBef>
              <a:buNone/>
            </a:pP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content-selector :</a:t>
            </a:r>
            <a:r>
              <a:rPr lang="en-US" sz="2100" dirty="0" err="1" smtClean="0">
                <a:latin typeface="Courier New" panose="02070309020205020404" pitchFamily="49" charset="0"/>
                <a:cs typeface="Courier New" panose="02070309020205020404" pitchFamily="49" charset="0"/>
              </a:rPr>
              <a:t>resource.Date</a:t>
            </a:r>
            <a:r>
              <a:rPr lang="en-US" sz="2100" dirty="0">
                <a:latin typeface="Courier New" panose="02070309020205020404" pitchFamily="49" charset="0"/>
                <a:cs typeface="Courier New" panose="02070309020205020404" pitchFamily="49" charset="0"/>
              </a:rPr>
              <a:t> </a:t>
            </a:r>
            <a:r>
              <a:rPr lang="en-US" sz="2100" dirty="0" smtClean="0">
                <a:latin typeface="Courier New" panose="02070309020205020404" pitchFamily="49" charset="0"/>
                <a:cs typeface="Courier New" panose="02070309020205020404" pitchFamily="49" charset="0"/>
              </a:rPr>
              <a:t>: 						</a:t>
            </a:r>
            <a:r>
              <a:rPr lang="en-US" sz="2100" b="1" dirty="0" smtClean="0">
                <a:latin typeface="Courier New" panose="02070309020205020404" pitchFamily="49" charset="0"/>
                <a:cs typeface="Courier New" panose="02070309020205020404" pitchFamily="49" charset="0"/>
              </a:rPr>
              <a:t>resource.Date+365</a:t>
            </a:r>
            <a:r>
              <a:rPr lang="en-US" sz="2100" dirty="0" smtClean="0">
                <a:latin typeface="Courier New" panose="02070309020205020404" pitchFamily="49" charset="0"/>
                <a:cs typeface="Courier New" panose="02070309020205020404" pitchFamily="49" charset="0"/>
              </a:rPr>
              <a:t>&gt;</a:t>
            </a:r>
            <a:r>
              <a:rPr lang="en-US" sz="2100" b="1" dirty="0" smtClean="0">
                <a:latin typeface="Courier New" panose="02070309020205020404" pitchFamily="49" charset="0"/>
                <a:cs typeface="Courier New" panose="02070309020205020404" pitchFamily="49" charset="0"/>
              </a:rPr>
              <a:t>Current </a:t>
            </a:r>
            <a:r>
              <a:rPr lang="en-US" sz="2100" b="1" dirty="0">
                <a:latin typeface="Courier New" panose="02070309020205020404" pitchFamily="49" charset="0"/>
                <a:cs typeface="Courier New" panose="02070309020205020404" pitchFamily="49" charset="0"/>
              </a:rPr>
              <a:t>Date</a:t>
            </a:r>
          </a:p>
          <a:p>
            <a:pPr marL="0" indent="0">
              <a:spcBef>
                <a:spcPts val="0"/>
              </a:spcBef>
              <a:buNone/>
            </a:pP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action </a:t>
            </a: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Action-id </a:t>
            </a: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Release</a:t>
            </a:r>
          </a:p>
          <a:p>
            <a:pPr marL="0" indent="0">
              <a:spcBef>
                <a:spcPts val="0"/>
              </a:spcBef>
              <a:buNone/>
            </a:pP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purpose </a:t>
            </a: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Purpose-id </a:t>
            </a:r>
            <a:r>
              <a:rPr lang="en-US" sz="2100" dirty="0" smtClean="0">
                <a:latin typeface="Courier New" panose="02070309020205020404" pitchFamily="49" charset="0"/>
                <a:cs typeface="Courier New" panose="02070309020205020404" pitchFamily="49" charset="0"/>
              </a:rPr>
              <a:t>	     :</a:t>
            </a:r>
            <a:r>
              <a:rPr lang="en-US" sz="2100" dirty="0" err="1">
                <a:latin typeface="Courier New" panose="02070309020205020404" pitchFamily="49" charset="0"/>
                <a:cs typeface="Courier New" panose="02070309020205020404" pitchFamily="49" charset="0"/>
              </a:rPr>
              <a:t>DrugEffect</a:t>
            </a:r>
            <a:endParaRPr lang="en-US" sz="2100" dirty="0">
              <a:latin typeface="Courier New" panose="02070309020205020404" pitchFamily="49" charset="0"/>
              <a:cs typeface="Courier New" panose="02070309020205020404" pitchFamily="49" charset="0"/>
            </a:endParaRPr>
          </a:p>
          <a:p>
            <a:pPr marL="0" indent="0">
              <a:spcBef>
                <a:spcPts val="0"/>
              </a:spcBef>
              <a:buNone/>
            </a:pPr>
            <a:r>
              <a:rPr lang="en-US" sz="2100" dirty="0">
                <a:latin typeface="Courier New" panose="02070309020205020404" pitchFamily="49" charset="0"/>
                <a:cs typeface="Courier New" panose="02070309020205020404" pitchFamily="49" charset="0"/>
              </a:rPr>
              <a:t>&lt;/Attributes&gt;</a:t>
            </a:r>
          </a:p>
          <a:p>
            <a:pPr marL="0" indent="0">
              <a:spcBef>
                <a:spcPts val="0"/>
              </a:spcBef>
              <a:buNone/>
            </a:pPr>
            <a:r>
              <a:rPr lang="en-US" sz="2100" dirty="0">
                <a:latin typeface="Courier New" panose="02070309020205020404" pitchFamily="49" charset="0"/>
                <a:cs typeface="Courier New" panose="02070309020205020404" pitchFamily="49" charset="0"/>
              </a:rPr>
              <a:t>&lt;/Request REQ1&gt;</a:t>
            </a:r>
          </a:p>
        </p:txBody>
      </p:sp>
      <p:sp>
        <p:nvSpPr>
          <p:cNvPr id="2" name="Slide Number Placeholder 1"/>
          <p:cNvSpPr>
            <a:spLocks noGrp="1"/>
          </p:cNvSpPr>
          <p:nvPr>
            <p:ph type="sldNum" sz="quarter" idx="12"/>
          </p:nvPr>
        </p:nvSpPr>
        <p:spPr/>
        <p:txBody>
          <a:bodyPr/>
          <a:lstStyle/>
          <a:p>
            <a:fld id="{21372E2E-A40E-48E3-8CD2-5DF1E17D7BE2}" type="slidenum">
              <a:rPr lang="en-US" smtClean="0"/>
              <a:t>35</a:t>
            </a:fld>
            <a:endParaRPr lang="en-US"/>
          </a:p>
        </p:txBody>
      </p:sp>
    </p:spTree>
    <p:extLst>
      <p:ext uri="{BB962C8B-B14F-4D97-AF65-F5344CB8AC3E}">
        <p14:creationId xmlns:p14="http://schemas.microsoft.com/office/powerpoint/2010/main" val="6101958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 Antiqua" panose="02040602050305030304" pitchFamily="18" charset="0"/>
              </a:rPr>
              <a:t>Access Request</a:t>
            </a:r>
            <a:endParaRPr lang="en-US" b="1" dirty="0"/>
          </a:p>
        </p:txBody>
      </p:sp>
      <p:sp>
        <p:nvSpPr>
          <p:cNvPr id="3" name="Content Placeholder 2"/>
          <p:cNvSpPr>
            <a:spLocks noGrp="1"/>
          </p:cNvSpPr>
          <p:nvPr>
            <p:ph idx="1"/>
          </p:nvPr>
        </p:nvSpPr>
        <p:spPr>
          <a:xfrm>
            <a:off x="413657" y="1690690"/>
            <a:ext cx="8251372" cy="4949596"/>
          </a:xfrm>
        </p:spPr>
        <p:txBody>
          <a:bodyPr>
            <a:normAutofit fontScale="92500" lnSpcReduction="20000"/>
          </a:bodyPr>
          <a:lstStyle/>
          <a:p>
            <a:r>
              <a:rPr lang="en-US" dirty="0"/>
              <a:t>The data store begins by matching the </a:t>
            </a:r>
            <a:r>
              <a:rPr lang="en-US" b="1" dirty="0"/>
              <a:t>Target</a:t>
            </a:r>
            <a:r>
              <a:rPr lang="en-US" dirty="0"/>
              <a:t> of the </a:t>
            </a:r>
            <a:r>
              <a:rPr lang="en-US" b="1" i="1" dirty="0"/>
              <a:t>PolicySetInstitute1</a:t>
            </a:r>
            <a:r>
              <a:rPr lang="en-US" dirty="0" smtClean="0"/>
              <a:t>.</a:t>
            </a:r>
          </a:p>
          <a:p>
            <a:r>
              <a:rPr lang="en-US" dirty="0"/>
              <a:t>The </a:t>
            </a:r>
            <a:r>
              <a:rPr lang="en-US" b="1" i="1" dirty="0"/>
              <a:t>access-subject</a:t>
            </a:r>
            <a:r>
              <a:rPr lang="en-US" dirty="0"/>
              <a:t> </a:t>
            </a:r>
            <a:r>
              <a:rPr lang="en-US" b="1" dirty="0">
                <a:solidFill>
                  <a:srgbClr val="FF0000"/>
                </a:solidFill>
              </a:rPr>
              <a:t>attribute</a:t>
            </a:r>
            <a:r>
              <a:rPr lang="en-US" dirty="0"/>
              <a:t> </a:t>
            </a:r>
            <a:r>
              <a:rPr lang="en-US" b="1" dirty="0">
                <a:solidFill>
                  <a:srgbClr val="FF0000"/>
                </a:solidFill>
              </a:rPr>
              <a:t>Role</a:t>
            </a:r>
            <a:r>
              <a:rPr lang="en-US" dirty="0"/>
              <a:t> </a:t>
            </a:r>
            <a:r>
              <a:rPr lang="en-US" b="1" dirty="0" smtClean="0">
                <a:solidFill>
                  <a:srgbClr val="00B050"/>
                </a:solidFill>
              </a:rPr>
              <a:t>matches</a:t>
            </a:r>
          </a:p>
          <a:p>
            <a:r>
              <a:rPr lang="en-US" dirty="0"/>
              <a:t>T</a:t>
            </a:r>
            <a:r>
              <a:rPr lang="en-US" dirty="0" smtClean="0"/>
              <a:t>he </a:t>
            </a:r>
            <a:r>
              <a:rPr lang="en-US" b="1" i="1" dirty="0"/>
              <a:t>resource</a:t>
            </a:r>
            <a:r>
              <a:rPr lang="en-US" dirty="0"/>
              <a:t> </a:t>
            </a:r>
            <a:r>
              <a:rPr lang="en-US" b="1" dirty="0">
                <a:solidFill>
                  <a:srgbClr val="FF0000"/>
                </a:solidFill>
              </a:rPr>
              <a:t>attribute Type </a:t>
            </a:r>
            <a:r>
              <a:rPr lang="en-US" b="1" dirty="0" smtClean="0">
                <a:solidFill>
                  <a:srgbClr val="00B050"/>
                </a:solidFill>
              </a:rPr>
              <a:t>matches</a:t>
            </a:r>
          </a:p>
          <a:p>
            <a:r>
              <a:rPr lang="en-US" dirty="0"/>
              <a:t>T</a:t>
            </a:r>
            <a:r>
              <a:rPr lang="en-US" dirty="0" smtClean="0"/>
              <a:t>he </a:t>
            </a:r>
            <a:r>
              <a:rPr lang="en-US" b="1" i="1" dirty="0"/>
              <a:t>action</a:t>
            </a:r>
            <a:r>
              <a:rPr lang="en-US" dirty="0"/>
              <a:t> </a:t>
            </a:r>
            <a:r>
              <a:rPr lang="en-US" dirty="0" smtClean="0"/>
              <a:t>attribute </a:t>
            </a:r>
            <a:r>
              <a:rPr lang="en-US" b="1" dirty="0" smtClean="0">
                <a:solidFill>
                  <a:srgbClr val="FF0000"/>
                </a:solidFill>
              </a:rPr>
              <a:t>Action-Id </a:t>
            </a:r>
            <a:r>
              <a:rPr lang="en-US" dirty="0"/>
              <a:t>which is </a:t>
            </a:r>
            <a:r>
              <a:rPr lang="en-US" b="1" dirty="0"/>
              <a:t>Release</a:t>
            </a:r>
            <a:r>
              <a:rPr lang="en-US" dirty="0"/>
              <a:t> </a:t>
            </a:r>
            <a:r>
              <a:rPr lang="en-US" b="1" dirty="0" smtClean="0">
                <a:solidFill>
                  <a:srgbClr val="00B050"/>
                </a:solidFill>
              </a:rPr>
              <a:t>matches</a:t>
            </a:r>
          </a:p>
          <a:p>
            <a:r>
              <a:rPr lang="en-US" b="1" i="1" dirty="0"/>
              <a:t>PolicySetInstitute1</a:t>
            </a:r>
            <a:r>
              <a:rPr lang="en-US" dirty="0"/>
              <a:t> </a:t>
            </a:r>
            <a:r>
              <a:rPr lang="en-US" b="1" dirty="0" smtClean="0">
                <a:solidFill>
                  <a:srgbClr val="00B050"/>
                </a:solidFill>
              </a:rPr>
              <a:t>applies</a:t>
            </a:r>
            <a:r>
              <a:rPr lang="en-US" dirty="0" smtClean="0"/>
              <a:t> and </a:t>
            </a:r>
            <a:r>
              <a:rPr lang="en-US" dirty="0">
                <a:solidFill>
                  <a:srgbClr val="FF0000"/>
                </a:solidFill>
              </a:rPr>
              <a:t>Policy1</a:t>
            </a:r>
            <a:r>
              <a:rPr lang="en-US" dirty="0"/>
              <a:t> </a:t>
            </a:r>
            <a:r>
              <a:rPr lang="en-US" b="1" dirty="0"/>
              <a:t>must be checked</a:t>
            </a:r>
            <a:endParaRPr lang="en-US" b="1" dirty="0" smtClean="0">
              <a:solidFill>
                <a:srgbClr val="00B050"/>
              </a:solidFill>
            </a:endParaRPr>
          </a:p>
          <a:p>
            <a:r>
              <a:rPr lang="en-US" dirty="0"/>
              <a:t>The </a:t>
            </a:r>
            <a:r>
              <a:rPr lang="en-US" b="1" dirty="0">
                <a:solidFill>
                  <a:srgbClr val="FF0000"/>
                </a:solidFill>
              </a:rPr>
              <a:t>Target</a:t>
            </a:r>
            <a:r>
              <a:rPr lang="en-US" dirty="0"/>
              <a:t> of </a:t>
            </a:r>
            <a:r>
              <a:rPr lang="en-US" b="1" dirty="0" smtClean="0"/>
              <a:t>Policy1</a:t>
            </a:r>
            <a:r>
              <a:rPr lang="en-US" dirty="0" smtClean="0"/>
              <a:t> </a:t>
            </a:r>
            <a:r>
              <a:rPr lang="en-US" b="1" dirty="0" smtClean="0">
                <a:solidFill>
                  <a:srgbClr val="00B050"/>
                </a:solidFill>
              </a:rPr>
              <a:t>matches</a:t>
            </a:r>
            <a:r>
              <a:rPr lang="en-US" dirty="0"/>
              <a:t>,</a:t>
            </a:r>
            <a:r>
              <a:rPr lang="en-US" b="1" dirty="0" smtClean="0">
                <a:solidFill>
                  <a:srgbClr val="00B050"/>
                </a:solidFill>
              </a:rPr>
              <a:t> </a:t>
            </a:r>
          </a:p>
          <a:p>
            <a:pPr lvl="1"/>
            <a:r>
              <a:rPr lang="en-US" dirty="0" smtClean="0"/>
              <a:t>so </a:t>
            </a:r>
            <a:r>
              <a:rPr lang="en-US" dirty="0"/>
              <a:t>the </a:t>
            </a:r>
            <a:r>
              <a:rPr lang="en-US" b="1" dirty="0"/>
              <a:t>rule</a:t>
            </a:r>
            <a:r>
              <a:rPr lang="en-US" dirty="0"/>
              <a:t> </a:t>
            </a:r>
            <a:r>
              <a:rPr lang="en-US" b="1" dirty="0">
                <a:solidFill>
                  <a:srgbClr val="FF0000"/>
                </a:solidFill>
              </a:rPr>
              <a:t>I1R1</a:t>
            </a:r>
            <a:r>
              <a:rPr lang="en-US" dirty="0"/>
              <a:t> is </a:t>
            </a:r>
            <a:r>
              <a:rPr lang="en-US" dirty="0" smtClean="0"/>
              <a:t>applied</a:t>
            </a:r>
          </a:p>
          <a:p>
            <a:r>
              <a:rPr lang="en-US" b="1" dirty="0">
                <a:solidFill>
                  <a:srgbClr val="FF0000"/>
                </a:solidFill>
              </a:rPr>
              <a:t>I1R1</a:t>
            </a:r>
            <a:r>
              <a:rPr lang="en-US" dirty="0"/>
              <a:t> </a:t>
            </a:r>
            <a:r>
              <a:rPr lang="en-US" i="1" dirty="0"/>
              <a:t>has one </a:t>
            </a:r>
            <a:r>
              <a:rPr lang="en-US" i="1" dirty="0" smtClean="0"/>
              <a:t>condition</a:t>
            </a:r>
            <a:r>
              <a:rPr lang="en-US" dirty="0" smtClean="0"/>
              <a:t> that </a:t>
            </a:r>
            <a:r>
              <a:rPr lang="en-US" dirty="0"/>
              <a:t>checks whether the </a:t>
            </a:r>
            <a:r>
              <a:rPr lang="en-US" b="1" dirty="0"/>
              <a:t>access-subject</a:t>
            </a:r>
            <a:r>
              <a:rPr lang="en-US" dirty="0"/>
              <a:t> has the value </a:t>
            </a:r>
            <a:r>
              <a:rPr lang="en-US" b="1" dirty="0"/>
              <a:t>Yes</a:t>
            </a:r>
            <a:r>
              <a:rPr lang="en-US" dirty="0"/>
              <a:t> </a:t>
            </a:r>
            <a:r>
              <a:rPr lang="en-US" dirty="0" smtClean="0"/>
              <a:t>in the </a:t>
            </a:r>
            <a:r>
              <a:rPr lang="en-US" b="1" dirty="0">
                <a:solidFill>
                  <a:srgbClr val="FF0000"/>
                </a:solidFill>
              </a:rPr>
              <a:t>attribute HIPAA Comp.</a:t>
            </a:r>
            <a:endParaRPr lang="en-US" b="1" dirty="0" smtClean="0">
              <a:solidFill>
                <a:srgbClr val="FF0000"/>
              </a:solidFill>
            </a:endParaRPr>
          </a:p>
          <a:p>
            <a:r>
              <a:rPr lang="en-US" dirty="0"/>
              <a:t>The condition of </a:t>
            </a:r>
            <a:r>
              <a:rPr lang="en-US" b="1" dirty="0">
                <a:solidFill>
                  <a:srgbClr val="FF0000"/>
                </a:solidFill>
              </a:rPr>
              <a:t>I1R1</a:t>
            </a:r>
            <a:r>
              <a:rPr lang="en-US" dirty="0"/>
              <a:t> is </a:t>
            </a:r>
            <a:r>
              <a:rPr lang="en-US" b="1" dirty="0" smtClean="0">
                <a:solidFill>
                  <a:srgbClr val="00B050"/>
                </a:solidFill>
              </a:rPr>
              <a:t>satisfied</a:t>
            </a:r>
            <a:r>
              <a:rPr lang="en-US" dirty="0" smtClean="0"/>
              <a:t> and </a:t>
            </a:r>
            <a:r>
              <a:rPr lang="en-US" dirty="0"/>
              <a:t>the effect is </a:t>
            </a:r>
            <a:r>
              <a:rPr lang="en-US" b="1" dirty="0">
                <a:solidFill>
                  <a:srgbClr val="00B050"/>
                </a:solidFill>
              </a:rPr>
              <a:t>Permit</a:t>
            </a:r>
            <a:r>
              <a:rPr lang="en-US" dirty="0" smtClean="0"/>
              <a:t>.</a:t>
            </a:r>
          </a:p>
          <a:p>
            <a:pPr lvl="1"/>
            <a:r>
              <a:rPr lang="en-US" dirty="0"/>
              <a:t>Since this is the only rule, the </a:t>
            </a:r>
            <a:r>
              <a:rPr lang="en-US" dirty="0" smtClean="0"/>
              <a:t>net effect </a:t>
            </a:r>
            <a:r>
              <a:rPr lang="en-US" dirty="0"/>
              <a:t>of </a:t>
            </a:r>
            <a:r>
              <a:rPr lang="en-US" b="1" dirty="0"/>
              <a:t>Policy 1</a:t>
            </a:r>
            <a:r>
              <a:rPr lang="en-US" dirty="0"/>
              <a:t> is </a:t>
            </a:r>
            <a:r>
              <a:rPr lang="en-US" b="1" dirty="0"/>
              <a:t>permit</a:t>
            </a:r>
            <a:r>
              <a:rPr lang="en-US" dirty="0" smtClean="0"/>
              <a:t>.</a:t>
            </a:r>
          </a:p>
          <a:p>
            <a:pPr lvl="1"/>
            <a:r>
              <a:rPr lang="en-US" dirty="0"/>
              <a:t>S</a:t>
            </a:r>
            <a:r>
              <a:rPr lang="en-US" dirty="0" smtClean="0"/>
              <a:t>o </a:t>
            </a:r>
            <a:r>
              <a:rPr lang="en-US" dirty="0"/>
              <a:t>the effect of </a:t>
            </a:r>
            <a:r>
              <a:rPr lang="en-US" b="1" dirty="0"/>
              <a:t>PolicySetInstitute1</a:t>
            </a:r>
            <a:r>
              <a:rPr lang="en-US" dirty="0"/>
              <a:t> is </a:t>
            </a:r>
            <a:r>
              <a:rPr lang="en-US" b="1" dirty="0">
                <a:solidFill>
                  <a:srgbClr val="00B050"/>
                </a:solidFill>
              </a:rPr>
              <a:t>permit</a:t>
            </a:r>
          </a:p>
        </p:txBody>
      </p:sp>
      <p:sp>
        <p:nvSpPr>
          <p:cNvPr id="4" name="Slide Number Placeholder 3"/>
          <p:cNvSpPr>
            <a:spLocks noGrp="1"/>
          </p:cNvSpPr>
          <p:nvPr>
            <p:ph type="sldNum" sz="quarter" idx="12"/>
          </p:nvPr>
        </p:nvSpPr>
        <p:spPr/>
        <p:txBody>
          <a:bodyPr/>
          <a:lstStyle/>
          <a:p>
            <a:fld id="{21372E2E-A40E-48E3-8CD2-5DF1E17D7BE2}" type="slidenum">
              <a:rPr lang="en-US" smtClean="0"/>
              <a:t>36</a:t>
            </a:fld>
            <a:endParaRPr lang="en-US"/>
          </a:p>
        </p:txBody>
      </p:sp>
    </p:spTree>
    <p:extLst>
      <p:ext uri="{BB962C8B-B14F-4D97-AF65-F5344CB8AC3E}">
        <p14:creationId xmlns:p14="http://schemas.microsoft.com/office/powerpoint/2010/main" val="184938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 Antiqua" panose="02040602050305030304" pitchFamily="18" charset="0"/>
              </a:rPr>
              <a:t>Access Request</a:t>
            </a:r>
            <a:endParaRPr lang="en-US" b="1" dirty="0"/>
          </a:p>
        </p:txBody>
      </p:sp>
      <p:sp>
        <p:nvSpPr>
          <p:cNvPr id="3" name="Content Placeholder 2"/>
          <p:cNvSpPr>
            <a:spLocks noGrp="1"/>
          </p:cNvSpPr>
          <p:nvPr>
            <p:ph idx="1"/>
          </p:nvPr>
        </p:nvSpPr>
        <p:spPr/>
        <p:txBody>
          <a:bodyPr>
            <a:normAutofit/>
          </a:bodyPr>
          <a:lstStyle/>
          <a:p>
            <a:pPr>
              <a:lnSpc>
                <a:spcPct val="100000"/>
              </a:lnSpc>
            </a:pPr>
            <a:r>
              <a:rPr lang="en-US" dirty="0"/>
              <a:t>The data store then applies the policy set </a:t>
            </a:r>
            <a:r>
              <a:rPr lang="en-US" b="1" dirty="0" smtClean="0"/>
              <a:t>PolicySetInstitute2</a:t>
            </a:r>
            <a:r>
              <a:rPr lang="en-US" dirty="0" smtClean="0"/>
              <a:t> corresponding </a:t>
            </a:r>
            <a:r>
              <a:rPr lang="en-US" dirty="0"/>
              <a:t>to </a:t>
            </a:r>
            <a:r>
              <a:rPr lang="en-US" b="1" dirty="0"/>
              <a:t>Institute 2</a:t>
            </a:r>
            <a:r>
              <a:rPr lang="en-US" dirty="0" smtClean="0"/>
              <a:t>.</a:t>
            </a:r>
          </a:p>
          <a:p>
            <a:pPr>
              <a:lnSpc>
                <a:spcPct val="100000"/>
              </a:lnSpc>
            </a:pPr>
            <a:r>
              <a:rPr lang="en-US" dirty="0"/>
              <a:t>The </a:t>
            </a:r>
            <a:r>
              <a:rPr lang="en-US" dirty="0">
                <a:solidFill>
                  <a:srgbClr val="FF0000"/>
                </a:solidFill>
              </a:rPr>
              <a:t>Target</a:t>
            </a:r>
            <a:r>
              <a:rPr lang="en-US" dirty="0"/>
              <a:t> of </a:t>
            </a:r>
            <a:r>
              <a:rPr lang="en-US" b="1" dirty="0" smtClean="0"/>
              <a:t>PolicySetInstitute2</a:t>
            </a:r>
            <a:r>
              <a:rPr lang="en-US" dirty="0" smtClean="0"/>
              <a:t> is </a:t>
            </a:r>
            <a:r>
              <a:rPr lang="en-US" dirty="0"/>
              <a:t>successfully </a:t>
            </a:r>
            <a:r>
              <a:rPr lang="en-US" dirty="0">
                <a:solidFill>
                  <a:srgbClr val="FF0000"/>
                </a:solidFill>
              </a:rPr>
              <a:t>matched</a:t>
            </a:r>
            <a:r>
              <a:rPr lang="en-US" dirty="0"/>
              <a:t> and </a:t>
            </a:r>
            <a:r>
              <a:rPr lang="en-US" b="1" i="1" dirty="0"/>
              <a:t>Policy2 is applied</a:t>
            </a:r>
            <a:r>
              <a:rPr lang="en-US" dirty="0" smtClean="0"/>
              <a:t>.</a:t>
            </a:r>
          </a:p>
          <a:p>
            <a:pPr>
              <a:lnSpc>
                <a:spcPct val="100000"/>
              </a:lnSpc>
            </a:pPr>
            <a:r>
              <a:rPr lang="en-US" dirty="0"/>
              <a:t>The </a:t>
            </a:r>
            <a:r>
              <a:rPr lang="en-US" dirty="0" smtClean="0"/>
              <a:t>request </a:t>
            </a:r>
            <a:r>
              <a:rPr lang="en-US" b="1" dirty="0" smtClean="0">
                <a:solidFill>
                  <a:srgbClr val="FF0000"/>
                </a:solidFill>
              </a:rPr>
              <a:t>fails</a:t>
            </a:r>
            <a:r>
              <a:rPr lang="en-US" dirty="0" smtClean="0"/>
              <a:t> </a:t>
            </a:r>
            <a:r>
              <a:rPr lang="en-US" dirty="0"/>
              <a:t>to </a:t>
            </a:r>
            <a:r>
              <a:rPr lang="en-US" b="1" dirty="0"/>
              <a:t>match</a:t>
            </a:r>
            <a:r>
              <a:rPr lang="en-US" dirty="0"/>
              <a:t> </a:t>
            </a:r>
            <a:r>
              <a:rPr lang="en-US" b="1" dirty="0">
                <a:solidFill>
                  <a:srgbClr val="FF0000"/>
                </a:solidFill>
              </a:rPr>
              <a:t>Target</a:t>
            </a:r>
            <a:r>
              <a:rPr lang="en-US" dirty="0"/>
              <a:t> of </a:t>
            </a:r>
            <a:r>
              <a:rPr lang="en-US" dirty="0">
                <a:solidFill>
                  <a:srgbClr val="FF0000"/>
                </a:solidFill>
              </a:rPr>
              <a:t>Policy 2</a:t>
            </a:r>
            <a:r>
              <a:rPr lang="en-US" dirty="0"/>
              <a:t> and so this </a:t>
            </a:r>
            <a:r>
              <a:rPr lang="en-US" b="1" dirty="0" smtClean="0"/>
              <a:t>policy</a:t>
            </a:r>
            <a:r>
              <a:rPr lang="en-US" dirty="0" smtClean="0"/>
              <a:t> is </a:t>
            </a:r>
            <a:r>
              <a:rPr lang="en-US" b="1" dirty="0"/>
              <a:t>inapplicable</a:t>
            </a:r>
            <a:r>
              <a:rPr lang="en-US" dirty="0" smtClean="0"/>
              <a:t>.</a:t>
            </a:r>
          </a:p>
          <a:p>
            <a:pPr>
              <a:lnSpc>
                <a:spcPct val="100000"/>
              </a:lnSpc>
            </a:pPr>
            <a:r>
              <a:rPr lang="en-US" dirty="0"/>
              <a:t>Thus, </a:t>
            </a:r>
            <a:r>
              <a:rPr lang="en-US" b="1" dirty="0"/>
              <a:t>no policy is applicable </a:t>
            </a:r>
            <a:r>
              <a:rPr lang="en-US" dirty="0"/>
              <a:t>for this </a:t>
            </a:r>
            <a:r>
              <a:rPr lang="en-US" dirty="0" smtClean="0"/>
              <a:t>request from </a:t>
            </a:r>
            <a:r>
              <a:rPr lang="en-US" b="1" dirty="0"/>
              <a:t>Institute 2</a:t>
            </a:r>
            <a:r>
              <a:rPr lang="en-US" dirty="0" smtClean="0"/>
              <a:t>.</a:t>
            </a:r>
          </a:p>
        </p:txBody>
      </p:sp>
      <p:sp>
        <p:nvSpPr>
          <p:cNvPr id="4" name="Slide Number Placeholder 3"/>
          <p:cNvSpPr>
            <a:spLocks noGrp="1"/>
          </p:cNvSpPr>
          <p:nvPr>
            <p:ph type="sldNum" sz="quarter" idx="12"/>
          </p:nvPr>
        </p:nvSpPr>
        <p:spPr/>
        <p:txBody>
          <a:bodyPr/>
          <a:lstStyle/>
          <a:p>
            <a:fld id="{21372E2E-A40E-48E3-8CD2-5DF1E17D7BE2}" type="slidenum">
              <a:rPr lang="en-US" smtClean="0"/>
              <a:t>37</a:t>
            </a:fld>
            <a:endParaRPr lang="en-US"/>
          </a:p>
        </p:txBody>
      </p:sp>
    </p:spTree>
    <p:extLst>
      <p:ext uri="{BB962C8B-B14F-4D97-AF65-F5344CB8AC3E}">
        <p14:creationId xmlns:p14="http://schemas.microsoft.com/office/powerpoint/2010/main" val="84490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 Antiqua" panose="02040602050305030304" pitchFamily="18" charset="0"/>
              </a:rPr>
              <a:t>Access Request</a:t>
            </a:r>
            <a:endParaRPr lang="en-US" b="1" dirty="0"/>
          </a:p>
        </p:txBody>
      </p:sp>
      <p:sp>
        <p:nvSpPr>
          <p:cNvPr id="3" name="Content Placeholder 2"/>
          <p:cNvSpPr>
            <a:spLocks noGrp="1"/>
          </p:cNvSpPr>
          <p:nvPr>
            <p:ph idx="1"/>
          </p:nvPr>
        </p:nvSpPr>
        <p:spPr/>
        <p:txBody>
          <a:bodyPr>
            <a:normAutofit fontScale="85000" lnSpcReduction="10000"/>
          </a:bodyPr>
          <a:lstStyle/>
          <a:p>
            <a:pPr>
              <a:lnSpc>
                <a:spcPct val="110000"/>
              </a:lnSpc>
            </a:pPr>
            <a:r>
              <a:rPr lang="en-US" b="1" dirty="0" err="1"/>
              <a:t>PolicySetPatient</a:t>
            </a:r>
            <a:r>
              <a:rPr lang="en-US" b="1" dirty="0"/>
              <a:t> 1</a:t>
            </a:r>
            <a:r>
              <a:rPr lang="en-US" dirty="0"/>
              <a:t> belonging to </a:t>
            </a:r>
            <a:r>
              <a:rPr lang="en-US" b="1" dirty="0"/>
              <a:t>Patient 1</a:t>
            </a:r>
            <a:r>
              <a:rPr lang="en-US" dirty="0"/>
              <a:t> is then considered.</a:t>
            </a:r>
          </a:p>
          <a:p>
            <a:pPr>
              <a:lnSpc>
                <a:spcPct val="110000"/>
              </a:lnSpc>
            </a:pPr>
            <a:r>
              <a:rPr lang="en-US" dirty="0"/>
              <a:t>The </a:t>
            </a:r>
            <a:r>
              <a:rPr lang="en-US" b="1" dirty="0">
                <a:solidFill>
                  <a:srgbClr val="FF0000"/>
                </a:solidFill>
              </a:rPr>
              <a:t>Target</a:t>
            </a:r>
            <a:r>
              <a:rPr lang="en-US" dirty="0"/>
              <a:t> of </a:t>
            </a:r>
            <a:r>
              <a:rPr lang="en-US" b="1" i="1" dirty="0"/>
              <a:t>PolicySet1</a:t>
            </a:r>
            <a:r>
              <a:rPr lang="en-US" dirty="0"/>
              <a:t> </a:t>
            </a:r>
            <a:r>
              <a:rPr lang="en-US" b="1" dirty="0">
                <a:solidFill>
                  <a:srgbClr val="00B050"/>
                </a:solidFill>
              </a:rPr>
              <a:t>matches</a:t>
            </a:r>
            <a:r>
              <a:rPr lang="en-US" dirty="0"/>
              <a:t> </a:t>
            </a:r>
            <a:r>
              <a:rPr lang="en-US" dirty="0" smtClean="0"/>
              <a:t>the </a:t>
            </a:r>
            <a:r>
              <a:rPr lang="en-US" b="1" dirty="0" smtClean="0">
                <a:solidFill>
                  <a:srgbClr val="FF0000"/>
                </a:solidFill>
              </a:rPr>
              <a:t>attributes</a:t>
            </a:r>
            <a:r>
              <a:rPr lang="en-US" dirty="0" smtClean="0"/>
              <a:t> </a:t>
            </a:r>
            <a:r>
              <a:rPr lang="en-US" dirty="0"/>
              <a:t>of the </a:t>
            </a:r>
            <a:r>
              <a:rPr lang="en-US" b="1" i="1" dirty="0"/>
              <a:t>researcher</a:t>
            </a:r>
            <a:r>
              <a:rPr lang="en-US" dirty="0"/>
              <a:t> and </a:t>
            </a:r>
            <a:r>
              <a:rPr lang="en-US" b="1" dirty="0"/>
              <a:t>his access request </a:t>
            </a:r>
            <a:r>
              <a:rPr lang="en-US" dirty="0"/>
              <a:t>so </a:t>
            </a:r>
            <a:r>
              <a:rPr lang="en-US" dirty="0" smtClean="0"/>
              <a:t>the policy </a:t>
            </a:r>
            <a:r>
              <a:rPr lang="en-US" b="1" dirty="0">
                <a:solidFill>
                  <a:srgbClr val="FF0000"/>
                </a:solidFill>
              </a:rPr>
              <a:t>PP1</a:t>
            </a:r>
            <a:r>
              <a:rPr lang="en-US" dirty="0"/>
              <a:t> is </a:t>
            </a:r>
            <a:r>
              <a:rPr lang="en-US" b="1" dirty="0"/>
              <a:t>applied</a:t>
            </a:r>
            <a:r>
              <a:rPr lang="en-US" dirty="0" smtClean="0"/>
              <a:t>.</a:t>
            </a:r>
          </a:p>
          <a:p>
            <a:pPr>
              <a:lnSpc>
                <a:spcPct val="110000"/>
              </a:lnSpc>
            </a:pPr>
            <a:r>
              <a:rPr lang="en-US" b="1" dirty="0" smtClean="0">
                <a:solidFill>
                  <a:srgbClr val="FF0000"/>
                </a:solidFill>
              </a:rPr>
              <a:t>Target</a:t>
            </a:r>
            <a:r>
              <a:rPr lang="en-US" dirty="0" smtClean="0"/>
              <a:t> </a:t>
            </a:r>
            <a:r>
              <a:rPr lang="en-US" dirty="0"/>
              <a:t>of </a:t>
            </a:r>
            <a:r>
              <a:rPr lang="en-US" b="1" dirty="0">
                <a:solidFill>
                  <a:srgbClr val="FF0000"/>
                </a:solidFill>
              </a:rPr>
              <a:t>PP1</a:t>
            </a:r>
            <a:r>
              <a:rPr lang="en-US" dirty="0"/>
              <a:t> </a:t>
            </a:r>
            <a:r>
              <a:rPr lang="en-US" b="1" dirty="0">
                <a:solidFill>
                  <a:srgbClr val="00B050"/>
                </a:solidFill>
              </a:rPr>
              <a:t>matches</a:t>
            </a:r>
            <a:r>
              <a:rPr lang="en-US" dirty="0"/>
              <a:t> </a:t>
            </a:r>
            <a:r>
              <a:rPr lang="en-US" dirty="0" smtClean="0"/>
              <a:t>and so </a:t>
            </a:r>
            <a:r>
              <a:rPr lang="en-US" dirty="0"/>
              <a:t>rule </a:t>
            </a:r>
            <a:r>
              <a:rPr lang="en-US" b="1" dirty="0">
                <a:solidFill>
                  <a:srgbClr val="FF0000"/>
                </a:solidFill>
              </a:rPr>
              <a:t>P1R1</a:t>
            </a:r>
            <a:r>
              <a:rPr lang="en-US" dirty="0"/>
              <a:t> </a:t>
            </a:r>
            <a:r>
              <a:rPr lang="en-US" dirty="0" smtClean="0"/>
              <a:t>is </a:t>
            </a:r>
            <a:r>
              <a:rPr lang="en-US" b="1" dirty="0" smtClean="0"/>
              <a:t>applied.</a:t>
            </a:r>
          </a:p>
          <a:p>
            <a:pPr>
              <a:lnSpc>
                <a:spcPct val="110000"/>
              </a:lnSpc>
            </a:pPr>
            <a:r>
              <a:rPr lang="en-US" dirty="0"/>
              <a:t>The condition in </a:t>
            </a:r>
            <a:r>
              <a:rPr lang="en-US" b="1" dirty="0">
                <a:solidFill>
                  <a:srgbClr val="FF0000"/>
                </a:solidFill>
              </a:rPr>
              <a:t>P1R1</a:t>
            </a:r>
            <a:r>
              <a:rPr lang="en-US" dirty="0"/>
              <a:t> is </a:t>
            </a:r>
            <a:r>
              <a:rPr lang="en-US" b="1" i="1" dirty="0" smtClean="0">
                <a:solidFill>
                  <a:srgbClr val="FF0000"/>
                </a:solidFill>
              </a:rPr>
              <a:t>unsatisfied</a:t>
            </a:r>
            <a:r>
              <a:rPr lang="en-US" dirty="0" smtClean="0"/>
              <a:t> </a:t>
            </a:r>
          </a:p>
          <a:p>
            <a:pPr lvl="1">
              <a:lnSpc>
                <a:spcPct val="110000"/>
              </a:lnSpc>
            </a:pPr>
            <a:r>
              <a:rPr lang="en-US" dirty="0" smtClean="0"/>
              <a:t>as </a:t>
            </a:r>
            <a:r>
              <a:rPr lang="en-US" dirty="0"/>
              <a:t>the </a:t>
            </a:r>
            <a:r>
              <a:rPr lang="en-US" i="1" dirty="0"/>
              <a:t>researcher requests the drug-usage</a:t>
            </a:r>
            <a:r>
              <a:rPr lang="en-US" dirty="0"/>
              <a:t>, so the </a:t>
            </a:r>
            <a:r>
              <a:rPr lang="en-US" b="1" dirty="0">
                <a:solidFill>
                  <a:srgbClr val="FF0000"/>
                </a:solidFill>
              </a:rPr>
              <a:t>rule is </a:t>
            </a:r>
            <a:r>
              <a:rPr lang="en-US" b="1" dirty="0" smtClean="0">
                <a:solidFill>
                  <a:srgbClr val="FF0000"/>
                </a:solidFill>
              </a:rPr>
              <a:t>not applied</a:t>
            </a:r>
            <a:r>
              <a:rPr lang="en-US" dirty="0"/>
              <a:t>. </a:t>
            </a:r>
            <a:endParaRPr lang="en-US" dirty="0" smtClean="0"/>
          </a:p>
          <a:p>
            <a:pPr>
              <a:lnSpc>
                <a:spcPct val="110000"/>
              </a:lnSpc>
            </a:pPr>
            <a:r>
              <a:rPr lang="en-US" dirty="0" smtClean="0"/>
              <a:t>Thus</a:t>
            </a:r>
            <a:r>
              <a:rPr lang="en-US" dirty="0"/>
              <a:t>, </a:t>
            </a:r>
            <a:r>
              <a:rPr lang="en-US" b="1" dirty="0"/>
              <a:t>no policies </a:t>
            </a:r>
            <a:r>
              <a:rPr lang="en-US" dirty="0"/>
              <a:t>of </a:t>
            </a:r>
            <a:r>
              <a:rPr lang="en-US" b="1" i="1" dirty="0"/>
              <a:t>Patient 1 </a:t>
            </a:r>
            <a:r>
              <a:rPr lang="en-US" dirty="0"/>
              <a:t>is able to </a:t>
            </a:r>
            <a:r>
              <a:rPr lang="en-US" b="1" dirty="0"/>
              <a:t>satisfy</a:t>
            </a:r>
            <a:r>
              <a:rPr lang="en-US" dirty="0"/>
              <a:t> </a:t>
            </a:r>
            <a:r>
              <a:rPr lang="en-US" dirty="0" smtClean="0"/>
              <a:t>the </a:t>
            </a:r>
            <a:r>
              <a:rPr lang="en-US" b="1" dirty="0" smtClean="0"/>
              <a:t>request</a:t>
            </a:r>
            <a:r>
              <a:rPr lang="en-US" dirty="0"/>
              <a:t>.</a:t>
            </a:r>
            <a:endParaRPr lang="en-US" b="1" dirty="0"/>
          </a:p>
        </p:txBody>
      </p:sp>
      <p:sp>
        <p:nvSpPr>
          <p:cNvPr id="4" name="Slide Number Placeholder 3"/>
          <p:cNvSpPr>
            <a:spLocks noGrp="1"/>
          </p:cNvSpPr>
          <p:nvPr>
            <p:ph type="sldNum" sz="quarter" idx="12"/>
          </p:nvPr>
        </p:nvSpPr>
        <p:spPr/>
        <p:txBody>
          <a:bodyPr/>
          <a:lstStyle/>
          <a:p>
            <a:fld id="{21372E2E-A40E-48E3-8CD2-5DF1E17D7BE2}" type="slidenum">
              <a:rPr lang="en-US" smtClean="0"/>
              <a:t>38</a:t>
            </a:fld>
            <a:endParaRPr lang="en-US"/>
          </a:p>
        </p:txBody>
      </p:sp>
    </p:spTree>
    <p:extLst>
      <p:ext uri="{BB962C8B-B14F-4D97-AF65-F5344CB8AC3E}">
        <p14:creationId xmlns:p14="http://schemas.microsoft.com/office/powerpoint/2010/main" val="280809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100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 Antiqua" panose="02040602050305030304" pitchFamily="18" charset="0"/>
              </a:rPr>
              <a:t>Access Request</a:t>
            </a:r>
            <a:endParaRPr lang="en-US" b="1" dirty="0"/>
          </a:p>
        </p:txBody>
      </p:sp>
      <p:sp>
        <p:nvSpPr>
          <p:cNvPr id="3" name="Content Placeholder 2"/>
          <p:cNvSpPr>
            <a:spLocks noGrp="1"/>
          </p:cNvSpPr>
          <p:nvPr>
            <p:ph idx="1"/>
          </p:nvPr>
        </p:nvSpPr>
        <p:spPr>
          <a:xfrm>
            <a:off x="402771" y="1690690"/>
            <a:ext cx="8284029" cy="4851624"/>
          </a:xfrm>
        </p:spPr>
        <p:txBody>
          <a:bodyPr>
            <a:normAutofit fontScale="70000" lnSpcReduction="20000"/>
          </a:bodyPr>
          <a:lstStyle/>
          <a:p>
            <a:pPr>
              <a:lnSpc>
                <a:spcPct val="120000"/>
              </a:lnSpc>
            </a:pPr>
            <a:r>
              <a:rPr lang="en-US" b="1" i="1" dirty="0"/>
              <a:t>PolicySetPatient2</a:t>
            </a:r>
            <a:r>
              <a:rPr lang="en-US" dirty="0"/>
              <a:t> is then considered. </a:t>
            </a:r>
            <a:endParaRPr lang="en-US" dirty="0" smtClean="0"/>
          </a:p>
          <a:p>
            <a:pPr>
              <a:lnSpc>
                <a:spcPct val="120000"/>
              </a:lnSpc>
            </a:pPr>
            <a:r>
              <a:rPr lang="en-US" dirty="0" smtClean="0"/>
              <a:t>The</a:t>
            </a:r>
            <a:r>
              <a:rPr lang="en-US" dirty="0"/>
              <a:t> </a:t>
            </a:r>
            <a:r>
              <a:rPr lang="en-US" b="1" dirty="0" smtClean="0">
                <a:solidFill>
                  <a:srgbClr val="FF0000"/>
                </a:solidFill>
              </a:rPr>
              <a:t>Target</a:t>
            </a:r>
            <a:r>
              <a:rPr lang="en-US" dirty="0" smtClean="0"/>
              <a:t> </a:t>
            </a:r>
            <a:r>
              <a:rPr lang="en-US" dirty="0"/>
              <a:t>of </a:t>
            </a:r>
            <a:r>
              <a:rPr lang="en-US" b="1" i="1" dirty="0"/>
              <a:t>PolicySetPatient2</a:t>
            </a:r>
            <a:r>
              <a:rPr lang="en-US" dirty="0"/>
              <a:t> </a:t>
            </a:r>
            <a:r>
              <a:rPr lang="en-US" b="1" dirty="0">
                <a:solidFill>
                  <a:srgbClr val="00B050"/>
                </a:solidFill>
              </a:rPr>
              <a:t>matches</a:t>
            </a:r>
            <a:r>
              <a:rPr lang="en-US" dirty="0"/>
              <a:t> and so the </a:t>
            </a:r>
            <a:r>
              <a:rPr lang="en-US" b="1" dirty="0">
                <a:solidFill>
                  <a:srgbClr val="FF0000"/>
                </a:solidFill>
              </a:rPr>
              <a:t>policy </a:t>
            </a:r>
            <a:r>
              <a:rPr lang="en-US" b="1" dirty="0" smtClean="0">
                <a:solidFill>
                  <a:srgbClr val="FF0000"/>
                </a:solidFill>
              </a:rPr>
              <a:t>PP2 </a:t>
            </a:r>
            <a:r>
              <a:rPr lang="en-US" dirty="0" smtClean="0"/>
              <a:t>is </a:t>
            </a:r>
            <a:r>
              <a:rPr lang="en-US" b="1" dirty="0"/>
              <a:t>applied</a:t>
            </a:r>
            <a:r>
              <a:rPr lang="en-US" dirty="0"/>
              <a:t>. </a:t>
            </a:r>
            <a:endParaRPr lang="en-US" dirty="0" smtClean="0"/>
          </a:p>
          <a:p>
            <a:pPr>
              <a:lnSpc>
                <a:spcPct val="120000"/>
              </a:lnSpc>
            </a:pPr>
            <a:r>
              <a:rPr lang="en-US" dirty="0" smtClean="0"/>
              <a:t>The </a:t>
            </a:r>
            <a:r>
              <a:rPr lang="en-US" b="1" dirty="0">
                <a:solidFill>
                  <a:srgbClr val="FF0000"/>
                </a:solidFill>
              </a:rPr>
              <a:t>Target</a:t>
            </a:r>
            <a:r>
              <a:rPr lang="en-US" dirty="0"/>
              <a:t> of </a:t>
            </a:r>
            <a:r>
              <a:rPr lang="en-US" b="1" dirty="0">
                <a:solidFill>
                  <a:srgbClr val="FF0000"/>
                </a:solidFill>
              </a:rPr>
              <a:t>PP2 </a:t>
            </a:r>
            <a:r>
              <a:rPr lang="en-US" b="1" dirty="0">
                <a:solidFill>
                  <a:srgbClr val="00B050"/>
                </a:solidFill>
              </a:rPr>
              <a:t>matches</a:t>
            </a:r>
            <a:r>
              <a:rPr lang="en-US" dirty="0"/>
              <a:t> and so the </a:t>
            </a:r>
            <a:r>
              <a:rPr lang="en-US" b="1" dirty="0"/>
              <a:t>rules </a:t>
            </a:r>
            <a:r>
              <a:rPr lang="en-US" b="1" dirty="0" smtClean="0">
                <a:solidFill>
                  <a:srgbClr val="FF0000"/>
                </a:solidFill>
              </a:rPr>
              <a:t>P2R1 </a:t>
            </a:r>
            <a:r>
              <a:rPr lang="en-US" dirty="0" smtClean="0"/>
              <a:t>and</a:t>
            </a:r>
            <a:r>
              <a:rPr lang="en-US" b="1" dirty="0" smtClean="0"/>
              <a:t> </a:t>
            </a:r>
            <a:r>
              <a:rPr lang="en-US" b="1" dirty="0">
                <a:solidFill>
                  <a:srgbClr val="FF0000"/>
                </a:solidFill>
              </a:rPr>
              <a:t>P2R2</a:t>
            </a:r>
            <a:r>
              <a:rPr lang="en-US" b="1" dirty="0"/>
              <a:t> </a:t>
            </a:r>
            <a:r>
              <a:rPr lang="en-US" dirty="0"/>
              <a:t>are </a:t>
            </a:r>
            <a:r>
              <a:rPr lang="en-US" b="1" dirty="0"/>
              <a:t>checked</a:t>
            </a:r>
            <a:r>
              <a:rPr lang="en-US" dirty="0"/>
              <a:t>. </a:t>
            </a:r>
            <a:endParaRPr lang="en-US" dirty="0" smtClean="0"/>
          </a:p>
          <a:p>
            <a:pPr>
              <a:lnSpc>
                <a:spcPct val="120000"/>
              </a:lnSpc>
            </a:pPr>
            <a:r>
              <a:rPr lang="en-US" dirty="0" smtClean="0"/>
              <a:t>The </a:t>
            </a:r>
            <a:r>
              <a:rPr lang="en-US" dirty="0"/>
              <a:t>condition of </a:t>
            </a:r>
            <a:r>
              <a:rPr lang="en-US" b="1" dirty="0">
                <a:solidFill>
                  <a:srgbClr val="FF0000"/>
                </a:solidFill>
              </a:rPr>
              <a:t>P2R2</a:t>
            </a:r>
            <a:r>
              <a:rPr lang="en-US" dirty="0"/>
              <a:t> </a:t>
            </a:r>
            <a:r>
              <a:rPr lang="en-US" b="1" dirty="0">
                <a:solidFill>
                  <a:srgbClr val="00B050"/>
                </a:solidFill>
              </a:rPr>
              <a:t>matches</a:t>
            </a:r>
            <a:r>
              <a:rPr lang="en-US" dirty="0"/>
              <a:t> </a:t>
            </a:r>
            <a:r>
              <a:rPr lang="en-US" dirty="0" smtClean="0"/>
              <a:t>and the </a:t>
            </a:r>
            <a:r>
              <a:rPr lang="en-US" dirty="0"/>
              <a:t>effect is </a:t>
            </a:r>
            <a:r>
              <a:rPr lang="en-US" b="1" dirty="0">
                <a:solidFill>
                  <a:srgbClr val="00B050"/>
                </a:solidFill>
              </a:rPr>
              <a:t>Permit</a:t>
            </a:r>
            <a:r>
              <a:rPr lang="en-US" dirty="0"/>
              <a:t>. </a:t>
            </a:r>
            <a:endParaRPr lang="en-US" dirty="0" smtClean="0"/>
          </a:p>
          <a:p>
            <a:pPr>
              <a:lnSpc>
                <a:spcPct val="120000"/>
              </a:lnSpc>
            </a:pPr>
            <a:r>
              <a:rPr lang="en-US" dirty="0"/>
              <a:t> </a:t>
            </a:r>
            <a:r>
              <a:rPr lang="en-US" b="1" dirty="0" smtClean="0">
                <a:solidFill>
                  <a:srgbClr val="FF0000"/>
                </a:solidFill>
              </a:rPr>
              <a:t>P2R2</a:t>
            </a:r>
            <a:r>
              <a:rPr lang="en-US" dirty="0" smtClean="0"/>
              <a:t> </a:t>
            </a:r>
            <a:r>
              <a:rPr lang="en-US" dirty="0"/>
              <a:t>has an </a:t>
            </a:r>
            <a:r>
              <a:rPr lang="en-US" b="1" i="1" dirty="0">
                <a:solidFill>
                  <a:srgbClr val="FF0000"/>
                </a:solidFill>
              </a:rPr>
              <a:t>obligation</a:t>
            </a:r>
            <a:r>
              <a:rPr lang="en-US" dirty="0"/>
              <a:t> </a:t>
            </a:r>
            <a:r>
              <a:rPr lang="en-US" dirty="0" smtClean="0"/>
              <a:t>that requires </a:t>
            </a:r>
            <a:r>
              <a:rPr lang="en-US" dirty="0"/>
              <a:t>the response be rewritten to transform the dates.</a:t>
            </a:r>
          </a:p>
          <a:p>
            <a:pPr>
              <a:lnSpc>
                <a:spcPct val="120000"/>
              </a:lnSpc>
            </a:pPr>
            <a:r>
              <a:rPr lang="en-US" b="1" dirty="0" smtClean="0"/>
              <a:t> </a:t>
            </a:r>
            <a:r>
              <a:rPr lang="en-US" b="1" dirty="0" smtClean="0">
                <a:solidFill>
                  <a:srgbClr val="FF0000"/>
                </a:solidFill>
              </a:rPr>
              <a:t>P2R3 </a:t>
            </a:r>
            <a:r>
              <a:rPr lang="en-US" dirty="0"/>
              <a:t>is the </a:t>
            </a:r>
            <a:r>
              <a:rPr lang="en-US" b="1" dirty="0"/>
              <a:t>default</a:t>
            </a:r>
            <a:r>
              <a:rPr lang="en-US" dirty="0"/>
              <a:t> rule and its effect is </a:t>
            </a:r>
            <a:r>
              <a:rPr lang="en-US" b="1" dirty="0">
                <a:solidFill>
                  <a:srgbClr val="FF0000"/>
                </a:solidFill>
              </a:rPr>
              <a:t>Deny</a:t>
            </a:r>
            <a:r>
              <a:rPr lang="en-US" dirty="0"/>
              <a:t>. </a:t>
            </a:r>
            <a:endParaRPr lang="en-US" dirty="0" smtClean="0"/>
          </a:p>
          <a:p>
            <a:pPr>
              <a:lnSpc>
                <a:spcPct val="120000"/>
              </a:lnSpc>
            </a:pPr>
            <a:r>
              <a:rPr lang="en-US" b="1" dirty="0" smtClean="0"/>
              <a:t> </a:t>
            </a:r>
            <a:r>
              <a:rPr lang="en-US" b="1" dirty="0" smtClean="0">
                <a:solidFill>
                  <a:srgbClr val="FF0000"/>
                </a:solidFill>
              </a:rPr>
              <a:t>P2R2</a:t>
            </a:r>
            <a:r>
              <a:rPr lang="en-US" dirty="0" smtClean="0"/>
              <a:t> and </a:t>
            </a:r>
            <a:r>
              <a:rPr lang="en-US" b="1" dirty="0" smtClean="0">
                <a:solidFill>
                  <a:srgbClr val="FF0000"/>
                </a:solidFill>
              </a:rPr>
              <a:t>P2R3</a:t>
            </a:r>
            <a:r>
              <a:rPr lang="en-US" dirty="0" smtClean="0"/>
              <a:t> </a:t>
            </a:r>
            <a:r>
              <a:rPr lang="en-US" dirty="0"/>
              <a:t>provide </a:t>
            </a:r>
            <a:r>
              <a:rPr lang="en-US" b="1" dirty="0">
                <a:solidFill>
                  <a:srgbClr val="FF0000"/>
                </a:solidFill>
              </a:rPr>
              <a:t>contradictory</a:t>
            </a:r>
            <a:r>
              <a:rPr lang="en-US" dirty="0"/>
              <a:t> effects, </a:t>
            </a:r>
            <a:endParaRPr lang="en-US" dirty="0" smtClean="0"/>
          </a:p>
          <a:p>
            <a:pPr lvl="1">
              <a:lnSpc>
                <a:spcPct val="120000"/>
              </a:lnSpc>
            </a:pPr>
            <a:r>
              <a:rPr lang="en-US" dirty="0" smtClean="0"/>
              <a:t>but </a:t>
            </a:r>
            <a:r>
              <a:rPr lang="en-US" dirty="0"/>
              <a:t>the </a:t>
            </a:r>
            <a:r>
              <a:rPr lang="en-US" b="1" i="1" dirty="0" smtClean="0"/>
              <a:t>rule-combining algorithm </a:t>
            </a:r>
            <a:r>
              <a:rPr lang="en-US" dirty="0"/>
              <a:t>of </a:t>
            </a:r>
            <a:r>
              <a:rPr lang="en-US" b="1" dirty="0">
                <a:solidFill>
                  <a:srgbClr val="FF0000"/>
                </a:solidFill>
              </a:rPr>
              <a:t>PP2</a:t>
            </a:r>
            <a:r>
              <a:rPr lang="en-US" dirty="0"/>
              <a:t> says that </a:t>
            </a:r>
            <a:r>
              <a:rPr lang="en-US" b="1" dirty="0">
                <a:solidFill>
                  <a:srgbClr val="00B050"/>
                </a:solidFill>
              </a:rPr>
              <a:t>permit-overrides</a:t>
            </a:r>
            <a:r>
              <a:rPr lang="en-US" dirty="0"/>
              <a:t>. </a:t>
            </a:r>
            <a:endParaRPr lang="en-US" dirty="0" smtClean="0"/>
          </a:p>
          <a:p>
            <a:pPr>
              <a:lnSpc>
                <a:spcPct val="120000"/>
              </a:lnSpc>
            </a:pPr>
            <a:r>
              <a:rPr lang="en-US" b="1" i="1" dirty="0" smtClean="0"/>
              <a:t>Researcher</a:t>
            </a:r>
            <a:r>
              <a:rPr lang="en-US" dirty="0" smtClean="0"/>
              <a:t> will </a:t>
            </a:r>
            <a:r>
              <a:rPr lang="en-US" b="1" dirty="0" smtClean="0">
                <a:solidFill>
                  <a:srgbClr val="00B050"/>
                </a:solidFill>
              </a:rPr>
              <a:t>have</a:t>
            </a:r>
            <a:r>
              <a:rPr lang="en-US" dirty="0" smtClean="0"/>
              <a:t> </a:t>
            </a:r>
            <a:r>
              <a:rPr lang="en-US" b="1" dirty="0">
                <a:solidFill>
                  <a:srgbClr val="00B050"/>
                </a:solidFill>
              </a:rPr>
              <a:t>access</a:t>
            </a:r>
            <a:r>
              <a:rPr lang="en-US" dirty="0"/>
              <a:t> to the date </a:t>
            </a:r>
            <a:r>
              <a:rPr lang="en-US" b="1" dirty="0"/>
              <a:t>rewritten</a:t>
            </a:r>
            <a:r>
              <a:rPr lang="en-US" dirty="0"/>
              <a:t> records of Patient 3 that </a:t>
            </a:r>
            <a:r>
              <a:rPr lang="en-US" dirty="0" smtClean="0"/>
              <a:t>are found </a:t>
            </a:r>
            <a:r>
              <a:rPr lang="en-US" dirty="0"/>
              <a:t>in </a:t>
            </a:r>
            <a:r>
              <a:rPr lang="en-US" b="1" i="1" dirty="0"/>
              <a:t>Institute </a:t>
            </a:r>
            <a:r>
              <a:rPr lang="en-US" b="1" i="1" dirty="0" smtClean="0"/>
              <a:t>1.</a:t>
            </a:r>
            <a:endParaRPr lang="en-US" b="1" i="1" dirty="0"/>
          </a:p>
        </p:txBody>
      </p:sp>
      <p:sp>
        <p:nvSpPr>
          <p:cNvPr id="4" name="Slide Number Placeholder 3"/>
          <p:cNvSpPr>
            <a:spLocks noGrp="1"/>
          </p:cNvSpPr>
          <p:nvPr>
            <p:ph type="sldNum" sz="quarter" idx="12"/>
          </p:nvPr>
        </p:nvSpPr>
        <p:spPr/>
        <p:txBody>
          <a:bodyPr/>
          <a:lstStyle/>
          <a:p>
            <a:fld id="{21372E2E-A40E-48E3-8CD2-5DF1E17D7BE2}" type="slidenum">
              <a:rPr lang="en-US" smtClean="0"/>
              <a:t>39</a:t>
            </a:fld>
            <a:endParaRPr lang="en-US"/>
          </a:p>
        </p:txBody>
      </p:sp>
    </p:spTree>
    <p:extLst>
      <p:ext uri="{BB962C8B-B14F-4D97-AF65-F5344CB8AC3E}">
        <p14:creationId xmlns:p14="http://schemas.microsoft.com/office/powerpoint/2010/main" val="139924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500"/>
                            </p:stCondLst>
                            <p:childTnLst>
                              <p:par>
                                <p:cTn id="33" presetID="1" presetClass="entr" presetSubtype="0" fill="hold" nodeType="afterEffect">
                                  <p:stCondLst>
                                    <p:cond delay="100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 Antiqua" panose="02040602050305030304" pitchFamily="18" charset="0"/>
              </a:rPr>
              <a:t>Introduction</a:t>
            </a:r>
            <a:endParaRPr lang="en-US" dirty="0"/>
          </a:p>
        </p:txBody>
      </p:sp>
      <p:sp>
        <p:nvSpPr>
          <p:cNvPr id="3" name="Content Placeholder 2"/>
          <p:cNvSpPr>
            <a:spLocks noGrp="1"/>
          </p:cNvSpPr>
          <p:nvPr>
            <p:ph idx="1"/>
          </p:nvPr>
        </p:nvSpPr>
        <p:spPr>
          <a:xfrm>
            <a:off x="498764" y="1825625"/>
            <a:ext cx="8260772" cy="4585566"/>
          </a:xfrm>
        </p:spPr>
        <p:txBody>
          <a:bodyPr>
            <a:normAutofit fontScale="70000" lnSpcReduction="20000"/>
          </a:bodyPr>
          <a:lstStyle/>
          <a:p>
            <a:pPr>
              <a:lnSpc>
                <a:spcPct val="120000"/>
              </a:lnSpc>
              <a:buFont typeface="Wingdings" panose="05000000000000000000" pitchFamily="2" charset="2"/>
              <a:buChar char="§"/>
            </a:pPr>
            <a:r>
              <a:rPr lang="en-US" b="1" i="1" dirty="0"/>
              <a:t>Electronic health records </a:t>
            </a:r>
            <a:r>
              <a:rPr lang="en-US" dirty="0"/>
              <a:t>(</a:t>
            </a:r>
            <a:r>
              <a:rPr lang="en-US" b="1" i="1" dirty="0" smtClean="0">
                <a:solidFill>
                  <a:srgbClr val="FF0000"/>
                </a:solidFill>
              </a:rPr>
              <a:t>EHR</a:t>
            </a:r>
            <a:r>
              <a:rPr lang="en-US" dirty="0" smtClean="0"/>
              <a:t>): digitized version </a:t>
            </a:r>
            <a:r>
              <a:rPr lang="en-US" dirty="0"/>
              <a:t>of </a:t>
            </a:r>
            <a:r>
              <a:rPr lang="en-US" dirty="0" smtClean="0"/>
              <a:t>patients’ health information.</a:t>
            </a:r>
          </a:p>
          <a:p>
            <a:pPr>
              <a:lnSpc>
                <a:spcPct val="120000"/>
              </a:lnSpc>
              <a:buFont typeface="Wingdings" panose="05000000000000000000" pitchFamily="2" charset="2"/>
              <a:buChar char="§"/>
            </a:pPr>
            <a:r>
              <a:rPr lang="en-US" dirty="0" smtClean="0"/>
              <a:t>Including a </a:t>
            </a:r>
            <a:r>
              <a:rPr lang="en-US" dirty="0"/>
              <a:t>wide variety of patient related </a:t>
            </a:r>
            <a:r>
              <a:rPr lang="en-US" dirty="0" smtClean="0"/>
              <a:t>data</a:t>
            </a:r>
          </a:p>
          <a:p>
            <a:pPr lvl="1">
              <a:lnSpc>
                <a:spcPct val="120000"/>
              </a:lnSpc>
            </a:pPr>
            <a:r>
              <a:rPr lang="en-US" dirty="0"/>
              <a:t>	</a:t>
            </a:r>
            <a:r>
              <a:rPr lang="en-US" dirty="0" smtClean="0"/>
              <a:t>medical diagnosis</a:t>
            </a:r>
          </a:p>
          <a:p>
            <a:pPr lvl="1">
              <a:lnSpc>
                <a:spcPct val="120000"/>
              </a:lnSpc>
            </a:pPr>
            <a:r>
              <a:rPr lang="en-US" dirty="0"/>
              <a:t>	</a:t>
            </a:r>
            <a:r>
              <a:rPr lang="en-US" dirty="0" smtClean="0"/>
              <a:t>current medications</a:t>
            </a:r>
          </a:p>
          <a:p>
            <a:pPr lvl="1">
              <a:lnSpc>
                <a:spcPct val="120000"/>
              </a:lnSpc>
            </a:pPr>
            <a:r>
              <a:rPr lang="en-US" dirty="0"/>
              <a:t>	</a:t>
            </a:r>
            <a:r>
              <a:rPr lang="en-US" dirty="0" smtClean="0"/>
              <a:t>allergies</a:t>
            </a:r>
          </a:p>
          <a:p>
            <a:pPr lvl="1">
              <a:lnSpc>
                <a:spcPct val="120000"/>
              </a:lnSpc>
            </a:pPr>
            <a:r>
              <a:rPr lang="en-US" dirty="0"/>
              <a:t>	</a:t>
            </a:r>
            <a:r>
              <a:rPr lang="en-US" dirty="0" smtClean="0"/>
              <a:t>emergency </a:t>
            </a:r>
            <a:r>
              <a:rPr lang="en-US" dirty="0"/>
              <a:t>information </a:t>
            </a:r>
            <a:endParaRPr lang="en-US" dirty="0" smtClean="0"/>
          </a:p>
          <a:p>
            <a:pPr lvl="1">
              <a:lnSpc>
                <a:spcPct val="120000"/>
              </a:lnSpc>
            </a:pPr>
            <a:r>
              <a:rPr lang="en-US" dirty="0"/>
              <a:t>	</a:t>
            </a:r>
            <a:r>
              <a:rPr lang="en-US" dirty="0" smtClean="0"/>
              <a:t>billing information, etc.</a:t>
            </a:r>
          </a:p>
          <a:p>
            <a:pPr>
              <a:lnSpc>
                <a:spcPct val="120000"/>
              </a:lnSpc>
              <a:buFont typeface="Wingdings" panose="05000000000000000000" pitchFamily="2" charset="2"/>
              <a:buChar char="§"/>
            </a:pPr>
            <a:r>
              <a:rPr lang="en-US" b="1" dirty="0" smtClean="0"/>
              <a:t>Dynamics</a:t>
            </a:r>
            <a:r>
              <a:rPr lang="en-US" dirty="0" smtClean="0"/>
              <a:t> </a:t>
            </a:r>
            <a:r>
              <a:rPr lang="en-US" dirty="0"/>
              <a:t>of e-health environments require </a:t>
            </a:r>
            <a:r>
              <a:rPr lang="en-US" dirty="0" smtClean="0"/>
              <a:t>sharing </a:t>
            </a:r>
            <a:r>
              <a:rPr lang="en-US" dirty="0"/>
              <a:t>of EHR information among different healthcare </a:t>
            </a:r>
            <a:r>
              <a:rPr lang="en-US" dirty="0" smtClean="0"/>
              <a:t>settings</a:t>
            </a:r>
            <a:endParaRPr lang="en-US" dirty="0"/>
          </a:p>
          <a:p>
            <a:pPr lvl="1">
              <a:lnSpc>
                <a:spcPct val="120000"/>
              </a:lnSpc>
            </a:pPr>
            <a:r>
              <a:rPr lang="en-US" dirty="0" smtClean="0"/>
              <a:t>	increases </a:t>
            </a:r>
            <a:r>
              <a:rPr lang="en-US" dirty="0"/>
              <a:t>the risk of exposing private health </a:t>
            </a:r>
            <a:r>
              <a:rPr lang="en-US" dirty="0" smtClean="0"/>
              <a:t>information</a:t>
            </a:r>
          </a:p>
          <a:p>
            <a:pPr>
              <a:lnSpc>
                <a:spcPct val="120000"/>
              </a:lnSpc>
              <a:buFont typeface="Wingdings" panose="05000000000000000000" pitchFamily="2" charset="2"/>
              <a:buChar char="§"/>
            </a:pPr>
            <a:r>
              <a:rPr lang="en-US" b="1" i="1" dirty="0"/>
              <a:t>Security</a:t>
            </a:r>
            <a:r>
              <a:rPr lang="en-US" dirty="0"/>
              <a:t> and </a:t>
            </a:r>
            <a:r>
              <a:rPr lang="en-US" b="1" i="1" dirty="0"/>
              <a:t>privacy</a:t>
            </a:r>
            <a:r>
              <a:rPr lang="en-US" dirty="0"/>
              <a:t> of EHR information actually resembles the </a:t>
            </a:r>
            <a:r>
              <a:rPr lang="en-US" b="1" dirty="0"/>
              <a:t>privacy</a:t>
            </a:r>
            <a:r>
              <a:rPr lang="en-US" dirty="0"/>
              <a:t> of the associated </a:t>
            </a:r>
            <a:r>
              <a:rPr lang="en-US" b="1" dirty="0"/>
              <a:t>person</a:t>
            </a:r>
            <a:r>
              <a:rPr lang="en-US" dirty="0"/>
              <a:t>. </a:t>
            </a:r>
          </a:p>
        </p:txBody>
      </p:sp>
      <p:sp>
        <p:nvSpPr>
          <p:cNvPr id="4" name="Slide Number Placeholder 3"/>
          <p:cNvSpPr>
            <a:spLocks noGrp="1"/>
          </p:cNvSpPr>
          <p:nvPr>
            <p:ph type="sldNum" sz="quarter" idx="12"/>
          </p:nvPr>
        </p:nvSpPr>
        <p:spPr/>
        <p:txBody>
          <a:bodyPr/>
          <a:lstStyle/>
          <a:p>
            <a:fld id="{21372E2E-A40E-48E3-8CD2-5DF1E17D7BE2}" type="slidenum">
              <a:rPr lang="en-US" smtClean="0"/>
              <a:t>4</a:t>
            </a:fld>
            <a:endParaRPr lang="en-US"/>
          </a:p>
        </p:txBody>
      </p:sp>
    </p:spTree>
    <p:extLst>
      <p:ext uri="{BB962C8B-B14F-4D97-AF65-F5344CB8AC3E}">
        <p14:creationId xmlns:p14="http://schemas.microsoft.com/office/powerpoint/2010/main" val="315348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50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nodeType="afterEffect">
                                  <p:stCondLst>
                                    <p:cond delay="50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75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par>
                          <p:cTn id="33" fill="hold">
                            <p:stCondLst>
                              <p:cond delay="750"/>
                            </p:stCondLst>
                            <p:childTnLst>
                              <p:par>
                                <p:cTn id="34" presetID="1" presetClass="entr" presetSubtype="0" fill="hold" nodeType="afterEffect">
                                  <p:stCondLst>
                                    <p:cond delay="100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ook Antiqua" panose="02040602050305030304" pitchFamily="18" charset="0"/>
              </a:rPr>
              <a:t>The goal</a:t>
            </a:r>
            <a:endParaRPr lang="en-US" b="1" dirty="0">
              <a:latin typeface="Book Antiqua" panose="02040602050305030304" pitchFamily="18" charset="0"/>
            </a:endParaRPr>
          </a:p>
        </p:txBody>
      </p:sp>
      <p:sp>
        <p:nvSpPr>
          <p:cNvPr id="3" name="Content Placeholder 2"/>
          <p:cNvSpPr>
            <a:spLocks noGrp="1"/>
          </p:cNvSpPr>
          <p:nvPr>
            <p:ph idx="1"/>
          </p:nvPr>
        </p:nvSpPr>
        <p:spPr/>
        <p:txBody>
          <a:bodyPr/>
          <a:lstStyle/>
          <a:p>
            <a:pPr algn="just"/>
            <a:r>
              <a:rPr lang="en-US" dirty="0" smtClean="0"/>
              <a:t>We want to model various </a:t>
            </a:r>
            <a:r>
              <a:rPr lang="en-US" dirty="0"/>
              <a:t>policies imposed by the different stakeholders and ensure that they are enforced, keeping in mind that the policies by the various agencies or the preferences of the user may change any time.</a:t>
            </a:r>
          </a:p>
        </p:txBody>
      </p:sp>
      <p:sp>
        <p:nvSpPr>
          <p:cNvPr id="4" name="Slide Number Placeholder 3"/>
          <p:cNvSpPr>
            <a:spLocks noGrp="1"/>
          </p:cNvSpPr>
          <p:nvPr>
            <p:ph type="sldNum" sz="quarter" idx="12"/>
          </p:nvPr>
        </p:nvSpPr>
        <p:spPr/>
        <p:txBody>
          <a:bodyPr/>
          <a:lstStyle/>
          <a:p>
            <a:fld id="{21372E2E-A40E-48E3-8CD2-5DF1E17D7BE2}" type="slidenum">
              <a:rPr lang="en-US" smtClean="0"/>
              <a:t>40</a:t>
            </a:fld>
            <a:endParaRPr lang="en-US"/>
          </a:p>
        </p:txBody>
      </p:sp>
    </p:spTree>
    <p:extLst>
      <p:ext uri="{BB962C8B-B14F-4D97-AF65-F5344CB8AC3E}">
        <p14:creationId xmlns:p14="http://schemas.microsoft.com/office/powerpoint/2010/main" val="35082380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Book Antiqua" panose="02040602050305030304" pitchFamily="18" charset="0"/>
              </a:rPr>
              <a:t>Security </a:t>
            </a:r>
            <a:r>
              <a:rPr lang="en-US" b="1" dirty="0" smtClean="0">
                <a:latin typeface="Book Antiqua" panose="02040602050305030304" pitchFamily="18" charset="0"/>
              </a:rPr>
              <a:t>requirements</a:t>
            </a:r>
            <a:endParaRPr lang="en-US" b="1" dirty="0">
              <a:latin typeface="Book Antiqua" panose="02040602050305030304" pitchFamily="18" charset="0"/>
            </a:endParaRPr>
          </a:p>
        </p:txBody>
      </p:sp>
      <p:sp>
        <p:nvSpPr>
          <p:cNvPr id="3" name="Content Placeholder 2"/>
          <p:cNvSpPr>
            <a:spLocks noGrp="1"/>
          </p:cNvSpPr>
          <p:nvPr>
            <p:ph idx="1"/>
          </p:nvPr>
        </p:nvSpPr>
        <p:spPr>
          <a:xfrm>
            <a:off x="376518" y="1690689"/>
            <a:ext cx="8453717" cy="4925264"/>
          </a:xfrm>
        </p:spPr>
        <p:txBody>
          <a:bodyPr>
            <a:normAutofit fontScale="70000" lnSpcReduction="20000"/>
          </a:bodyPr>
          <a:lstStyle/>
          <a:p>
            <a:pPr>
              <a:lnSpc>
                <a:spcPct val="120000"/>
              </a:lnSpc>
              <a:buFont typeface="Wingdings" panose="05000000000000000000" pitchFamily="2" charset="2"/>
              <a:buChar char="§"/>
            </a:pPr>
            <a:r>
              <a:rPr lang="en-US" b="1" dirty="0" smtClean="0"/>
              <a:t> </a:t>
            </a:r>
            <a:r>
              <a:rPr lang="en-US" b="1" dirty="0" smtClean="0">
                <a:solidFill>
                  <a:srgbClr val="FF0000"/>
                </a:solidFill>
              </a:rPr>
              <a:t>Maintain </a:t>
            </a:r>
            <a:r>
              <a:rPr lang="en-US" b="1" dirty="0">
                <a:solidFill>
                  <a:srgbClr val="FF0000"/>
                </a:solidFill>
              </a:rPr>
              <a:t>patient </a:t>
            </a:r>
            <a:r>
              <a:rPr lang="en-US" b="1" dirty="0" smtClean="0">
                <a:solidFill>
                  <a:srgbClr val="FF0000"/>
                </a:solidFill>
              </a:rPr>
              <a:t>privacy</a:t>
            </a:r>
            <a:endParaRPr lang="en-US" dirty="0" smtClean="0"/>
          </a:p>
          <a:p>
            <a:pPr lvl="1">
              <a:lnSpc>
                <a:spcPct val="120000"/>
              </a:lnSpc>
            </a:pPr>
            <a:r>
              <a:rPr lang="en-US" dirty="0" smtClean="0"/>
              <a:t>Prevent </a:t>
            </a:r>
            <a:r>
              <a:rPr lang="en-US" dirty="0"/>
              <a:t>illegal disclosure and improper usage of private health </a:t>
            </a:r>
            <a:r>
              <a:rPr lang="en-US" dirty="0" smtClean="0"/>
              <a:t>data</a:t>
            </a:r>
          </a:p>
          <a:p>
            <a:pPr>
              <a:lnSpc>
                <a:spcPct val="120000"/>
              </a:lnSpc>
              <a:buFont typeface="Wingdings" panose="05000000000000000000" pitchFamily="2" charset="2"/>
              <a:buChar char="§"/>
            </a:pPr>
            <a:r>
              <a:rPr lang="en-US" b="1" dirty="0" smtClean="0"/>
              <a:t> </a:t>
            </a:r>
            <a:r>
              <a:rPr lang="en-US" b="1" dirty="0" smtClean="0">
                <a:solidFill>
                  <a:srgbClr val="FF0000"/>
                </a:solidFill>
              </a:rPr>
              <a:t>Resistant </a:t>
            </a:r>
            <a:r>
              <a:rPr lang="en-US" b="1" dirty="0">
                <a:solidFill>
                  <a:srgbClr val="FF0000"/>
                </a:solidFill>
              </a:rPr>
              <a:t>to attribute </a:t>
            </a:r>
            <a:r>
              <a:rPr lang="en-US" b="1" dirty="0" smtClean="0">
                <a:solidFill>
                  <a:srgbClr val="FF0000"/>
                </a:solidFill>
              </a:rPr>
              <a:t>collusion</a:t>
            </a:r>
          </a:p>
          <a:p>
            <a:pPr lvl="1">
              <a:lnSpc>
                <a:spcPct val="120000"/>
              </a:lnSpc>
            </a:pPr>
            <a:r>
              <a:rPr lang="en-US" dirty="0" smtClean="0"/>
              <a:t>Multiple </a:t>
            </a:r>
            <a:r>
              <a:rPr lang="en-US" dirty="0"/>
              <a:t>users </a:t>
            </a:r>
            <a:r>
              <a:rPr lang="en-US" dirty="0" smtClean="0"/>
              <a:t>should not be able to </a:t>
            </a:r>
            <a:r>
              <a:rPr lang="en-US" dirty="0"/>
              <a:t>collude their attributes and gain access to health </a:t>
            </a:r>
            <a:r>
              <a:rPr lang="en-US" dirty="0" smtClean="0"/>
              <a:t>records</a:t>
            </a:r>
          </a:p>
          <a:p>
            <a:pPr>
              <a:lnSpc>
                <a:spcPct val="120000"/>
              </a:lnSpc>
              <a:buFont typeface="Wingdings" panose="05000000000000000000" pitchFamily="2" charset="2"/>
              <a:buChar char="§"/>
            </a:pPr>
            <a:r>
              <a:rPr lang="en-US" dirty="0" smtClean="0"/>
              <a:t> </a:t>
            </a:r>
            <a:r>
              <a:rPr lang="en-US" b="1" dirty="0" smtClean="0">
                <a:solidFill>
                  <a:srgbClr val="FF0000"/>
                </a:solidFill>
              </a:rPr>
              <a:t>On </a:t>
            </a:r>
            <a:r>
              <a:rPr lang="en-US" b="1" dirty="0">
                <a:solidFill>
                  <a:srgbClr val="FF0000"/>
                </a:solidFill>
              </a:rPr>
              <a:t>demand user </a:t>
            </a:r>
            <a:r>
              <a:rPr lang="en-US" b="1" dirty="0" smtClean="0">
                <a:solidFill>
                  <a:srgbClr val="FF0000"/>
                </a:solidFill>
              </a:rPr>
              <a:t>revocation</a:t>
            </a:r>
            <a:endParaRPr lang="en-US" dirty="0" smtClean="0"/>
          </a:p>
          <a:p>
            <a:pPr lvl="1">
              <a:lnSpc>
                <a:spcPct val="120000"/>
              </a:lnSpc>
            </a:pPr>
            <a:r>
              <a:rPr lang="en-US" dirty="0" smtClean="0"/>
              <a:t>When </a:t>
            </a:r>
            <a:r>
              <a:rPr lang="en-US" dirty="0"/>
              <a:t>a particular attribute of a user is no longer valid, the user should not be able use the revoked attribute for accessing EHRs. </a:t>
            </a:r>
            <a:endParaRPr lang="en-US" dirty="0" smtClean="0"/>
          </a:p>
          <a:p>
            <a:pPr>
              <a:lnSpc>
                <a:spcPct val="120000"/>
              </a:lnSpc>
              <a:buFont typeface="Wingdings" panose="05000000000000000000" pitchFamily="2" charset="2"/>
              <a:buChar char="§"/>
            </a:pPr>
            <a:r>
              <a:rPr lang="en-US" dirty="0" smtClean="0"/>
              <a:t> </a:t>
            </a:r>
            <a:r>
              <a:rPr lang="en-US" b="1" dirty="0" smtClean="0">
                <a:solidFill>
                  <a:srgbClr val="FF0000"/>
                </a:solidFill>
              </a:rPr>
              <a:t>Selective </a:t>
            </a:r>
            <a:r>
              <a:rPr lang="en-US" b="1" dirty="0">
                <a:solidFill>
                  <a:srgbClr val="FF0000"/>
                </a:solidFill>
              </a:rPr>
              <a:t>disclosure of </a:t>
            </a:r>
            <a:r>
              <a:rPr lang="en-US" b="1" dirty="0" smtClean="0">
                <a:solidFill>
                  <a:srgbClr val="FF0000"/>
                </a:solidFill>
              </a:rPr>
              <a:t>attributes</a:t>
            </a:r>
            <a:r>
              <a:rPr lang="en-US" dirty="0" smtClean="0"/>
              <a:t> </a:t>
            </a:r>
          </a:p>
          <a:p>
            <a:pPr lvl="1">
              <a:lnSpc>
                <a:spcPct val="120000"/>
              </a:lnSpc>
            </a:pPr>
            <a:r>
              <a:rPr lang="en-US" dirty="0" smtClean="0"/>
              <a:t>Users </a:t>
            </a:r>
            <a:r>
              <a:rPr lang="en-US" dirty="0"/>
              <a:t>should be able to gain access </a:t>
            </a:r>
            <a:r>
              <a:rPr lang="en-US" dirty="0" smtClean="0"/>
              <a:t>by </a:t>
            </a:r>
            <a:r>
              <a:rPr lang="en-US" dirty="0"/>
              <a:t>disclosing only the minimum set of attributes </a:t>
            </a:r>
            <a:r>
              <a:rPr lang="en-US" dirty="0" smtClean="0"/>
              <a:t>satisfying </a:t>
            </a:r>
            <a:r>
              <a:rPr lang="en-US" dirty="0"/>
              <a:t>the associated policy. </a:t>
            </a:r>
            <a:endParaRPr lang="en-US" dirty="0" smtClean="0"/>
          </a:p>
          <a:p>
            <a:pPr>
              <a:lnSpc>
                <a:spcPct val="120000"/>
              </a:lnSpc>
              <a:buFont typeface="Wingdings" panose="05000000000000000000" pitchFamily="2" charset="2"/>
              <a:buChar char="§"/>
            </a:pPr>
            <a:r>
              <a:rPr lang="en-US" dirty="0" smtClean="0"/>
              <a:t> </a:t>
            </a:r>
            <a:r>
              <a:rPr lang="en-US" b="1" dirty="0" smtClean="0">
                <a:solidFill>
                  <a:srgbClr val="FF0000"/>
                </a:solidFill>
              </a:rPr>
              <a:t>Flexible access</a:t>
            </a:r>
            <a:endParaRPr lang="en-US" dirty="0" smtClean="0"/>
          </a:p>
          <a:p>
            <a:pPr lvl="1">
              <a:lnSpc>
                <a:spcPct val="120000"/>
              </a:lnSpc>
            </a:pPr>
            <a:r>
              <a:rPr lang="en-US" dirty="0" smtClean="0"/>
              <a:t>Users </a:t>
            </a:r>
            <a:r>
              <a:rPr lang="en-US" dirty="0"/>
              <a:t>from foreign domains should be able to gain access </a:t>
            </a:r>
            <a:r>
              <a:rPr lang="en-US" dirty="0" smtClean="0"/>
              <a:t>without registration in </a:t>
            </a:r>
            <a:r>
              <a:rPr lang="en-US" dirty="0"/>
              <a:t>the local domain.</a:t>
            </a:r>
          </a:p>
        </p:txBody>
      </p:sp>
      <p:sp>
        <p:nvSpPr>
          <p:cNvPr id="4" name="Slide Number Placeholder 3"/>
          <p:cNvSpPr>
            <a:spLocks noGrp="1"/>
          </p:cNvSpPr>
          <p:nvPr>
            <p:ph type="sldNum" sz="quarter" idx="12"/>
          </p:nvPr>
        </p:nvSpPr>
        <p:spPr/>
        <p:txBody>
          <a:bodyPr/>
          <a:lstStyle/>
          <a:p>
            <a:fld id="{21372E2E-A40E-48E3-8CD2-5DF1E17D7BE2}" type="slidenum">
              <a:rPr lang="en-US" smtClean="0"/>
              <a:t>41</a:t>
            </a:fld>
            <a:endParaRPr lang="en-US"/>
          </a:p>
        </p:txBody>
      </p:sp>
    </p:spTree>
    <p:extLst>
      <p:ext uri="{BB962C8B-B14F-4D97-AF65-F5344CB8AC3E}">
        <p14:creationId xmlns:p14="http://schemas.microsoft.com/office/powerpoint/2010/main" val="84557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75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10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75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75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75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21372E2E-A40E-48E3-8CD2-5DF1E17D7BE2}" type="slidenum">
              <a:rPr lang="en-US" smtClean="0"/>
              <a:t>42</a:t>
            </a:fld>
            <a:endParaRPr lang="en-US"/>
          </a:p>
        </p:txBody>
      </p:sp>
      <p:sp>
        <p:nvSpPr>
          <p:cNvPr id="7" name="Content Placeholder 6"/>
          <p:cNvSpPr>
            <a:spLocks noGrp="1"/>
          </p:cNvSpPr>
          <p:nvPr>
            <p:ph idx="1"/>
          </p:nvPr>
        </p:nvSpPr>
        <p:spPr/>
        <p:txBody>
          <a:bodyPr>
            <a:normAutofit fontScale="55000" lnSpcReduction="20000"/>
          </a:bodyPr>
          <a:lstStyle/>
          <a:p>
            <a:r>
              <a:rPr lang="en-US" dirty="0"/>
              <a:t>A Semantic Attribute based access control </a:t>
            </a:r>
            <a:endParaRPr lang="en-US" dirty="0" smtClean="0"/>
          </a:p>
          <a:p>
            <a:r>
              <a:rPr lang="en-US" dirty="0" smtClean="0"/>
              <a:t>Which provides </a:t>
            </a:r>
            <a:r>
              <a:rPr lang="en-US" dirty="0"/>
              <a:t>the means for different actors having access to different types of information of a system. </a:t>
            </a:r>
            <a:endParaRPr lang="en-US" dirty="0" smtClean="0"/>
          </a:p>
          <a:p>
            <a:pPr marL="0" indent="0">
              <a:buNone/>
            </a:pPr>
            <a:r>
              <a:rPr lang="en-US" dirty="0" smtClean="0"/>
              <a:t>As </a:t>
            </a:r>
            <a:r>
              <a:rPr lang="en-US" dirty="0"/>
              <a:t>an example, your data of your "heat pump" (energy efficiency) are of interest for </a:t>
            </a:r>
            <a:endParaRPr lang="en-US" dirty="0" smtClean="0"/>
          </a:p>
          <a:p>
            <a:pPr marL="514350" indent="-514350">
              <a:buAutoNum type="alphaLcParenR"/>
            </a:pPr>
            <a:r>
              <a:rPr lang="en-US" dirty="0" smtClean="0"/>
              <a:t>the </a:t>
            </a:r>
            <a:r>
              <a:rPr lang="en-US" dirty="0"/>
              <a:t>house </a:t>
            </a:r>
            <a:r>
              <a:rPr lang="en-US" dirty="0" smtClean="0"/>
              <a:t>owner </a:t>
            </a:r>
          </a:p>
          <a:p>
            <a:pPr marL="514350" indent="-514350">
              <a:buAutoNum type="alphaLcParenR"/>
            </a:pPr>
            <a:r>
              <a:rPr lang="en-US" dirty="0" smtClean="0"/>
              <a:t>the manufacturer</a:t>
            </a:r>
          </a:p>
          <a:p>
            <a:pPr marL="514350" indent="-514350">
              <a:buAutoNum type="alphaLcParenR"/>
            </a:pPr>
            <a:r>
              <a:rPr lang="en-US" dirty="0" smtClean="0"/>
              <a:t>the municipalities</a:t>
            </a:r>
          </a:p>
          <a:p>
            <a:pPr marL="514350" indent="-514350">
              <a:buAutoNum type="alphaLcParenR"/>
            </a:pPr>
            <a:r>
              <a:rPr lang="en-US" dirty="0" smtClean="0"/>
              <a:t>the </a:t>
            </a:r>
            <a:r>
              <a:rPr lang="en-US" dirty="0"/>
              <a:t>maintenance </a:t>
            </a:r>
            <a:r>
              <a:rPr lang="en-US" dirty="0" smtClean="0"/>
              <a:t>company</a:t>
            </a:r>
          </a:p>
          <a:p>
            <a:pPr marL="514350" indent="-514350">
              <a:buAutoNum type="alphaLcParenR"/>
            </a:pPr>
            <a:r>
              <a:rPr lang="en-US" dirty="0" smtClean="0"/>
              <a:t>the </a:t>
            </a:r>
            <a:r>
              <a:rPr lang="en-US" dirty="0"/>
              <a:t>person renting the </a:t>
            </a:r>
            <a:r>
              <a:rPr lang="en-US" dirty="0" smtClean="0"/>
              <a:t>flat</a:t>
            </a:r>
          </a:p>
          <a:p>
            <a:pPr marL="514350" indent="-514350">
              <a:buAutoNum type="alphaLcParenR"/>
            </a:pPr>
            <a:r>
              <a:rPr lang="en-US" dirty="0" smtClean="0"/>
              <a:t>the </a:t>
            </a:r>
            <a:r>
              <a:rPr lang="en-US" dirty="0"/>
              <a:t>energy </a:t>
            </a:r>
            <a:r>
              <a:rPr lang="en-US" dirty="0" smtClean="0"/>
              <a:t>distributor</a:t>
            </a:r>
          </a:p>
          <a:p>
            <a:pPr marL="0" indent="0">
              <a:buNone/>
            </a:pPr>
            <a:r>
              <a:rPr lang="en-US" dirty="0" smtClean="0"/>
              <a:t>Which </a:t>
            </a:r>
            <a:r>
              <a:rPr lang="en-US" dirty="0"/>
              <a:t>data (e.g. statistical) and who has access (attribute: grade of access: monitor, control, configure) might be subject to a security and privacy analysis (attribute: required security level). </a:t>
            </a:r>
            <a:endParaRPr lang="en-US" dirty="0" smtClean="0"/>
          </a:p>
          <a:p>
            <a:pPr marL="0" indent="0">
              <a:buNone/>
            </a:pPr>
            <a:r>
              <a:rPr lang="en-US" dirty="0" smtClean="0"/>
              <a:t>S-ABAC </a:t>
            </a:r>
            <a:r>
              <a:rPr lang="en-US" dirty="0"/>
              <a:t>is seen as tool to provide the functionality, but needs R&amp;I to become usable in a distributed </a:t>
            </a:r>
            <a:r>
              <a:rPr lang="en-US" dirty="0" smtClean="0"/>
              <a:t>c</a:t>
            </a:r>
          </a:p>
          <a:p>
            <a:pPr marL="0" indent="0">
              <a:buNone/>
            </a:pPr>
            <a:r>
              <a:rPr lang="en-US" dirty="0" smtClean="0"/>
              <a:t>loud</a:t>
            </a:r>
            <a:r>
              <a:rPr lang="en-US" dirty="0"/>
              <a:t>.</a:t>
            </a:r>
          </a:p>
        </p:txBody>
      </p:sp>
    </p:spTree>
    <p:extLst>
      <p:ext uri="{BB962C8B-B14F-4D97-AF65-F5344CB8AC3E}">
        <p14:creationId xmlns:p14="http://schemas.microsoft.com/office/powerpoint/2010/main" val="12675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Main output</a:t>
            </a:r>
            <a:endParaRPr lang="en-US" dirty="0"/>
          </a:p>
        </p:txBody>
      </p:sp>
      <p:sp>
        <p:nvSpPr>
          <p:cNvPr id="3" name="Content Placeholder 2"/>
          <p:cNvSpPr>
            <a:spLocks noGrp="1"/>
          </p:cNvSpPr>
          <p:nvPr>
            <p:ph idx="1"/>
          </p:nvPr>
        </p:nvSpPr>
        <p:spPr/>
        <p:txBody>
          <a:bodyPr>
            <a:normAutofit fontScale="85000" lnSpcReduction="20000"/>
          </a:bodyPr>
          <a:lstStyle/>
          <a:p>
            <a:r>
              <a:rPr lang="en-US" dirty="0"/>
              <a:t>One output would be Ontologies related to Access Control for the specific domains that SCOTT works with</a:t>
            </a:r>
            <a:r>
              <a:rPr lang="en-US" dirty="0" smtClean="0"/>
              <a:t>.</a:t>
            </a:r>
          </a:p>
          <a:p>
            <a:r>
              <a:rPr lang="en-US" dirty="0" smtClean="0"/>
              <a:t>Another </a:t>
            </a:r>
            <a:r>
              <a:rPr lang="en-US" dirty="0"/>
              <a:t>output is a methodology and technology description for how to include semantic specifications, i.e., the above mentioned ontologies, in the ABAC model. </a:t>
            </a:r>
            <a:endParaRPr lang="en-US" dirty="0" smtClean="0"/>
          </a:p>
          <a:p>
            <a:r>
              <a:rPr lang="en-US" dirty="0" smtClean="0"/>
              <a:t>A </a:t>
            </a:r>
            <a:r>
              <a:rPr lang="en-US" dirty="0"/>
              <a:t>third outcome would be a software implementation of a S-ABAC engine that would extend existing ABAC engine/framework with semantic reasoning tools and ontology editing capabilities</a:t>
            </a:r>
            <a:r>
              <a:rPr lang="en-US" dirty="0" smtClean="0"/>
              <a:t>.</a:t>
            </a:r>
          </a:p>
          <a:p>
            <a:r>
              <a:rPr lang="en-US" dirty="0" smtClean="0"/>
              <a:t>These </a:t>
            </a:r>
            <a:r>
              <a:rPr lang="en-US" dirty="0"/>
              <a:t>software components would form the S-ABAC-framework and would include components like policy definition endpoint and tool including Semantic concepts, policy enforcement point, </a:t>
            </a:r>
            <a:endParaRPr lang="en-US" dirty="0" smtClean="0"/>
          </a:p>
          <a:p>
            <a:r>
              <a:rPr lang="en-US" dirty="0" smtClean="0"/>
              <a:t>Attribute </a:t>
            </a:r>
            <a:r>
              <a:rPr lang="en-US" dirty="0"/>
              <a:t>management point, etc.</a:t>
            </a:r>
          </a:p>
          <a:p>
            <a:endParaRPr lang="en-US" dirty="0"/>
          </a:p>
        </p:txBody>
      </p:sp>
      <p:sp>
        <p:nvSpPr>
          <p:cNvPr id="4" name="Slide Number Placeholder 3"/>
          <p:cNvSpPr>
            <a:spLocks noGrp="1"/>
          </p:cNvSpPr>
          <p:nvPr>
            <p:ph type="sldNum" sz="quarter" idx="12"/>
          </p:nvPr>
        </p:nvSpPr>
        <p:spPr/>
        <p:txBody>
          <a:bodyPr/>
          <a:lstStyle/>
          <a:p>
            <a:fld id="{21372E2E-A40E-48E3-8CD2-5DF1E17D7BE2}" type="slidenum">
              <a:rPr lang="en-US" smtClean="0"/>
              <a:t>43</a:t>
            </a:fld>
            <a:endParaRPr lang="en-US"/>
          </a:p>
        </p:txBody>
      </p:sp>
    </p:spTree>
    <p:extLst>
      <p:ext uri="{BB962C8B-B14F-4D97-AF65-F5344CB8AC3E}">
        <p14:creationId xmlns:p14="http://schemas.microsoft.com/office/powerpoint/2010/main" val="3803420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Baseline</a:t>
            </a:r>
            <a:endParaRPr lang="en-US" dirty="0"/>
          </a:p>
        </p:txBody>
      </p:sp>
      <p:sp>
        <p:nvSpPr>
          <p:cNvPr id="3" name="Content Placeholder 2"/>
          <p:cNvSpPr>
            <a:spLocks noGrp="1"/>
          </p:cNvSpPr>
          <p:nvPr>
            <p:ph idx="1"/>
          </p:nvPr>
        </p:nvSpPr>
        <p:spPr/>
        <p:txBody>
          <a:bodyPr>
            <a:normAutofit fontScale="85000" lnSpcReduction="20000"/>
          </a:bodyPr>
          <a:lstStyle/>
          <a:p>
            <a:r>
              <a:rPr lang="en-US" dirty="0"/>
              <a:t>Attribute Based Access Control (ABAC) starts to penetrate the industry, and has been used especially in the health domain where fine grained access policies are needed. Industrial standards already exist, e.g., XACML and SAML, and industry standard implementations of ABAC also exist, e.g., </a:t>
            </a:r>
            <a:r>
              <a:rPr lang="en-US" dirty="0" err="1"/>
              <a:t>Balana</a:t>
            </a:r>
            <a:r>
              <a:rPr lang="en-US" dirty="0"/>
              <a:t> </a:t>
            </a:r>
            <a:r>
              <a:rPr lang="en-US" dirty="0" smtClean="0"/>
              <a:t>...</a:t>
            </a:r>
          </a:p>
          <a:p>
            <a:r>
              <a:rPr lang="en-US" dirty="0" smtClean="0"/>
              <a:t>We </a:t>
            </a:r>
            <a:r>
              <a:rPr lang="en-US" dirty="0"/>
              <a:t>plan to include in ABAC notions from Semantic Technologies, e.g. ontologies for the specific domains that SCOTT works on, and reasoning engines like </a:t>
            </a:r>
            <a:r>
              <a:rPr lang="en-US" dirty="0" err="1"/>
              <a:t>Protege</a:t>
            </a:r>
            <a:r>
              <a:rPr lang="en-US"/>
              <a:t>. </a:t>
            </a:r>
            <a:endParaRPr lang="en-US" smtClean="0"/>
          </a:p>
          <a:p>
            <a:r>
              <a:rPr lang="en-US" smtClean="0"/>
              <a:t>Semantic </a:t>
            </a:r>
            <a:r>
              <a:rPr lang="en-US" dirty="0"/>
              <a:t>technologies are widely used in industries for and specific domains, with the purpose to provide amore structures way of managing and querying data. We want to use the powerful tools of ST in conjunction with ABAC models, to improve the flexibility of ABAC and ease the adoption by industry.</a:t>
            </a:r>
          </a:p>
          <a:p>
            <a:endParaRPr lang="en-US" dirty="0"/>
          </a:p>
        </p:txBody>
      </p:sp>
      <p:sp>
        <p:nvSpPr>
          <p:cNvPr id="4" name="Slide Number Placeholder 3"/>
          <p:cNvSpPr>
            <a:spLocks noGrp="1"/>
          </p:cNvSpPr>
          <p:nvPr>
            <p:ph type="sldNum" sz="quarter" idx="12"/>
          </p:nvPr>
        </p:nvSpPr>
        <p:spPr/>
        <p:txBody>
          <a:bodyPr/>
          <a:lstStyle/>
          <a:p>
            <a:fld id="{21372E2E-A40E-48E3-8CD2-5DF1E17D7BE2}" type="slidenum">
              <a:rPr lang="en-US" smtClean="0"/>
              <a:t>44</a:t>
            </a:fld>
            <a:endParaRPr lang="en-US"/>
          </a:p>
        </p:txBody>
      </p:sp>
    </p:spTree>
    <p:extLst>
      <p:ext uri="{BB962C8B-B14F-4D97-AF65-F5344CB8AC3E}">
        <p14:creationId xmlns:p14="http://schemas.microsoft.com/office/powerpoint/2010/main" val="2607572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6000" b="1" dirty="0" smtClean="0">
              <a:latin typeface="Book Antiqua" panose="02040602050305030304" pitchFamily="18" charset="0"/>
            </a:endParaRPr>
          </a:p>
          <a:p>
            <a:pPr marL="0" indent="0" algn="ctr">
              <a:buNone/>
            </a:pPr>
            <a:r>
              <a:rPr lang="en-US" sz="6000" b="1" dirty="0" smtClean="0">
                <a:latin typeface="Book Antiqua" panose="02040602050305030304" pitchFamily="18" charset="0"/>
              </a:rPr>
              <a:t>Thank you!</a:t>
            </a:r>
            <a:endParaRPr lang="en-US" sz="6000" b="1" dirty="0">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21372E2E-A40E-48E3-8CD2-5DF1E17D7BE2}" type="slidenum">
              <a:rPr lang="en-US" smtClean="0"/>
              <a:t>45</a:t>
            </a:fld>
            <a:endParaRPr lang="en-US"/>
          </a:p>
        </p:txBody>
      </p:sp>
    </p:spTree>
    <p:extLst>
      <p:ext uri="{BB962C8B-B14F-4D97-AF65-F5344CB8AC3E}">
        <p14:creationId xmlns:p14="http://schemas.microsoft.com/office/powerpoint/2010/main" val="1183497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 Antiqua" panose="02040602050305030304" pitchFamily="18" charset="0"/>
              </a:rPr>
              <a:t>Introduction</a:t>
            </a:r>
            <a:endParaRPr lang="en-US" dirty="0"/>
          </a:p>
        </p:txBody>
      </p:sp>
      <p:sp>
        <p:nvSpPr>
          <p:cNvPr id="3" name="Content Placeholder 2"/>
          <p:cNvSpPr>
            <a:spLocks noGrp="1"/>
          </p:cNvSpPr>
          <p:nvPr>
            <p:ph idx="1"/>
          </p:nvPr>
        </p:nvSpPr>
        <p:spPr>
          <a:xfrm>
            <a:off x="388620" y="1825624"/>
            <a:ext cx="8298180" cy="4819016"/>
          </a:xfrm>
        </p:spPr>
        <p:txBody>
          <a:bodyPr>
            <a:normAutofit fontScale="92500" lnSpcReduction="20000"/>
          </a:bodyPr>
          <a:lstStyle/>
          <a:p>
            <a:pPr>
              <a:lnSpc>
                <a:spcPct val="120000"/>
              </a:lnSpc>
              <a:buFont typeface="Wingdings" panose="05000000000000000000" pitchFamily="2" charset="2"/>
              <a:buChar char="§"/>
            </a:pPr>
            <a:r>
              <a:rPr lang="en-US" b="1" i="1" dirty="0"/>
              <a:t>Access </a:t>
            </a:r>
            <a:r>
              <a:rPr lang="en-US" b="1" i="1" dirty="0" smtClean="0"/>
              <a:t>control</a:t>
            </a:r>
            <a:r>
              <a:rPr lang="en-US" dirty="0" smtClean="0"/>
              <a:t>: restricting </a:t>
            </a:r>
            <a:r>
              <a:rPr lang="en-US" dirty="0"/>
              <a:t>access for computer resources, especially in multi-user, data sharing </a:t>
            </a:r>
            <a:r>
              <a:rPr lang="en-US" dirty="0" smtClean="0"/>
              <a:t>settings</a:t>
            </a:r>
          </a:p>
          <a:p>
            <a:pPr>
              <a:lnSpc>
                <a:spcPct val="120000"/>
              </a:lnSpc>
              <a:buFont typeface="Wingdings" panose="05000000000000000000" pitchFamily="2" charset="2"/>
              <a:buChar char="§"/>
            </a:pPr>
            <a:r>
              <a:rPr lang="en-US" b="1" dirty="0" smtClean="0"/>
              <a:t>Privacy</a:t>
            </a:r>
            <a:r>
              <a:rPr lang="en-US" dirty="0" smtClean="0"/>
              <a:t> and </a:t>
            </a:r>
            <a:r>
              <a:rPr lang="en-US" b="1" dirty="0"/>
              <a:t>security</a:t>
            </a:r>
            <a:r>
              <a:rPr lang="en-US" dirty="0"/>
              <a:t> requirements to be maintained in </a:t>
            </a:r>
            <a:r>
              <a:rPr lang="en-US" dirty="0" smtClean="0"/>
              <a:t>eHealth care </a:t>
            </a:r>
            <a:r>
              <a:rPr lang="en-US" dirty="0"/>
              <a:t>systems along with the </a:t>
            </a:r>
            <a:r>
              <a:rPr lang="en-US" b="1" dirty="0"/>
              <a:t>associated</a:t>
            </a:r>
            <a:r>
              <a:rPr lang="en-US" dirty="0"/>
              <a:t> </a:t>
            </a:r>
            <a:r>
              <a:rPr lang="en-US" b="1" dirty="0"/>
              <a:t>complexity</a:t>
            </a:r>
            <a:r>
              <a:rPr lang="en-US" dirty="0"/>
              <a:t> adds to the difficulty in realizing efficient access control schemes for EHR access. </a:t>
            </a:r>
            <a:endParaRPr lang="en-US" dirty="0" smtClean="0"/>
          </a:p>
          <a:p>
            <a:pPr lvl="1">
              <a:lnSpc>
                <a:spcPct val="120000"/>
              </a:lnSpc>
            </a:pPr>
            <a:r>
              <a:rPr lang="en-US" dirty="0" smtClean="0"/>
              <a:t>A patient may </a:t>
            </a:r>
            <a:r>
              <a:rPr lang="en-US" dirty="0"/>
              <a:t>require her EHR to be accessed only by a </a:t>
            </a:r>
            <a:r>
              <a:rPr lang="en-US" dirty="0" smtClean="0"/>
              <a:t>doctor </a:t>
            </a:r>
            <a:r>
              <a:rPr lang="en-US" dirty="0"/>
              <a:t>registered in </a:t>
            </a:r>
            <a:r>
              <a:rPr lang="en-US" dirty="0" smtClean="0"/>
              <a:t>a specific </a:t>
            </a:r>
            <a:r>
              <a:rPr lang="en-US" dirty="0"/>
              <a:t>unit of </a:t>
            </a:r>
            <a:r>
              <a:rPr lang="en-US" dirty="0" smtClean="0"/>
              <a:t>a specific </a:t>
            </a:r>
            <a:r>
              <a:rPr lang="en-US" dirty="0"/>
              <a:t>medical </a:t>
            </a:r>
            <a:r>
              <a:rPr lang="en-US" dirty="0" smtClean="0"/>
              <a:t>center. </a:t>
            </a:r>
          </a:p>
          <a:p>
            <a:pPr lvl="1">
              <a:lnSpc>
                <a:spcPct val="120000"/>
              </a:lnSpc>
            </a:pPr>
            <a:r>
              <a:rPr lang="en-US" dirty="0" smtClean="0"/>
              <a:t>However</a:t>
            </a:r>
            <a:r>
              <a:rPr lang="en-US" dirty="0"/>
              <a:t>, </a:t>
            </a:r>
            <a:r>
              <a:rPr lang="en-US" dirty="0" smtClean="0"/>
              <a:t>in emergency situations, </a:t>
            </a:r>
            <a:r>
              <a:rPr lang="en-US" dirty="0"/>
              <a:t>it is important to give the access to </a:t>
            </a:r>
            <a:r>
              <a:rPr lang="en-US" dirty="0" smtClean="0"/>
              <a:t>the </a:t>
            </a:r>
            <a:r>
              <a:rPr lang="en-US" dirty="0"/>
              <a:t>patient's EHR to any </a:t>
            </a:r>
            <a:r>
              <a:rPr lang="en-US" dirty="0" smtClean="0"/>
              <a:t>doctor. </a:t>
            </a:r>
          </a:p>
          <a:p>
            <a:pPr lvl="1">
              <a:lnSpc>
                <a:spcPct val="120000"/>
              </a:lnSpc>
            </a:pPr>
            <a:r>
              <a:rPr lang="en-US" dirty="0" smtClean="0"/>
              <a:t>In </a:t>
            </a:r>
            <a:r>
              <a:rPr lang="en-US" dirty="0"/>
              <a:t>this </a:t>
            </a:r>
            <a:r>
              <a:rPr lang="en-US" dirty="0" smtClean="0"/>
              <a:t>scenario</a:t>
            </a:r>
            <a:r>
              <a:rPr lang="en-US" dirty="0"/>
              <a:t>, </a:t>
            </a:r>
            <a:r>
              <a:rPr lang="en-US" dirty="0" smtClean="0"/>
              <a:t>being </a:t>
            </a:r>
            <a:r>
              <a:rPr lang="en-US" dirty="0"/>
              <a:t>a </a:t>
            </a:r>
            <a:r>
              <a:rPr lang="en-US" b="1" dirty="0"/>
              <a:t>doctor</a:t>
            </a:r>
            <a:r>
              <a:rPr lang="en-US" dirty="0"/>
              <a:t> would be </a:t>
            </a:r>
            <a:r>
              <a:rPr lang="en-US" b="1" dirty="0"/>
              <a:t>enough</a:t>
            </a:r>
            <a:r>
              <a:rPr lang="en-US" dirty="0"/>
              <a:t> to grant the access. </a:t>
            </a:r>
          </a:p>
        </p:txBody>
      </p:sp>
      <p:sp>
        <p:nvSpPr>
          <p:cNvPr id="4" name="Slide Number Placeholder 3"/>
          <p:cNvSpPr>
            <a:spLocks noGrp="1"/>
          </p:cNvSpPr>
          <p:nvPr>
            <p:ph type="sldNum" sz="quarter" idx="12"/>
          </p:nvPr>
        </p:nvSpPr>
        <p:spPr/>
        <p:txBody>
          <a:bodyPr/>
          <a:lstStyle/>
          <a:p>
            <a:fld id="{21372E2E-A40E-48E3-8CD2-5DF1E17D7BE2}" type="slidenum">
              <a:rPr lang="en-US" smtClean="0"/>
              <a:t>5</a:t>
            </a:fld>
            <a:endParaRPr lang="en-US"/>
          </a:p>
        </p:txBody>
      </p:sp>
    </p:spTree>
    <p:extLst>
      <p:ext uri="{BB962C8B-B14F-4D97-AF65-F5344CB8AC3E}">
        <p14:creationId xmlns:p14="http://schemas.microsoft.com/office/powerpoint/2010/main" val="425593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Book Antiqua" panose="02040602050305030304" pitchFamily="18" charset="0"/>
              </a:rPr>
              <a:t>What is RBAC?</a:t>
            </a:r>
          </a:p>
        </p:txBody>
      </p:sp>
      <p:sp>
        <p:nvSpPr>
          <p:cNvPr id="3" name="Content Placeholder 2"/>
          <p:cNvSpPr>
            <a:spLocks noGrp="1"/>
          </p:cNvSpPr>
          <p:nvPr>
            <p:ph idx="1"/>
          </p:nvPr>
        </p:nvSpPr>
        <p:spPr>
          <a:xfrm>
            <a:off x="628650" y="1825624"/>
            <a:ext cx="7886700" cy="4835151"/>
          </a:xfrm>
        </p:spPr>
        <p:txBody>
          <a:bodyPr>
            <a:noAutofit/>
          </a:bodyPr>
          <a:lstStyle/>
          <a:p>
            <a:pPr marL="233363" lvl="1">
              <a:lnSpc>
                <a:spcPct val="100000"/>
              </a:lnSpc>
            </a:pPr>
            <a:r>
              <a:rPr lang="en-US" dirty="0" smtClean="0"/>
              <a:t>Formalized </a:t>
            </a:r>
            <a:r>
              <a:rPr lang="en-US" dirty="0"/>
              <a:t>by NIST in </a:t>
            </a:r>
            <a:r>
              <a:rPr lang="en-US" dirty="0" smtClean="0"/>
              <a:t>1992</a:t>
            </a:r>
          </a:p>
          <a:p>
            <a:pPr marL="233363" lvl="1">
              <a:lnSpc>
                <a:spcPct val="100000"/>
              </a:lnSpc>
            </a:pPr>
            <a:r>
              <a:rPr lang="en-US" dirty="0" smtClean="0"/>
              <a:t>Suitable for </a:t>
            </a:r>
            <a:r>
              <a:rPr lang="en-US" dirty="0"/>
              <a:t>enterprises managing upwards of 500 </a:t>
            </a:r>
            <a:r>
              <a:rPr lang="en-US" dirty="0" smtClean="0"/>
              <a:t>employees </a:t>
            </a:r>
          </a:p>
          <a:p>
            <a:pPr marL="233363" lvl="1">
              <a:lnSpc>
                <a:spcPct val="100000"/>
              </a:lnSpc>
            </a:pPr>
            <a:r>
              <a:rPr lang="en-US" dirty="0" smtClean="0"/>
              <a:t>Manage </a:t>
            </a:r>
            <a:r>
              <a:rPr lang="en-US" dirty="0"/>
              <a:t>access control by </a:t>
            </a:r>
            <a:r>
              <a:rPr lang="en-US" dirty="0" smtClean="0"/>
              <a:t>role </a:t>
            </a:r>
            <a:r>
              <a:rPr lang="en-US" dirty="0"/>
              <a:t>rather than an </a:t>
            </a:r>
            <a:r>
              <a:rPr lang="en-US" dirty="0" smtClean="0"/>
              <a:t>employee’s </a:t>
            </a:r>
            <a:r>
              <a:rPr lang="en-US" dirty="0"/>
              <a:t>user </a:t>
            </a:r>
            <a:r>
              <a:rPr lang="en-US" dirty="0" smtClean="0"/>
              <a:t>ID</a:t>
            </a:r>
          </a:p>
          <a:p>
            <a:pPr marL="233363" lvl="1">
              <a:lnSpc>
                <a:spcPct val="100000"/>
              </a:lnSpc>
            </a:pPr>
            <a:r>
              <a:rPr lang="en-US" dirty="0" smtClean="0"/>
              <a:t>The role provides </a:t>
            </a:r>
            <a:r>
              <a:rPr lang="en-US" dirty="0"/>
              <a:t>an extra level of </a:t>
            </a:r>
            <a:r>
              <a:rPr lang="en-US" dirty="0" smtClean="0"/>
              <a:t>abstraction</a:t>
            </a:r>
          </a:p>
          <a:p>
            <a:pPr marL="690563" lvl="3">
              <a:lnSpc>
                <a:spcPct val="100000"/>
              </a:lnSpc>
            </a:pPr>
            <a:r>
              <a:rPr lang="en-US" dirty="0" smtClean="0"/>
              <a:t>Acting </a:t>
            </a:r>
            <a:r>
              <a:rPr lang="en-US" dirty="0"/>
              <a:t>as a collection of permissions or </a:t>
            </a:r>
            <a:r>
              <a:rPr lang="en-US" dirty="0" smtClean="0"/>
              <a:t>entitlements</a:t>
            </a:r>
          </a:p>
          <a:p>
            <a:pPr marL="233363" lvl="1">
              <a:lnSpc>
                <a:spcPct val="100000"/>
              </a:lnSpc>
            </a:pPr>
            <a:r>
              <a:rPr lang="en-US" dirty="0" smtClean="0"/>
              <a:t>Each </a:t>
            </a:r>
            <a:r>
              <a:rPr lang="en-US" dirty="0"/>
              <a:t>role could be assigned to one or hundreds of </a:t>
            </a:r>
            <a:r>
              <a:rPr lang="en-US" dirty="0" smtClean="0"/>
              <a:t>users </a:t>
            </a:r>
          </a:p>
          <a:p>
            <a:pPr marL="690563" lvl="3">
              <a:lnSpc>
                <a:spcPct val="100000"/>
              </a:lnSpc>
            </a:pPr>
            <a:r>
              <a:rPr lang="en-US" dirty="0" smtClean="0"/>
              <a:t>Making </a:t>
            </a:r>
            <a:r>
              <a:rPr lang="en-US" dirty="0"/>
              <a:t>management a far simpler </a:t>
            </a:r>
            <a:r>
              <a:rPr lang="en-US" dirty="0" smtClean="0"/>
              <a:t>task</a:t>
            </a:r>
            <a:endParaRPr lang="en-US" dirty="0"/>
          </a:p>
        </p:txBody>
      </p:sp>
      <p:sp>
        <p:nvSpPr>
          <p:cNvPr id="4" name="Slide Number Placeholder 3"/>
          <p:cNvSpPr>
            <a:spLocks noGrp="1"/>
          </p:cNvSpPr>
          <p:nvPr>
            <p:ph type="sldNum" sz="quarter" idx="12"/>
          </p:nvPr>
        </p:nvSpPr>
        <p:spPr/>
        <p:txBody>
          <a:bodyPr/>
          <a:lstStyle/>
          <a:p>
            <a:fld id="{21372E2E-A40E-48E3-8CD2-5DF1E17D7BE2}" type="slidenum">
              <a:rPr lang="en-US" smtClean="0"/>
              <a:t>6</a:t>
            </a:fld>
            <a:endParaRPr lang="en-US"/>
          </a:p>
        </p:txBody>
      </p:sp>
    </p:spTree>
    <p:extLst>
      <p:ext uri="{BB962C8B-B14F-4D97-AF65-F5344CB8AC3E}">
        <p14:creationId xmlns:p14="http://schemas.microsoft.com/office/powerpoint/2010/main" val="402878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Book Antiqua" panose="02040602050305030304" pitchFamily="18" charset="0"/>
              </a:rPr>
              <a:t>How does </a:t>
            </a:r>
            <a:r>
              <a:rPr lang="en-US" b="1" dirty="0" smtClean="0">
                <a:latin typeface="Book Antiqua" panose="02040602050305030304" pitchFamily="18" charset="0"/>
              </a:rPr>
              <a:t>RBAC </a:t>
            </a:r>
            <a:r>
              <a:rPr lang="en-US" b="1" dirty="0">
                <a:latin typeface="Book Antiqua" panose="02040602050305030304" pitchFamily="18" charset="0"/>
              </a:rPr>
              <a:t>work? </a:t>
            </a:r>
          </a:p>
        </p:txBody>
      </p:sp>
      <p:sp>
        <p:nvSpPr>
          <p:cNvPr id="3" name="Content Placeholder 2"/>
          <p:cNvSpPr>
            <a:spLocks noGrp="1"/>
          </p:cNvSpPr>
          <p:nvPr>
            <p:ph idx="1"/>
          </p:nvPr>
        </p:nvSpPr>
        <p:spPr/>
        <p:txBody>
          <a:bodyPr>
            <a:normAutofit/>
          </a:bodyPr>
          <a:lstStyle/>
          <a:p>
            <a:pPr>
              <a:lnSpc>
                <a:spcPct val="100000"/>
              </a:lnSpc>
            </a:pPr>
            <a:r>
              <a:rPr lang="en-US" dirty="0" smtClean="0"/>
              <a:t>Administrators assign </a:t>
            </a:r>
            <a:r>
              <a:rPr lang="en-US" dirty="0"/>
              <a:t>access permissions </a:t>
            </a:r>
            <a:r>
              <a:rPr lang="en-US" dirty="0" smtClean="0"/>
              <a:t>to roles</a:t>
            </a:r>
          </a:p>
          <a:p>
            <a:pPr>
              <a:lnSpc>
                <a:spcPct val="100000"/>
              </a:lnSpc>
            </a:pPr>
            <a:r>
              <a:rPr lang="en-US" dirty="0" smtClean="0"/>
              <a:t>Then, roles </a:t>
            </a:r>
            <a:r>
              <a:rPr lang="en-US" dirty="0"/>
              <a:t>can be assigned to individual </a:t>
            </a:r>
            <a:r>
              <a:rPr lang="en-US" dirty="0" smtClean="0"/>
              <a:t>users</a:t>
            </a:r>
          </a:p>
          <a:p>
            <a:pPr lvl="1">
              <a:lnSpc>
                <a:spcPct val="100000"/>
              </a:lnSpc>
            </a:pPr>
            <a:r>
              <a:rPr lang="en-US" dirty="0" smtClean="0"/>
              <a:t>Users </a:t>
            </a:r>
            <a:r>
              <a:rPr lang="en-US" dirty="0"/>
              <a:t>may have one or several </a:t>
            </a:r>
            <a:r>
              <a:rPr lang="en-US" dirty="0" smtClean="0"/>
              <a:t>roles (each </a:t>
            </a:r>
            <a:r>
              <a:rPr lang="en-US" dirty="0"/>
              <a:t>with different access </a:t>
            </a:r>
            <a:r>
              <a:rPr lang="en-US" dirty="0" smtClean="0"/>
              <a:t>rights) </a:t>
            </a:r>
          </a:p>
          <a:p>
            <a:pPr>
              <a:lnSpc>
                <a:spcPct val="100000"/>
              </a:lnSpc>
            </a:pPr>
            <a:r>
              <a:rPr lang="en-US" dirty="0" smtClean="0"/>
              <a:t>Administrators can simply update roles or access permissions </a:t>
            </a:r>
          </a:p>
          <a:p>
            <a:pPr lvl="1">
              <a:lnSpc>
                <a:spcPct val="100000"/>
              </a:lnSpc>
            </a:pPr>
            <a:r>
              <a:rPr lang="en-US" dirty="0" smtClean="0"/>
              <a:t>By assigning users </a:t>
            </a:r>
            <a:r>
              <a:rPr lang="en-US" dirty="0"/>
              <a:t>(or </a:t>
            </a:r>
            <a:r>
              <a:rPr lang="en-US" dirty="0" smtClean="0"/>
              <a:t>removing users </a:t>
            </a:r>
            <a:r>
              <a:rPr lang="en-US" dirty="0"/>
              <a:t>from) </a:t>
            </a:r>
            <a:r>
              <a:rPr lang="en-US" dirty="0" smtClean="0"/>
              <a:t>to the </a:t>
            </a:r>
            <a:r>
              <a:rPr lang="en-US" dirty="0"/>
              <a:t>appropriate roles </a:t>
            </a:r>
            <a:endParaRPr lang="en-US" dirty="0" smtClean="0"/>
          </a:p>
        </p:txBody>
      </p:sp>
      <p:sp>
        <p:nvSpPr>
          <p:cNvPr id="4" name="Slide Number Placeholder 3"/>
          <p:cNvSpPr>
            <a:spLocks noGrp="1"/>
          </p:cNvSpPr>
          <p:nvPr>
            <p:ph type="sldNum" sz="quarter" idx="12"/>
          </p:nvPr>
        </p:nvSpPr>
        <p:spPr/>
        <p:txBody>
          <a:bodyPr/>
          <a:lstStyle/>
          <a:p>
            <a:fld id="{21372E2E-A40E-48E3-8CD2-5DF1E17D7BE2}" type="slidenum">
              <a:rPr lang="en-US" smtClean="0"/>
              <a:t>7</a:t>
            </a:fld>
            <a:endParaRPr lang="en-US"/>
          </a:p>
        </p:txBody>
      </p:sp>
    </p:spTree>
    <p:extLst>
      <p:ext uri="{BB962C8B-B14F-4D97-AF65-F5344CB8AC3E}">
        <p14:creationId xmlns:p14="http://schemas.microsoft.com/office/powerpoint/2010/main" val="115218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75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100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 Antiqua" panose="02040602050305030304" pitchFamily="18" charset="0"/>
              </a:rPr>
              <a:t>The Limitations of RBAC</a:t>
            </a:r>
          </a:p>
        </p:txBody>
      </p:sp>
      <p:sp>
        <p:nvSpPr>
          <p:cNvPr id="3" name="Content Placeholder 2"/>
          <p:cNvSpPr>
            <a:spLocks noGrp="1"/>
          </p:cNvSpPr>
          <p:nvPr>
            <p:ph idx="1"/>
          </p:nvPr>
        </p:nvSpPr>
        <p:spPr>
          <a:xfrm>
            <a:off x="401652" y="1786071"/>
            <a:ext cx="8383425" cy="5009175"/>
          </a:xfrm>
        </p:spPr>
        <p:txBody>
          <a:bodyPr>
            <a:normAutofit fontScale="85000" lnSpcReduction="20000"/>
          </a:bodyPr>
          <a:lstStyle/>
          <a:p>
            <a:pPr>
              <a:lnSpc>
                <a:spcPct val="120000"/>
              </a:lnSpc>
            </a:pPr>
            <a:r>
              <a:rPr lang="en-US" dirty="0"/>
              <a:t>RBAC provides </a:t>
            </a:r>
            <a:r>
              <a:rPr lang="en-US" b="1" dirty="0"/>
              <a:t>coarse-grained</a:t>
            </a:r>
            <a:r>
              <a:rPr lang="en-US" dirty="0"/>
              <a:t>, </a:t>
            </a:r>
            <a:r>
              <a:rPr lang="en-US" b="1" dirty="0"/>
              <a:t>predefined</a:t>
            </a:r>
            <a:r>
              <a:rPr lang="en-US" dirty="0"/>
              <a:t> and </a:t>
            </a:r>
            <a:r>
              <a:rPr lang="en-US" b="1" dirty="0"/>
              <a:t>static</a:t>
            </a:r>
            <a:r>
              <a:rPr lang="en-US" dirty="0"/>
              <a:t> access control </a:t>
            </a:r>
            <a:r>
              <a:rPr lang="en-US" dirty="0" smtClean="0"/>
              <a:t>configurations.</a:t>
            </a:r>
          </a:p>
          <a:p>
            <a:pPr>
              <a:lnSpc>
                <a:spcPct val="120000"/>
              </a:lnSpc>
            </a:pPr>
            <a:r>
              <a:rPr lang="en-US" dirty="0" smtClean="0"/>
              <a:t>It fails to provide a flexible mechanism by which patients as well as institutions can express their requirements. </a:t>
            </a:r>
          </a:p>
          <a:p>
            <a:pPr>
              <a:lnSpc>
                <a:spcPct val="120000"/>
              </a:lnSpc>
            </a:pPr>
            <a:r>
              <a:rPr lang="en-US" dirty="0" smtClean="0"/>
              <a:t>It </a:t>
            </a:r>
            <a:r>
              <a:rPr lang="en-US" dirty="0"/>
              <a:t>also fails to capture the purpose for which data will be released to the various stakeholders</a:t>
            </a:r>
            <a:r>
              <a:rPr lang="en-US" dirty="0" smtClean="0"/>
              <a:t>.</a:t>
            </a:r>
          </a:p>
          <a:p>
            <a:pPr>
              <a:lnSpc>
                <a:spcPct val="120000"/>
              </a:lnSpc>
            </a:pPr>
            <a:endParaRPr lang="en-US" sz="100" dirty="0" smtClean="0"/>
          </a:p>
          <a:p>
            <a:pPr>
              <a:lnSpc>
                <a:spcPct val="100000"/>
              </a:lnSpc>
            </a:pPr>
            <a:r>
              <a:rPr lang="en-US" dirty="0" smtClean="0"/>
              <a:t> </a:t>
            </a:r>
            <a:r>
              <a:rPr lang="en-US" b="1" i="1" dirty="0" smtClean="0"/>
              <a:t>Limitation</a:t>
            </a:r>
            <a:r>
              <a:rPr lang="en-US" dirty="0" smtClean="0"/>
              <a:t> </a:t>
            </a:r>
            <a:r>
              <a:rPr lang="en-US" b="1" i="1" dirty="0"/>
              <a:t>#1</a:t>
            </a:r>
            <a:r>
              <a:rPr lang="en-US" dirty="0"/>
              <a:t>: </a:t>
            </a:r>
            <a:r>
              <a:rPr lang="en-US" b="1" dirty="0">
                <a:solidFill>
                  <a:srgbClr val="FF0000"/>
                </a:solidFill>
              </a:rPr>
              <a:t>Role </a:t>
            </a:r>
            <a:r>
              <a:rPr lang="en-US" b="1" dirty="0" smtClean="0">
                <a:solidFill>
                  <a:srgbClr val="FF0000"/>
                </a:solidFill>
              </a:rPr>
              <a:t>Explosion</a:t>
            </a:r>
          </a:p>
          <a:p>
            <a:pPr lvl="1">
              <a:lnSpc>
                <a:spcPct val="100000"/>
              </a:lnSpc>
            </a:pPr>
            <a:r>
              <a:rPr lang="en-US" dirty="0" smtClean="0"/>
              <a:t>RBAC </a:t>
            </a:r>
            <a:r>
              <a:rPr lang="en-US" dirty="0"/>
              <a:t>is limited to defining access permissions by </a:t>
            </a:r>
            <a:r>
              <a:rPr lang="en-US" b="1" dirty="0" smtClean="0"/>
              <a:t>role</a:t>
            </a:r>
          </a:p>
          <a:p>
            <a:pPr lvl="1">
              <a:lnSpc>
                <a:spcPct val="100000"/>
              </a:lnSpc>
            </a:pPr>
            <a:r>
              <a:rPr lang="en-US" dirty="0" smtClean="0"/>
              <a:t>An </a:t>
            </a:r>
            <a:r>
              <a:rPr lang="en-US" dirty="0"/>
              <a:t>ever-increasing </a:t>
            </a:r>
            <a:r>
              <a:rPr lang="en-US" i="1" dirty="0"/>
              <a:t>number of </a:t>
            </a:r>
            <a:r>
              <a:rPr lang="en-US" b="1" dirty="0"/>
              <a:t>users</a:t>
            </a:r>
            <a:r>
              <a:rPr lang="en-US" dirty="0"/>
              <a:t> requires an exponentially increasing </a:t>
            </a:r>
            <a:r>
              <a:rPr lang="en-US" i="1" dirty="0"/>
              <a:t>number of </a:t>
            </a:r>
            <a:r>
              <a:rPr lang="en-US" b="1" dirty="0"/>
              <a:t>roles</a:t>
            </a:r>
            <a:r>
              <a:rPr lang="en-US" dirty="0"/>
              <a:t> </a:t>
            </a:r>
            <a:r>
              <a:rPr lang="en-US" dirty="0" smtClean="0"/>
              <a:t>to </a:t>
            </a:r>
            <a:r>
              <a:rPr lang="en-US" dirty="0"/>
              <a:t>accommodate </a:t>
            </a:r>
            <a:r>
              <a:rPr lang="en-US" i="1" dirty="0"/>
              <a:t>various permission </a:t>
            </a:r>
            <a:r>
              <a:rPr lang="en-US" i="1" dirty="0" smtClean="0"/>
              <a:t>combinations</a:t>
            </a:r>
          </a:p>
          <a:p>
            <a:pPr lvl="1">
              <a:lnSpc>
                <a:spcPct val="100000"/>
              </a:lnSpc>
            </a:pPr>
            <a:r>
              <a:rPr lang="en-US" dirty="0" smtClean="0"/>
              <a:t>Each </a:t>
            </a:r>
            <a:r>
              <a:rPr lang="en-US" dirty="0"/>
              <a:t>user often </a:t>
            </a:r>
            <a:r>
              <a:rPr lang="en-US" dirty="0" smtClean="0"/>
              <a:t>needs unique </a:t>
            </a:r>
            <a:r>
              <a:rPr lang="en-US" dirty="0"/>
              <a:t>access </a:t>
            </a:r>
            <a:r>
              <a:rPr lang="en-US" dirty="0" smtClean="0"/>
              <a:t>rights </a:t>
            </a:r>
          </a:p>
          <a:p>
            <a:pPr lvl="2">
              <a:lnSpc>
                <a:spcPct val="100000"/>
              </a:lnSpc>
            </a:pPr>
            <a:r>
              <a:rPr lang="en-US" dirty="0" smtClean="0"/>
              <a:t>One </a:t>
            </a:r>
            <a:r>
              <a:rPr lang="en-US" dirty="0"/>
              <a:t>user may be assigned several </a:t>
            </a:r>
            <a:r>
              <a:rPr lang="en-US" dirty="0" smtClean="0"/>
              <a:t>roles </a:t>
            </a:r>
          </a:p>
          <a:p>
            <a:pPr lvl="1">
              <a:lnSpc>
                <a:spcPct val="100000"/>
              </a:lnSpc>
            </a:pPr>
            <a:r>
              <a:rPr lang="en-US" dirty="0" smtClean="0"/>
              <a:t>A </a:t>
            </a:r>
            <a:r>
              <a:rPr lang="en-US" b="1" dirty="0"/>
              <a:t>one-size-fits-all</a:t>
            </a:r>
            <a:r>
              <a:rPr lang="en-US" dirty="0"/>
              <a:t> solution </a:t>
            </a:r>
            <a:r>
              <a:rPr lang="en-US" dirty="0" smtClean="0"/>
              <a:t>often </a:t>
            </a:r>
            <a:r>
              <a:rPr lang="en-US" dirty="0"/>
              <a:t>results in too much (or too little) </a:t>
            </a:r>
            <a:r>
              <a:rPr lang="en-US" dirty="0" smtClean="0"/>
              <a:t>access</a:t>
            </a:r>
          </a:p>
        </p:txBody>
      </p:sp>
      <p:sp>
        <p:nvSpPr>
          <p:cNvPr id="4" name="Slide Number Placeholder 3"/>
          <p:cNvSpPr>
            <a:spLocks noGrp="1"/>
          </p:cNvSpPr>
          <p:nvPr>
            <p:ph type="sldNum" sz="quarter" idx="12"/>
          </p:nvPr>
        </p:nvSpPr>
        <p:spPr/>
        <p:txBody>
          <a:bodyPr/>
          <a:lstStyle/>
          <a:p>
            <a:fld id="{21372E2E-A40E-48E3-8CD2-5DF1E17D7BE2}" type="slidenum">
              <a:rPr lang="en-US" smtClean="0"/>
              <a:t>8</a:t>
            </a:fld>
            <a:endParaRPr lang="en-US"/>
          </a:p>
        </p:txBody>
      </p:sp>
    </p:spTree>
    <p:extLst>
      <p:ext uri="{BB962C8B-B14F-4D97-AF65-F5344CB8AC3E}">
        <p14:creationId xmlns:p14="http://schemas.microsoft.com/office/powerpoint/2010/main" val="222680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50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100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Book Antiqua" panose="02040602050305030304" pitchFamily="18" charset="0"/>
              </a:rPr>
              <a:t>The Limitations of RBAC</a:t>
            </a:r>
          </a:p>
        </p:txBody>
      </p:sp>
      <p:sp>
        <p:nvSpPr>
          <p:cNvPr id="3" name="Content Placeholder 2"/>
          <p:cNvSpPr>
            <a:spLocks noGrp="1"/>
          </p:cNvSpPr>
          <p:nvPr>
            <p:ph idx="1"/>
          </p:nvPr>
        </p:nvSpPr>
        <p:spPr/>
        <p:txBody>
          <a:bodyPr>
            <a:normAutofit/>
          </a:bodyPr>
          <a:lstStyle/>
          <a:p>
            <a:r>
              <a:rPr lang="en-US" b="1" i="1" dirty="0"/>
              <a:t>Limitation #2</a:t>
            </a:r>
            <a:r>
              <a:rPr lang="en-US" dirty="0"/>
              <a:t>: </a:t>
            </a:r>
            <a:r>
              <a:rPr lang="en-US" b="1" dirty="0">
                <a:solidFill>
                  <a:srgbClr val="FF0000"/>
                </a:solidFill>
              </a:rPr>
              <a:t>Toxic Combinations </a:t>
            </a:r>
            <a:endParaRPr lang="en-US" b="1" dirty="0" smtClean="0">
              <a:solidFill>
                <a:srgbClr val="FF0000"/>
              </a:solidFill>
            </a:endParaRPr>
          </a:p>
          <a:p>
            <a:pPr lvl="1"/>
            <a:r>
              <a:rPr lang="en-US" dirty="0" smtClean="0"/>
              <a:t>Various </a:t>
            </a:r>
            <a:r>
              <a:rPr lang="en-US" dirty="0"/>
              <a:t>roles assigned to a </a:t>
            </a:r>
            <a:r>
              <a:rPr lang="en-US" dirty="0" smtClean="0"/>
              <a:t>given user </a:t>
            </a:r>
            <a:r>
              <a:rPr lang="en-US" dirty="0"/>
              <a:t>could contain conflicting data. </a:t>
            </a:r>
            <a:endParaRPr lang="en-US" dirty="0" smtClean="0"/>
          </a:p>
          <a:p>
            <a:pPr lvl="2"/>
            <a:r>
              <a:rPr lang="en-US" dirty="0" smtClean="0"/>
              <a:t>One </a:t>
            </a:r>
            <a:r>
              <a:rPr lang="en-US" dirty="0"/>
              <a:t>user </a:t>
            </a:r>
            <a:r>
              <a:rPr lang="en-US" dirty="0" smtClean="0"/>
              <a:t>may have a </a:t>
            </a:r>
            <a:r>
              <a:rPr lang="en-US" dirty="0"/>
              <a:t>role </a:t>
            </a:r>
            <a:r>
              <a:rPr lang="en-US" dirty="0" smtClean="0"/>
              <a:t>allowing him </a:t>
            </a:r>
            <a:r>
              <a:rPr lang="en-US" dirty="0"/>
              <a:t>to create a purchase order, and another </a:t>
            </a:r>
            <a:r>
              <a:rPr lang="en-US" dirty="0" smtClean="0"/>
              <a:t>allowing him </a:t>
            </a:r>
            <a:r>
              <a:rPr lang="en-US" dirty="0"/>
              <a:t>to approve it. </a:t>
            </a:r>
            <a:endParaRPr lang="en-US" dirty="0" smtClean="0"/>
          </a:p>
          <a:p>
            <a:pPr lvl="2"/>
            <a:r>
              <a:rPr lang="en-US" dirty="0" smtClean="0"/>
              <a:t>Such </a:t>
            </a:r>
            <a:r>
              <a:rPr lang="en-US" dirty="0"/>
              <a:t>assignments </a:t>
            </a:r>
            <a:r>
              <a:rPr lang="en-US" dirty="0" smtClean="0"/>
              <a:t>posse </a:t>
            </a:r>
            <a:r>
              <a:rPr lang="en-US" dirty="0"/>
              <a:t>a significant business risk if not managed properly. </a:t>
            </a:r>
          </a:p>
        </p:txBody>
      </p:sp>
      <p:sp>
        <p:nvSpPr>
          <p:cNvPr id="4" name="Slide Number Placeholder 3"/>
          <p:cNvSpPr>
            <a:spLocks noGrp="1"/>
          </p:cNvSpPr>
          <p:nvPr>
            <p:ph type="sldNum" sz="quarter" idx="12"/>
          </p:nvPr>
        </p:nvSpPr>
        <p:spPr/>
        <p:txBody>
          <a:bodyPr/>
          <a:lstStyle/>
          <a:p>
            <a:fld id="{21372E2E-A40E-48E3-8CD2-5DF1E17D7BE2}" type="slidenum">
              <a:rPr lang="en-US" smtClean="0"/>
              <a:t>9</a:t>
            </a:fld>
            <a:endParaRPr lang="en-US"/>
          </a:p>
        </p:txBody>
      </p:sp>
    </p:spTree>
    <p:extLst>
      <p:ext uri="{BB962C8B-B14F-4D97-AF65-F5344CB8AC3E}">
        <p14:creationId xmlns:p14="http://schemas.microsoft.com/office/powerpoint/2010/main" val="285320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25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1925</TotalTime>
  <Words>4651</Words>
  <Application>Microsoft Office PowerPoint</Application>
  <PresentationFormat>On-screen Show (4:3)</PresentationFormat>
  <Paragraphs>712</Paragraphs>
  <Slides>45</Slides>
  <Notes>20</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Calibri Light</vt:lpstr>
      <vt:lpstr>Wingdings</vt:lpstr>
      <vt:lpstr>Courier New</vt:lpstr>
      <vt:lpstr>Arial</vt:lpstr>
      <vt:lpstr>Calibri</vt:lpstr>
      <vt:lpstr>Book Antiqua</vt:lpstr>
      <vt:lpstr>Office Theme</vt:lpstr>
      <vt:lpstr>Attribute Based Access Control</vt:lpstr>
      <vt:lpstr>Agenda</vt:lpstr>
      <vt:lpstr>Introduction</vt:lpstr>
      <vt:lpstr>Introduction</vt:lpstr>
      <vt:lpstr>Introduction</vt:lpstr>
      <vt:lpstr>What is RBAC?</vt:lpstr>
      <vt:lpstr>How does RBAC work? </vt:lpstr>
      <vt:lpstr>The Limitations of RBAC</vt:lpstr>
      <vt:lpstr>The Limitations of RBAC</vt:lpstr>
      <vt:lpstr>The Limitations of RBAC</vt:lpstr>
      <vt:lpstr>The Limitations of RBAC</vt:lpstr>
      <vt:lpstr>The Limitations of RBAC</vt:lpstr>
      <vt:lpstr>The Limitations of RBAC</vt:lpstr>
      <vt:lpstr>Evolving RBAC with ABAC</vt:lpstr>
      <vt:lpstr>Attribute based access control</vt:lpstr>
      <vt:lpstr>Attribute based access control</vt:lpstr>
      <vt:lpstr>ACCESS CONTROL ARCHITECTURE</vt:lpstr>
      <vt:lpstr>ACCESS CONTROL ARCHITECTURE</vt:lpstr>
      <vt:lpstr>ACCESS CONTROL ARCHITECTURE</vt:lpstr>
      <vt:lpstr>PowerPoint Presentation</vt:lpstr>
      <vt:lpstr>EXAMPLE XACML POLICY SPECIFICATION</vt:lpstr>
      <vt:lpstr>Policies of Institute 1</vt:lpstr>
      <vt:lpstr>PowerPoint Presentation</vt:lpstr>
      <vt:lpstr>PowerPoint Presentation</vt:lpstr>
      <vt:lpstr>Policies of Institute 2</vt:lpstr>
      <vt:lpstr>PowerPoint Presentation</vt:lpstr>
      <vt:lpstr>PowerPoint Presentation</vt:lpstr>
      <vt:lpstr>Policies of Patient 1</vt:lpstr>
      <vt:lpstr>PowerPoint Presentation</vt:lpstr>
      <vt:lpstr>PowerPoint Presentation</vt:lpstr>
      <vt:lpstr>Policies of Patient 2</vt:lpstr>
      <vt:lpstr>PowerPoint Presentation</vt:lpstr>
      <vt:lpstr>PowerPoint Presentation</vt:lpstr>
      <vt:lpstr>Access Request</vt:lpstr>
      <vt:lpstr>PowerPoint Presentation</vt:lpstr>
      <vt:lpstr>Access Request</vt:lpstr>
      <vt:lpstr>Access Request</vt:lpstr>
      <vt:lpstr>Access Request</vt:lpstr>
      <vt:lpstr>Access Request</vt:lpstr>
      <vt:lpstr>The goal</vt:lpstr>
      <vt:lpstr>Security requirements</vt:lpstr>
      <vt:lpstr>PowerPoint Presentation</vt:lpstr>
      <vt:lpstr>Main output</vt:lpstr>
      <vt:lpstr>Baseline</vt:lpstr>
      <vt:lpstr>PowerPoint Presentation</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Hamed Arshad</dc:creator>
  <cp:lastModifiedBy>Hamed Arshad</cp:lastModifiedBy>
  <cp:revision>438</cp:revision>
  <dcterms:created xsi:type="dcterms:W3CDTF">2017-11-17T08:37:45Z</dcterms:created>
  <dcterms:modified xsi:type="dcterms:W3CDTF">2017-11-30T09:53:29Z</dcterms:modified>
</cp:coreProperties>
</file>