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notesMasterIdLst>
    <p:notesMasterId r:id="rId24"/>
  </p:notes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74" r:id="rId9"/>
    <p:sldId id="265" r:id="rId10"/>
    <p:sldId id="266" r:id="rId11"/>
    <p:sldId id="276" r:id="rId12"/>
    <p:sldId id="277" r:id="rId13"/>
    <p:sldId id="275" r:id="rId14"/>
    <p:sldId id="273" r:id="rId15"/>
    <p:sldId id="267" r:id="rId16"/>
    <p:sldId id="268" r:id="rId17"/>
    <p:sldId id="263" r:id="rId18"/>
    <p:sldId id="269" r:id="rId19"/>
    <p:sldId id="270" r:id="rId20"/>
    <p:sldId id="271" r:id="rId21"/>
    <p:sldId id="261" r:id="rId22"/>
    <p:sldId id="27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572" autoAdjust="0"/>
  </p:normalViewPr>
  <p:slideViewPr>
    <p:cSldViewPr snapToGrid="0" snapToObjects="1">
      <p:cViewPr varScale="1">
        <p:scale>
          <a:sx n="109" d="100"/>
          <a:sy n="109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CBF67-9E83-254F-AEA0-17AD5E869634}" type="datetimeFigureOut">
              <a:rPr lang="en-US" smtClean="0"/>
              <a:t>26/09/17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6178E-56D8-F040-9771-6628FCDE9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4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6178E-56D8-F040-9771-6628FCDE9E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8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26/09/17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26/09/17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26/09/17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abstract/document/6834707/" TargetMode="External"/><Relationship Id="rId4" Type="http://schemas.openxmlformats.org/officeDocument/2006/relationships/hyperlink" Target="http://ieeexplore.ieee.org/document/1612506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xplore.ieee.org/document/6525614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/>
              <a:t>Wireless Machine-to-Machine Communications in</a:t>
            </a:r>
            <a:br>
              <a:rPr lang="en-US" sz="2400" b="1" dirty="0"/>
            </a:br>
            <a:r>
              <a:rPr lang="en-US" sz="2400" b="1" dirty="0"/>
              <a:t>Industrial Environments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S. Kimogol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0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highly reflective environment: metallic structures covering the floor, the walls, and the roof.</a:t>
            </a:r>
          </a:p>
          <a:p>
            <a:r>
              <a:rPr lang="en-US" dirty="0"/>
              <a:t> The highly absorbent environment is typically seen in a storage hall where electromagnetic absorbent material is stored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highly reflective environment, the </a:t>
            </a:r>
            <a:r>
              <a:rPr lang="en-US" dirty="0" smtClean="0"/>
              <a:t>number </a:t>
            </a:r>
            <a:r>
              <a:rPr lang="en-US" dirty="0"/>
              <a:t>of multipath components </a:t>
            </a:r>
            <a:r>
              <a:rPr lang="en-US" dirty="0" smtClean="0"/>
              <a:t>is &gt; number </a:t>
            </a:r>
            <a:r>
              <a:rPr lang="en-US" dirty="0"/>
              <a:t>of multipath components in highly absorbent environments.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Propagation and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8581"/>
            <a:ext cx="7408333" cy="4167582"/>
          </a:xfrm>
        </p:spPr>
        <p:txBody>
          <a:bodyPr/>
          <a:lstStyle/>
          <a:p>
            <a:r>
              <a:rPr lang="en-US" dirty="0"/>
              <a:t>Delay components experience is higher in the case of highly reflective channels. </a:t>
            </a:r>
          </a:p>
          <a:p>
            <a:r>
              <a:rPr lang="en-US" dirty="0"/>
              <a:t>Envelope of the overlapping pulse showed a broadened pulse – leads to </a:t>
            </a:r>
            <a:r>
              <a:rPr lang="en-US" dirty="0" err="1"/>
              <a:t>intersymbol</a:t>
            </a:r>
            <a:r>
              <a:rPr lang="en-US" dirty="0"/>
              <a:t> interference (ISI)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pic>
        <p:nvPicPr>
          <p:cNvPr id="5" name="Picture 4" descr="delay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19" y="4020509"/>
            <a:ext cx="3168691" cy="2289088"/>
          </a:xfrm>
          <a:prstGeom prst="rect">
            <a:avLst/>
          </a:prstGeom>
        </p:spPr>
      </p:pic>
      <p:pic>
        <p:nvPicPr>
          <p:cNvPr id="6" name="Picture 5" descr="Delay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210" y="3864420"/>
            <a:ext cx="3953036" cy="244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5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 mean square (RMS) delay spread and maximum excess delays are typical parameters that describe the time dispersion in the channel.</a:t>
            </a:r>
          </a:p>
          <a:p>
            <a:r>
              <a:rPr lang="en-US" dirty="0"/>
              <a:t> The RMS delay spread - how long the impulse response of the radio channel is on the average. </a:t>
            </a:r>
          </a:p>
          <a:p>
            <a:r>
              <a:rPr lang="en-US" dirty="0"/>
              <a:t>The maximum excess delay gives information about the time at which delayed components can arrive at the receiver after the first radio wave component.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Root mean square (RMS) delay spread </a:t>
            </a:r>
          </a:p>
        </p:txBody>
      </p:sp>
    </p:spTree>
    <p:extLst>
      <p:ext uri="{BB962C8B-B14F-4D97-AF65-F5344CB8AC3E}">
        <p14:creationId xmlns:p14="http://schemas.microsoft.com/office/powerpoint/2010/main" val="317947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lay sprea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4" r="-1809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spread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67206"/>
            <a:ext cx="7408333" cy="3858957"/>
          </a:xfrm>
        </p:spPr>
        <p:txBody>
          <a:bodyPr>
            <a:normAutofit/>
          </a:bodyPr>
          <a:lstStyle/>
          <a:p>
            <a:r>
              <a:rPr lang="en-US" dirty="0"/>
              <a:t>High symbol rate (bit rate) </a:t>
            </a:r>
            <a:r>
              <a:rPr lang="en-US" dirty="0" smtClean="0"/>
              <a:t> -&gt; high </a:t>
            </a:r>
            <a:r>
              <a:rPr lang="en-US" dirty="0"/>
              <a:t>bandwidth (broadband) </a:t>
            </a:r>
          </a:p>
          <a:p>
            <a:r>
              <a:rPr lang="en-US" dirty="0" smtClean="0"/>
              <a:t>Low </a:t>
            </a:r>
            <a:r>
              <a:rPr lang="en-US" dirty="0"/>
              <a:t>symbol rate (bit rate</a:t>
            </a:r>
            <a:r>
              <a:rPr lang="en-US" dirty="0" smtClean="0"/>
              <a:t>) -&gt; </a:t>
            </a:r>
            <a:r>
              <a:rPr lang="en-US" dirty="0"/>
              <a:t>low bandwidth (narrowband</a:t>
            </a:r>
            <a:r>
              <a:rPr lang="en-US" dirty="0" smtClean="0"/>
              <a:t>)</a:t>
            </a:r>
          </a:p>
          <a:p>
            <a:r>
              <a:rPr lang="en-US" dirty="0"/>
              <a:t>channel </a:t>
            </a:r>
            <a:r>
              <a:rPr lang="en-US" dirty="0" smtClean="0"/>
              <a:t>bandwidth</a:t>
            </a:r>
            <a:r>
              <a:rPr lang="en-US" dirty="0"/>
              <a:t> </a:t>
            </a:r>
            <a:r>
              <a:rPr lang="en-US" dirty="0" smtClean="0"/>
              <a:t>= 1/5*</a:t>
            </a:r>
            <a:r>
              <a:rPr lang="en-US" dirty="0" err="1" smtClean="0"/>
              <a:t>rms</a:t>
            </a:r>
            <a:r>
              <a:rPr lang="en-US" dirty="0" smtClean="0"/>
              <a:t> delay spread</a:t>
            </a:r>
          </a:p>
          <a:p>
            <a:endParaRPr lang="en-US" dirty="0"/>
          </a:p>
          <a:p>
            <a:r>
              <a:rPr lang="en-US" dirty="0"/>
              <a:t>Large spreading of </a:t>
            </a:r>
            <a:r>
              <a:rPr lang="en-US" dirty="0" smtClean="0"/>
              <a:t>signal -&gt; </a:t>
            </a:r>
            <a:r>
              <a:rPr lang="en-US" dirty="0"/>
              <a:t>small channel bandwidth </a:t>
            </a:r>
            <a:r>
              <a:rPr lang="en-US" dirty="0" smtClean="0"/>
              <a:t> </a:t>
            </a:r>
          </a:p>
          <a:p>
            <a:r>
              <a:rPr lang="en-US" dirty="0"/>
              <a:t>Small spreading of signal </a:t>
            </a:r>
            <a:r>
              <a:rPr lang="en-US" dirty="0" smtClean="0"/>
              <a:t>-&gt; high </a:t>
            </a:r>
            <a:r>
              <a:rPr lang="en-US" dirty="0"/>
              <a:t>channel bandwidth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4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M2M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15" r="-14315"/>
          <a:stretch/>
        </p:blipFill>
        <p:spPr>
          <a:xfrm>
            <a:off x="336550" y="1495643"/>
            <a:ext cx="8350250" cy="490238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158"/>
            <a:ext cx="8229600" cy="1056898"/>
          </a:xfrm>
        </p:spPr>
        <p:txBody>
          <a:bodyPr>
            <a:normAutofit fontScale="9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i="1" dirty="0"/>
              <a:t>Cumulative distribution function in highly absorbing, office, and highly reflective environments, </a:t>
            </a:r>
            <a:r>
              <a:rPr lang="en-US" sz="2000" i="1" dirty="0" err="1"/>
              <a:t>NLoS</a:t>
            </a:r>
            <a:r>
              <a:rPr lang="en-US" sz="2000" i="1" dirty="0"/>
              <a:t> case</a:t>
            </a:r>
            <a:r>
              <a:rPr lang="en-US" sz="2000" i="1" dirty="0" smtClean="0"/>
              <a:t>.   </a:t>
            </a:r>
            <a:r>
              <a:rPr lang="en-US" sz="2000" dirty="0" smtClean="0"/>
              <a:t>[1]</a:t>
            </a:r>
            <a:r>
              <a:rPr lang="en-US" sz="2000" i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0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M2M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17" r="-9417"/>
          <a:stretch>
            <a:fillRect/>
          </a:stretch>
        </p:blipFill>
        <p:spPr>
          <a:xfrm>
            <a:off x="457200" y="1602475"/>
            <a:ext cx="7620000" cy="50566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7975"/>
            <a:ext cx="8229600" cy="12344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i="1" dirty="0"/>
              <a:t>A summary of the interference levels and maximum excess delay for the </a:t>
            </a:r>
            <a:r>
              <a:rPr lang="en-US" sz="2400" i="1" dirty="0" smtClean="0"/>
              <a:t>environments investigated</a:t>
            </a:r>
            <a:r>
              <a:rPr lang="en-US" sz="2400" i="1" dirty="0"/>
              <a:t>. </a:t>
            </a:r>
            <a:r>
              <a:rPr lang="en-US" sz="2400" dirty="0" smtClean="0"/>
              <a:t>[1]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731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wireless technologies depend on the radio interference properties of these environments.</a:t>
            </a:r>
          </a:p>
          <a:p>
            <a:r>
              <a:rPr lang="en-US" dirty="0"/>
              <a:t>Physical contents of production environments affect wave propagation. </a:t>
            </a:r>
          </a:p>
          <a:p>
            <a:r>
              <a:rPr lang="en-US" dirty="0" smtClean="0"/>
              <a:t>Thickness </a:t>
            </a:r>
            <a:r>
              <a:rPr lang="mr-IN" dirty="0" smtClean="0"/>
              <a:t>–</a:t>
            </a:r>
            <a:r>
              <a:rPr lang="en-US" dirty="0" smtClean="0"/>
              <a:t>influences attenuation</a:t>
            </a:r>
          </a:p>
          <a:p>
            <a:r>
              <a:rPr lang="en-US" dirty="0" smtClean="0"/>
              <a:t>Dimension of objects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reflection</a:t>
            </a:r>
          </a:p>
          <a:p>
            <a:r>
              <a:rPr lang="en-US" dirty="0" smtClean="0"/>
              <a:t>Capacity </a:t>
            </a:r>
            <a:r>
              <a:rPr lang="en-US" smtClean="0"/>
              <a:t>and Robustness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M2M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1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-</a:t>
            </a:r>
            <a:r>
              <a:rPr lang="en-US" dirty="0"/>
              <a:t>D</a:t>
            </a:r>
            <a:r>
              <a:rPr lang="en-US" dirty="0" smtClean="0"/>
              <a:t>ifferent </a:t>
            </a:r>
            <a:r>
              <a:rPr lang="en-US" dirty="0"/>
              <a:t>industrial processes react to time delay in data </a:t>
            </a:r>
            <a:r>
              <a:rPr lang="en-US" dirty="0" smtClean="0"/>
              <a:t>transfer.</a:t>
            </a:r>
          </a:p>
          <a:p>
            <a:pPr marL="114300" indent="0">
              <a:buNone/>
            </a:pPr>
            <a:r>
              <a:rPr lang="en-US" dirty="0" smtClean="0"/>
              <a:t>-It </a:t>
            </a:r>
            <a:r>
              <a:rPr lang="en-US" dirty="0"/>
              <a:t>is essential to be </a:t>
            </a:r>
            <a:r>
              <a:rPr lang="en-US" dirty="0" smtClean="0"/>
              <a:t>aware of </a:t>
            </a:r>
            <a:r>
              <a:rPr lang="en-US" dirty="0"/>
              <a:t>manner in which different wireless technologies react to </a:t>
            </a:r>
            <a:r>
              <a:rPr lang="en-US" dirty="0" smtClean="0"/>
              <a:t>interference.</a:t>
            </a:r>
          </a:p>
          <a:p>
            <a:pPr marL="114300" indent="0">
              <a:buNone/>
            </a:pPr>
            <a:r>
              <a:rPr lang="en-US" dirty="0" smtClean="0"/>
              <a:t>- Environment </a:t>
            </a:r>
            <a:r>
              <a:rPr lang="en-US" dirty="0"/>
              <a:t>with high interference levels and have requirements for low time </a:t>
            </a:r>
            <a:r>
              <a:rPr lang="en-US" dirty="0" smtClean="0"/>
              <a:t>delay, technologies </a:t>
            </a:r>
            <a:r>
              <a:rPr lang="en-US" dirty="0"/>
              <a:t>based on </a:t>
            </a:r>
            <a:r>
              <a:rPr lang="en-US" dirty="0" smtClean="0"/>
              <a:t>retransmission </a:t>
            </a:r>
            <a:r>
              <a:rPr lang="en-US" dirty="0"/>
              <a:t>to handle interference </a:t>
            </a:r>
            <a:r>
              <a:rPr lang="en-US" dirty="0" smtClean="0"/>
              <a:t>should be avoided - will </a:t>
            </a:r>
            <a:r>
              <a:rPr lang="en-US" dirty="0"/>
              <a:t>cause time delays </a:t>
            </a:r>
            <a:r>
              <a:rPr lang="en-US" dirty="0" smtClean="0"/>
              <a:t>[1].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wireless solutions in industrial </a:t>
            </a:r>
            <a:r>
              <a:rPr lang="en-US" sz="2400" dirty="0" smtClean="0"/>
              <a:t>Environments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3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WLAN - produce </a:t>
            </a:r>
            <a:r>
              <a:rPr lang="en-US" dirty="0"/>
              <a:t>high data rates if no interference occurs, but can result in very high delays when </a:t>
            </a:r>
            <a:r>
              <a:rPr lang="en-US" dirty="0" smtClean="0"/>
              <a:t>interference </a:t>
            </a:r>
            <a:r>
              <a:rPr lang="en-US" dirty="0"/>
              <a:t>is present</a:t>
            </a:r>
            <a:r>
              <a:rPr lang="en-US" dirty="0" smtClean="0"/>
              <a:t>.</a:t>
            </a:r>
          </a:p>
          <a:p>
            <a:r>
              <a:rPr lang="en-US" dirty="0"/>
              <a:t>WISA </a:t>
            </a:r>
            <a:r>
              <a:rPr lang="en-US" dirty="0" smtClean="0"/>
              <a:t>by ABB: adapted </a:t>
            </a:r>
            <a:r>
              <a:rPr lang="en-US" dirty="0"/>
              <a:t>for real-time monitoring and remote control of time-critical industrial </a:t>
            </a:r>
            <a:r>
              <a:rPr lang="en-US" dirty="0" smtClean="0"/>
              <a:t>applications</a:t>
            </a:r>
          </a:p>
          <a:p>
            <a:r>
              <a:rPr lang="en-US" dirty="0"/>
              <a:t>ISM bands tend to be popular since several cheap solutions are available in the market, </a:t>
            </a:r>
            <a:r>
              <a:rPr lang="en-US" dirty="0" smtClean="0"/>
              <a:t>unlicensed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Drawback:   interference from other users due to widespread usage of these license- free bands.  </a:t>
            </a:r>
            <a:r>
              <a:rPr lang="en-US" dirty="0" smtClean="0"/>
              <a:t> [1]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822"/>
            <a:ext cx="8229600" cy="843234"/>
          </a:xfrm>
        </p:spPr>
        <p:txBody>
          <a:bodyPr>
            <a:norm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ireless </a:t>
            </a:r>
            <a:r>
              <a:rPr lang="en-US" sz="2400" dirty="0"/>
              <a:t>solutions in industrial </a:t>
            </a:r>
            <a:r>
              <a:rPr lang="en-US" sz="2400" dirty="0" smtClean="0"/>
              <a:t>environments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10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Machine-to-Machine (M2M) </a:t>
            </a:r>
            <a:r>
              <a:rPr lang="en-US" b="1" dirty="0" smtClean="0"/>
              <a:t>- </a:t>
            </a:r>
            <a:r>
              <a:rPr lang="en-US" dirty="0" smtClean="0"/>
              <a:t>no </a:t>
            </a:r>
            <a:r>
              <a:rPr lang="en-US" dirty="0"/>
              <a:t>human intervention whilst devices are communicating end-to-end. </a:t>
            </a:r>
            <a:endParaRPr lang="en-US" dirty="0" smtClean="0"/>
          </a:p>
          <a:p>
            <a:r>
              <a:rPr lang="en-US" b="1" dirty="0" smtClean="0"/>
              <a:t>Machine - </a:t>
            </a:r>
            <a:r>
              <a:rPr lang="en-US" dirty="0"/>
              <a:t>sensors and actuators </a:t>
            </a:r>
            <a:endParaRPr lang="en-US" b="1" dirty="0" smtClean="0"/>
          </a:p>
          <a:p>
            <a:r>
              <a:rPr lang="en-US" b="1" dirty="0" smtClean="0"/>
              <a:t>To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facilitates </a:t>
            </a:r>
            <a:r>
              <a:rPr lang="en-US" dirty="0"/>
              <a:t>end-to-end connectivity between </a:t>
            </a:r>
            <a:r>
              <a:rPr lang="en-US" dirty="0" smtClean="0"/>
              <a:t>machines(network).</a:t>
            </a:r>
          </a:p>
          <a:p>
            <a:r>
              <a:rPr lang="en-US" b="1" dirty="0" smtClean="0"/>
              <a:t>Machine </a:t>
            </a:r>
            <a:r>
              <a:rPr lang="mr-IN" b="1" dirty="0" smtClean="0"/>
              <a:t>–</a:t>
            </a:r>
            <a:r>
              <a:rPr lang="en-US" b="1" dirty="0" smtClean="0"/>
              <a:t> </a:t>
            </a:r>
            <a:r>
              <a:rPr lang="en-US" dirty="0" smtClean="0"/>
              <a:t>extracts, process and display information. 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to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7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M2M4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2" b="13572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800" dirty="0" smtClean="0"/>
              <a:t>Comparison of different wireless standards in terms of time delay when electromagnetic interference is present. [1]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843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1800" dirty="0" smtClean="0"/>
              <a:t>1. Peter </a:t>
            </a:r>
            <a:r>
              <a:rPr lang="en-US" sz="1800" dirty="0" err="1"/>
              <a:t>Stenumgaard</a:t>
            </a:r>
            <a:r>
              <a:rPr lang="en-US" sz="1800" dirty="0"/>
              <a:t>, José </a:t>
            </a:r>
            <a:r>
              <a:rPr lang="en-US" sz="1800" dirty="0" err="1"/>
              <a:t>Chilo</a:t>
            </a:r>
            <a:r>
              <a:rPr lang="en-US" sz="1800" dirty="0"/>
              <a:t>, Javier </a:t>
            </a:r>
            <a:r>
              <a:rPr lang="en-US" sz="1800" dirty="0" err="1"/>
              <a:t>Ferrer-Coll</a:t>
            </a:r>
            <a:r>
              <a:rPr lang="en-US" sz="1800" dirty="0"/>
              <a:t>, and Per </a:t>
            </a:r>
            <a:r>
              <a:rPr lang="en-US" sz="1800" dirty="0" err="1"/>
              <a:t>Ängskog</a:t>
            </a:r>
            <a:r>
              <a:rPr lang="en-US" sz="1800" dirty="0"/>
              <a:t>  </a:t>
            </a:r>
            <a:r>
              <a:rPr lang="en-US" sz="1800" i="1" dirty="0"/>
              <a:t>“</a:t>
            </a:r>
            <a:r>
              <a:rPr lang="en-US" sz="1800" dirty="0"/>
              <a:t>Challenges and Conditions for Wireless Machine-to-Machine Communications in Industrial Environments” </a:t>
            </a:r>
            <a:r>
              <a:rPr lang="en-US" sz="1800" i="1" dirty="0"/>
              <a:t>IEEE Communications Magazine</a:t>
            </a:r>
            <a:r>
              <a:rPr lang="en-US" sz="1800" dirty="0"/>
              <a:t>, vol. 51, no. 6, 2013.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://ieeexplore.ieee.org/document/6525614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2. M. </a:t>
            </a:r>
            <a:r>
              <a:rPr lang="en-US" sz="1800" dirty="0" err="1" smtClean="0"/>
              <a:t>Weyrich</a:t>
            </a:r>
            <a:r>
              <a:rPr lang="en-US" sz="1800" dirty="0" smtClean="0"/>
              <a:t>, J.-P. Schmidt, and C. Ebert, ‘‘Machine-to-machine communication,’’ IEEE Software, vol. 31, no. 4, pp. 19–23, Jul./Aug. 2014. </a:t>
            </a:r>
          </a:p>
          <a:p>
            <a:pPr marL="114300" indent="0">
              <a:buNone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://ieeexplore.ieee.org/abstract/document/6834707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3. </a:t>
            </a:r>
            <a:r>
              <a:rPr lang="en-US" sz="1800" dirty="0" err="1" smtClean="0"/>
              <a:t>Miaoudakis</a:t>
            </a:r>
            <a:r>
              <a:rPr lang="en-US" sz="1800" dirty="0"/>
              <a:t>, A., A. </a:t>
            </a:r>
            <a:r>
              <a:rPr lang="en-US" sz="1800" dirty="0" err="1"/>
              <a:t>Lekkas</a:t>
            </a:r>
            <a:r>
              <a:rPr lang="en-US" sz="1800" dirty="0"/>
              <a:t>, G. </a:t>
            </a:r>
            <a:r>
              <a:rPr lang="en-US" sz="1800" dirty="0" err="1"/>
              <a:t>Kalivas</a:t>
            </a:r>
            <a:r>
              <a:rPr lang="en-US" sz="1800" dirty="0"/>
              <a:t>, S. </a:t>
            </a:r>
            <a:r>
              <a:rPr lang="en-US" sz="1800" dirty="0" err="1"/>
              <a:t>Koubias</a:t>
            </a:r>
            <a:r>
              <a:rPr lang="en-US" sz="1800" dirty="0"/>
              <a:t> (2005). </a:t>
            </a:r>
            <a:r>
              <a:rPr lang="en-US" sz="1800" dirty="0" smtClean="0"/>
              <a:t>“Radio </a:t>
            </a:r>
            <a:r>
              <a:rPr lang="en-US" sz="1800" dirty="0"/>
              <a:t>channel characterization in industrial environments and spread spectrum modem </a:t>
            </a:r>
            <a:r>
              <a:rPr lang="en-US" sz="1800" dirty="0" smtClean="0"/>
              <a:t>performance”. </a:t>
            </a:r>
            <a:r>
              <a:rPr lang="en-US" sz="1800" dirty="0"/>
              <a:t>In </a:t>
            </a:r>
            <a:r>
              <a:rPr lang="en-US" sz="1800" i="1" dirty="0"/>
              <a:t>10th IEEE Conference on Emerging Technologies and Factory Automation, ETFA 2005</a:t>
            </a:r>
            <a:r>
              <a:rPr lang="en-US" sz="1800" dirty="0"/>
              <a:t>. </a:t>
            </a:r>
            <a:r>
              <a:rPr lang="en-US" sz="1800" b="1" dirty="0"/>
              <a:t>vol. 1</a:t>
            </a:r>
            <a:r>
              <a:rPr lang="en-US" sz="1800" dirty="0"/>
              <a:t>, pp. 87-93. </a:t>
            </a:r>
            <a:r>
              <a:rPr lang="en-US" sz="1800" dirty="0">
                <a:hlinkClick r:id="rId4"/>
              </a:rPr>
              <a:t>http://ieeexplore.ieee.org/document/1612506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marL="457200" indent="-342900">
              <a:buAutoNum type="arabicPeriod" startAt="3"/>
            </a:pPr>
            <a:endParaRPr lang="en-US" sz="1800" dirty="0"/>
          </a:p>
          <a:p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0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7"/>
            <a:endParaRPr lang="en-US" dirty="0" smtClean="0"/>
          </a:p>
          <a:p>
            <a:pPr lvl="7"/>
            <a:endParaRPr lang="en-US" dirty="0"/>
          </a:p>
          <a:p>
            <a:pPr lvl="7"/>
            <a:endParaRPr lang="en-US" dirty="0" smtClean="0"/>
          </a:p>
          <a:p>
            <a:pPr marL="2194560" lvl="7" indent="0">
              <a:buNone/>
            </a:pPr>
            <a:r>
              <a:rPr lang="en-US" sz="4400" dirty="0" smtClean="0"/>
              <a:t>THANK YOU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592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Wired technologies have matured over the years and are widely used in M2M communication. </a:t>
            </a:r>
            <a:endParaRPr lang="en-US" dirty="0" smtClean="0"/>
          </a:p>
          <a:p>
            <a:r>
              <a:rPr lang="en-US" dirty="0"/>
              <a:t>Wired technology is more traditional and widely </a:t>
            </a:r>
            <a:r>
              <a:rPr lang="en-US" dirty="0" smtClean="0"/>
              <a:t>used due </a:t>
            </a:r>
            <a:r>
              <a:rPr lang="en-US" dirty="0"/>
              <a:t>to its robustness and </a:t>
            </a:r>
            <a:r>
              <a:rPr lang="en-US" dirty="0" smtClean="0"/>
              <a:t>availability.</a:t>
            </a:r>
          </a:p>
          <a:p>
            <a:r>
              <a:rPr lang="en-US" dirty="0" smtClean="0"/>
              <a:t>Used especially </a:t>
            </a:r>
            <a:r>
              <a:rPr lang="en-US" dirty="0"/>
              <a:t>in critical environments where security or explosive hazards must be considered </a:t>
            </a:r>
          </a:p>
          <a:p>
            <a:endParaRPr lang="en-US" dirty="0"/>
          </a:p>
          <a:p>
            <a:r>
              <a:rPr lang="en-US" dirty="0"/>
              <a:t>static in their setup, </a:t>
            </a:r>
            <a:r>
              <a:rPr lang="en-US" dirty="0" smtClean="0"/>
              <a:t>costly </a:t>
            </a:r>
            <a:r>
              <a:rPr lang="en-US" dirty="0"/>
              <a:t>to change, and demanding infrastructures and topologies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Wired</a:t>
            </a:r>
            <a:r>
              <a:rPr lang="nb-NO" dirty="0" smtClean="0"/>
              <a:t> M</a:t>
            </a:r>
            <a:r>
              <a:rPr lang="nb-NO" sz="5400" dirty="0" smtClean="0"/>
              <a:t>2</a:t>
            </a:r>
            <a:r>
              <a:rPr lang="nb-NO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1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cost-effective and seamless to install and operate </a:t>
            </a:r>
            <a:endParaRPr lang="en-US" dirty="0" smtClean="0"/>
          </a:p>
          <a:p>
            <a:r>
              <a:rPr lang="en-US" dirty="0"/>
              <a:t>ubiquity: with wireless M2M, the position and status of anything processed in the factory is known at every </a:t>
            </a:r>
            <a:r>
              <a:rPr lang="en-US" dirty="0" smtClean="0"/>
              <a:t>stage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M2M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M2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68" r="-9968"/>
          <a:stretch/>
        </p:blipFill>
        <p:spPr>
          <a:xfrm>
            <a:off x="323967" y="1234501"/>
            <a:ext cx="8969885" cy="50329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Overview of wireless technologies [2]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5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wireless M2M links transfer </a:t>
            </a:r>
            <a:r>
              <a:rPr lang="en-US" dirty="0"/>
              <a:t>vital information between machinery, control, and monitoring devices. </a:t>
            </a:r>
            <a:endParaRPr lang="en-US" dirty="0" smtClean="0"/>
          </a:p>
          <a:p>
            <a:r>
              <a:rPr lang="en-US" dirty="0" smtClean="0"/>
              <a:t>Severity of transmissions conditions in industrial environments</a:t>
            </a:r>
            <a:r>
              <a:rPr lang="en-US" dirty="0"/>
              <a:t> </a:t>
            </a:r>
            <a:r>
              <a:rPr lang="en-US" dirty="0" smtClean="0"/>
              <a:t>(environment layout) affect the received signal.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building structure </a:t>
            </a:r>
            <a:r>
              <a:rPr lang="en-US" dirty="0" smtClean="0"/>
              <a:t>in industrial </a:t>
            </a:r>
            <a:r>
              <a:rPr lang="en-US" dirty="0"/>
              <a:t>environments </a:t>
            </a:r>
            <a:r>
              <a:rPr lang="en-US" dirty="0" smtClean="0"/>
              <a:t>differ from office or outdoor environments.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M2M in industrial </a:t>
            </a:r>
            <a:r>
              <a:rPr lang="en-US" dirty="0" err="1" smtClean="0"/>
              <a:t>Env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8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04268"/>
            <a:ext cx="7408333" cy="432189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Source of Electromagnetic interference:</a:t>
            </a:r>
          </a:p>
          <a:p>
            <a:r>
              <a:rPr lang="en-US" dirty="0"/>
              <a:t>Electrical </a:t>
            </a:r>
            <a:r>
              <a:rPr lang="en-US" dirty="0" smtClean="0"/>
              <a:t>engines, Power converters, Charging </a:t>
            </a:r>
            <a:r>
              <a:rPr lang="en-US" dirty="0"/>
              <a:t>devices for battery-driven </a:t>
            </a:r>
            <a:r>
              <a:rPr lang="en-US" dirty="0" smtClean="0"/>
              <a:t>equipment, Frequency converters etc.</a:t>
            </a:r>
          </a:p>
          <a:p>
            <a:r>
              <a:rPr lang="en-US" dirty="0" smtClean="0"/>
              <a:t>Electromagnetic </a:t>
            </a:r>
            <a:r>
              <a:rPr lang="en-US" dirty="0"/>
              <a:t>interference from modern </a:t>
            </a:r>
            <a:r>
              <a:rPr lang="en-US" dirty="0" smtClean="0"/>
              <a:t>PCs, </a:t>
            </a:r>
            <a:r>
              <a:rPr lang="en-US" dirty="0"/>
              <a:t>wireless </a:t>
            </a:r>
            <a:r>
              <a:rPr lang="en-US" dirty="0" smtClean="0"/>
              <a:t>headphones, </a:t>
            </a:r>
            <a:r>
              <a:rPr lang="en-US" dirty="0"/>
              <a:t>wireless door openers, remote-controlled </a:t>
            </a:r>
            <a:r>
              <a:rPr lang="en-US" dirty="0" smtClean="0"/>
              <a:t>cranes</a:t>
            </a:r>
          </a:p>
          <a:p>
            <a:r>
              <a:rPr lang="en-US" dirty="0"/>
              <a:t>Electromagnetic interferences in office environments differ significantly from industrial environments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Several </a:t>
            </a:r>
            <a:r>
              <a:rPr lang="en-US" dirty="0"/>
              <a:t>wireless solutions for industrial applications use frequencies in the 30–80 MHz and 400–450 MHz bands. </a:t>
            </a:r>
          </a:p>
          <a:p>
            <a:pPr marL="0" indent="0">
              <a:buNone/>
            </a:pPr>
            <a:r>
              <a:rPr lang="en-US" dirty="0" smtClean="0"/>
              <a:t>[1]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39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lectromagnetic interferenc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7" b="-257"/>
          <a:stretch/>
        </p:blipFill>
        <p:spPr>
          <a:xfrm>
            <a:off x="298051" y="997763"/>
            <a:ext cx="8388749" cy="575333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Electromagnetic interference measured in a boiler house</a:t>
            </a:r>
            <a:r>
              <a:rPr lang="en-US" sz="2400" b="1" dirty="0"/>
              <a:t>. </a:t>
            </a:r>
            <a:r>
              <a:rPr lang="en-US" sz="2400" b="1" dirty="0" smtClean="0"/>
              <a:t>[1]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5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Transmitted signal can take </a:t>
            </a:r>
            <a:r>
              <a:rPr lang="en-US" u="sng" dirty="0" smtClean="0"/>
              <a:t>different paths</a:t>
            </a:r>
            <a:r>
              <a:rPr lang="en-US" dirty="0" smtClean="0"/>
              <a:t> to reach the receiver (due to reflection, diffraction, scattering).</a:t>
            </a:r>
          </a:p>
          <a:p>
            <a:r>
              <a:rPr lang="en-US" b="1" dirty="0" smtClean="0"/>
              <a:t>Reflection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radio wave strikes a barrier with a dimension &gt;</a:t>
            </a:r>
            <a:r>
              <a:rPr lang="en-US" dirty="0" smtClean="0"/>
              <a:t> </a:t>
            </a:r>
            <a:r>
              <a:rPr lang="en-US" dirty="0"/>
              <a:t>the wave length</a:t>
            </a:r>
            <a:r>
              <a:rPr lang="en-US" i="1" dirty="0"/>
              <a:t> </a:t>
            </a:r>
            <a:r>
              <a:rPr lang="en-US" dirty="0"/>
              <a:t>of the radio wave </a:t>
            </a:r>
          </a:p>
          <a:p>
            <a:r>
              <a:rPr lang="en-US" b="1" dirty="0" smtClean="0"/>
              <a:t>Diffraction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nb-NO" dirty="0" smtClean="0"/>
              <a:t> OD &lt;= WL: </a:t>
            </a:r>
            <a:r>
              <a:rPr lang="nb-NO" dirty="0" err="1" smtClean="0"/>
              <a:t>sharp</a:t>
            </a:r>
            <a:r>
              <a:rPr lang="nb-NO" dirty="0" smtClean="0"/>
              <a:t> </a:t>
            </a:r>
            <a:r>
              <a:rPr lang="nb-NO" dirty="0" err="1"/>
              <a:t>irregularities</a:t>
            </a:r>
            <a:r>
              <a:rPr lang="nb-NO" dirty="0"/>
              <a:t>, </a:t>
            </a:r>
            <a:r>
              <a:rPr lang="nb-NO" dirty="0" err="1" smtClean="0"/>
              <a:t>edge</a:t>
            </a:r>
            <a:r>
              <a:rPr lang="nb-NO" dirty="0" smtClean="0"/>
              <a:t>. </a:t>
            </a:r>
            <a:endParaRPr lang="en-US" dirty="0" smtClean="0"/>
          </a:p>
          <a:p>
            <a:r>
              <a:rPr lang="en-US" b="1" dirty="0" smtClean="0"/>
              <a:t>Scattering</a:t>
            </a:r>
            <a:r>
              <a:rPr lang="en-US" dirty="0" smtClean="0"/>
              <a:t> -  </a:t>
            </a:r>
            <a:r>
              <a:rPr lang="en-US" dirty="0"/>
              <a:t>wave </a:t>
            </a:r>
            <a:r>
              <a:rPr lang="en-US" dirty="0" smtClean="0"/>
              <a:t>strikes </a:t>
            </a:r>
            <a:r>
              <a:rPr lang="en-US" dirty="0"/>
              <a:t>obstacles with dimension </a:t>
            </a:r>
            <a:r>
              <a:rPr lang="en-US" dirty="0" smtClean="0"/>
              <a:t>&lt; wave </a:t>
            </a:r>
            <a:r>
              <a:rPr lang="en-US" dirty="0"/>
              <a:t>length of the radio </a:t>
            </a:r>
            <a:r>
              <a:rPr lang="en-US" dirty="0" smtClean="0"/>
              <a:t>wave.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Multipath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6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977</TotalTime>
  <Words>1042</Words>
  <Application>Microsoft Macintosh PowerPoint</Application>
  <PresentationFormat>On-screen Show (4:3)</PresentationFormat>
  <Paragraphs>88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Wireless Machine-to-Machine Communications in Industrial Environments  </vt:lpstr>
      <vt:lpstr>Machine to Machine</vt:lpstr>
      <vt:lpstr>Wired M2M</vt:lpstr>
      <vt:lpstr>Wireless M2M</vt:lpstr>
      <vt:lpstr>Overview of wireless technologies [2]  </vt:lpstr>
      <vt:lpstr>Wireless M2M in industrial Env.</vt:lpstr>
      <vt:lpstr>Electromagnetic interference</vt:lpstr>
      <vt:lpstr>Electromagnetic interference measured in a boiler house. [1] </vt:lpstr>
      <vt:lpstr>Multipath propagation</vt:lpstr>
      <vt:lpstr>Propagation and environment</vt:lpstr>
      <vt:lpstr>Delay</vt:lpstr>
      <vt:lpstr>Root mean square (RMS) delay spread </vt:lpstr>
      <vt:lpstr>Delay spread</vt:lpstr>
      <vt:lpstr>Symbol rate</vt:lpstr>
      <vt:lpstr>Cumulative distribution function in highly absorbing, office, and highly reflective environments, NLoS case.   [1]  </vt:lpstr>
      <vt:lpstr>A summary of the interference levels and maximum excess delay for the environments investigated. [1]</vt:lpstr>
      <vt:lpstr>Wireless M2M</vt:lpstr>
      <vt:lpstr>wireless solutions in industrial Environments </vt:lpstr>
      <vt:lpstr>Wireless solutions in industrial environments </vt:lpstr>
      <vt:lpstr>Comparison of different wireless standards in terms of time delay when electromagnetic interference is present. [1]</vt:lpstr>
      <vt:lpstr>References</vt:lpstr>
      <vt:lpstr>PowerPoint Presentation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Machine-to-Machine Communications in Industrial Environments  </dc:title>
  <dc:creator>Kimogol Stephen Simei</dc:creator>
  <cp:lastModifiedBy>Kimogol Stephen Simei</cp:lastModifiedBy>
  <cp:revision>91</cp:revision>
  <dcterms:created xsi:type="dcterms:W3CDTF">2017-09-14T10:23:47Z</dcterms:created>
  <dcterms:modified xsi:type="dcterms:W3CDTF">2017-09-26T10:38:46Z</dcterms:modified>
</cp:coreProperties>
</file>