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30"/>
  </p:notesMasterIdLst>
  <p:sldIdLst>
    <p:sldId id="273" r:id="rId3"/>
    <p:sldId id="436" r:id="rId4"/>
    <p:sldId id="405" r:id="rId5"/>
    <p:sldId id="406" r:id="rId6"/>
    <p:sldId id="407" r:id="rId7"/>
    <p:sldId id="408" r:id="rId8"/>
    <p:sldId id="409" r:id="rId9"/>
    <p:sldId id="410" r:id="rId10"/>
    <p:sldId id="411" r:id="rId11"/>
    <p:sldId id="412" r:id="rId12"/>
    <p:sldId id="421" r:id="rId13"/>
    <p:sldId id="422" r:id="rId14"/>
    <p:sldId id="423" r:id="rId15"/>
    <p:sldId id="429" r:id="rId16"/>
    <p:sldId id="424" r:id="rId17"/>
    <p:sldId id="425" r:id="rId18"/>
    <p:sldId id="426" r:id="rId19"/>
    <p:sldId id="427" r:id="rId20"/>
    <p:sldId id="428" r:id="rId21"/>
    <p:sldId id="430" r:id="rId22"/>
    <p:sldId id="431" r:id="rId23"/>
    <p:sldId id="432" r:id="rId24"/>
    <p:sldId id="437" r:id="rId25"/>
    <p:sldId id="435" r:id="rId26"/>
    <p:sldId id="433" r:id="rId27"/>
    <p:sldId id="414" r:id="rId28"/>
    <p:sldId id="268" r:id="rId29"/>
  </p:sldIdLst>
  <p:sldSz cx="12192000" cy="6858000"/>
  <p:notesSz cx="6858000" cy="9144000"/>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9FB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9630" autoAdjust="0"/>
  </p:normalViewPr>
  <p:slideViewPr>
    <p:cSldViewPr snapToGrid="0">
      <p:cViewPr varScale="1">
        <p:scale>
          <a:sx n="119" d="100"/>
          <a:sy n="119" d="100"/>
        </p:scale>
        <p:origin x="96" y="4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288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AC034-CD78-49B0-BCA6-1A6DED00F801}" type="datetimeFigureOut">
              <a:rPr lang="en-GB" smtClean="0"/>
              <a:t>29/08/2017</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3E418-C684-4945-99FD-AD67B519583E}" type="slidenum">
              <a:rPr lang="en-GB" smtClean="0"/>
              <a:t>‹#›</a:t>
            </a:fld>
            <a:endParaRPr lang="en-GB"/>
          </a:p>
        </p:txBody>
      </p:sp>
    </p:spTree>
    <p:extLst>
      <p:ext uri="{BB962C8B-B14F-4D97-AF65-F5344CB8AC3E}">
        <p14:creationId xmlns:p14="http://schemas.microsoft.com/office/powerpoint/2010/main" val="1647407781"/>
      </p:ext>
    </p:extLst>
  </p:cSld>
  <p:clrMap bg1="lt1" tx1="dk1" bg2="lt2" tx2="dk2" accent1="accent1" accent2="accent2" accent3="accent3" accent4="accent4" accent5="accent5" accent6="accent6" hlink="hlink" folHlink="folHlink"/>
  <p:notesStyle>
    <a:lvl1pPr marL="0" algn="l" defTabSz="457154" rtl="0" eaLnBrk="1" latinLnBrk="0" hangingPunct="1">
      <a:defRPr sz="600" kern="1200">
        <a:solidFill>
          <a:schemeClr val="tx1"/>
        </a:solidFill>
        <a:latin typeface="+mn-lt"/>
        <a:ea typeface="+mn-ea"/>
        <a:cs typeface="+mn-cs"/>
      </a:defRPr>
    </a:lvl1pPr>
    <a:lvl2pPr marL="228577" algn="l" defTabSz="457154" rtl="0" eaLnBrk="1" latinLnBrk="0" hangingPunct="1">
      <a:defRPr sz="600" kern="1200">
        <a:solidFill>
          <a:schemeClr val="tx1"/>
        </a:solidFill>
        <a:latin typeface="+mn-lt"/>
        <a:ea typeface="+mn-ea"/>
        <a:cs typeface="+mn-cs"/>
      </a:defRPr>
    </a:lvl2pPr>
    <a:lvl3pPr marL="457154" algn="l" defTabSz="457154" rtl="0" eaLnBrk="1" latinLnBrk="0" hangingPunct="1">
      <a:defRPr sz="600" kern="1200">
        <a:solidFill>
          <a:schemeClr val="tx1"/>
        </a:solidFill>
        <a:latin typeface="+mn-lt"/>
        <a:ea typeface="+mn-ea"/>
        <a:cs typeface="+mn-cs"/>
      </a:defRPr>
    </a:lvl3pPr>
    <a:lvl4pPr marL="685731" algn="l" defTabSz="457154" rtl="0" eaLnBrk="1" latinLnBrk="0" hangingPunct="1">
      <a:defRPr sz="600" kern="1200">
        <a:solidFill>
          <a:schemeClr val="tx1"/>
        </a:solidFill>
        <a:latin typeface="+mn-lt"/>
        <a:ea typeface="+mn-ea"/>
        <a:cs typeface="+mn-cs"/>
      </a:defRPr>
    </a:lvl4pPr>
    <a:lvl5pPr marL="914309" algn="l" defTabSz="457154" rtl="0" eaLnBrk="1" latinLnBrk="0" hangingPunct="1">
      <a:defRPr sz="600" kern="1200">
        <a:solidFill>
          <a:schemeClr val="tx1"/>
        </a:solidFill>
        <a:latin typeface="+mn-lt"/>
        <a:ea typeface="+mn-ea"/>
        <a:cs typeface="+mn-cs"/>
      </a:defRPr>
    </a:lvl5pPr>
    <a:lvl6pPr marL="1142886" algn="l" defTabSz="457154" rtl="0" eaLnBrk="1" latinLnBrk="0" hangingPunct="1">
      <a:defRPr sz="600" kern="1200">
        <a:solidFill>
          <a:schemeClr val="tx1"/>
        </a:solidFill>
        <a:latin typeface="+mn-lt"/>
        <a:ea typeface="+mn-ea"/>
        <a:cs typeface="+mn-cs"/>
      </a:defRPr>
    </a:lvl6pPr>
    <a:lvl7pPr marL="1371462" algn="l" defTabSz="457154" rtl="0" eaLnBrk="1" latinLnBrk="0" hangingPunct="1">
      <a:defRPr sz="600" kern="1200">
        <a:solidFill>
          <a:schemeClr val="tx1"/>
        </a:solidFill>
        <a:latin typeface="+mn-lt"/>
        <a:ea typeface="+mn-ea"/>
        <a:cs typeface="+mn-cs"/>
      </a:defRPr>
    </a:lvl7pPr>
    <a:lvl8pPr marL="1600040" algn="l" defTabSz="457154" rtl="0" eaLnBrk="1" latinLnBrk="0" hangingPunct="1">
      <a:defRPr sz="600" kern="1200">
        <a:solidFill>
          <a:schemeClr val="tx1"/>
        </a:solidFill>
        <a:latin typeface="+mn-lt"/>
        <a:ea typeface="+mn-ea"/>
        <a:cs typeface="+mn-cs"/>
      </a:defRPr>
    </a:lvl8pPr>
    <a:lvl9pPr marL="1828617" algn="l" defTabSz="457154"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Bildet illustrerer: </a:t>
            </a:r>
          </a:p>
          <a:p>
            <a:r>
              <a:rPr lang="nb-NO" dirty="0"/>
              <a:t>·        bredden  i </a:t>
            </a:r>
            <a:r>
              <a:rPr lang="nb-NO" dirty="0" err="1"/>
              <a:t>SINTEFs</a:t>
            </a:r>
            <a:r>
              <a:rPr lang="nb-NO" dirty="0"/>
              <a:t> ekspertise, fra </a:t>
            </a:r>
            <a:r>
              <a:rPr lang="nb-NO" dirty="0" err="1"/>
              <a:t>havrom</a:t>
            </a:r>
            <a:r>
              <a:rPr lang="nb-NO" dirty="0"/>
              <a:t> til verdensrom.</a:t>
            </a:r>
          </a:p>
          <a:p>
            <a:r>
              <a:rPr lang="nb-NO" dirty="0"/>
              <a:t>·        hvilke områder og bransjer vi jobber innen for å realisere visjonen Teknologi for et bedre samfunn.</a:t>
            </a:r>
          </a:p>
          <a:p>
            <a:r>
              <a:rPr lang="nb-NO" dirty="0"/>
              <a:t> </a:t>
            </a:r>
          </a:p>
          <a:p>
            <a:r>
              <a:rPr lang="nb-NO" dirty="0"/>
              <a:t>Bildestilen er basert på stikkordene fremtidsrettet, teknologi og norsk natur (naturressurser). </a:t>
            </a:r>
            <a:r>
              <a:rPr lang="nb-NO" dirty="0" err="1"/>
              <a:t>SINTEFs</a:t>
            </a:r>
            <a:r>
              <a:rPr lang="nb-NO" dirty="0"/>
              <a:t> visuelle univers er utviklet for SINTEF av </a:t>
            </a:r>
            <a:r>
              <a:rPr lang="nb-NO" dirty="0" err="1"/>
              <a:t>Headspin</a:t>
            </a:r>
            <a:r>
              <a:rPr lang="nb-NO" dirty="0"/>
              <a:t> Productions AS.</a:t>
            </a:r>
          </a:p>
        </p:txBody>
      </p:sp>
      <p:sp>
        <p:nvSpPr>
          <p:cNvPr id="4" name="Plassholder for lysbildenummer 3"/>
          <p:cNvSpPr>
            <a:spLocks noGrp="1"/>
          </p:cNvSpPr>
          <p:nvPr>
            <p:ph type="sldNum" sz="quarter" idx="10"/>
          </p:nvPr>
        </p:nvSpPr>
        <p:spPr/>
        <p:txBody>
          <a:bodyPr/>
          <a:lstStyle/>
          <a:p>
            <a:fld id="{0533E418-C684-4945-99FD-AD67B519583E}" type="slidenum">
              <a:rPr lang="en-GB" smtClean="0"/>
              <a:t>1</a:t>
            </a:fld>
            <a:endParaRPr lang="en-GB"/>
          </a:p>
        </p:txBody>
      </p:sp>
    </p:spTree>
    <p:extLst>
      <p:ext uri="{BB962C8B-B14F-4D97-AF65-F5344CB8AC3E}">
        <p14:creationId xmlns:p14="http://schemas.microsoft.com/office/powerpoint/2010/main" val="643744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dirty="0"/>
              <a:t>Sett inn </a:t>
            </a:r>
            <a:r>
              <a:rPr lang="en-GB" dirty="0" err="1"/>
              <a:t>bilde</a:t>
            </a:r>
            <a:r>
              <a:rPr lang="en-GB" dirty="0"/>
              <a:t> </a:t>
            </a:r>
            <a:r>
              <a:rPr lang="en-GB" dirty="0" err="1"/>
              <a:t>fra</a:t>
            </a:r>
            <a:r>
              <a:rPr lang="en-GB" dirty="0"/>
              <a:t> </a:t>
            </a:r>
            <a:r>
              <a:rPr lang="en-GB" dirty="0" err="1"/>
              <a:t>menyen</a:t>
            </a:r>
            <a:r>
              <a:rPr lang="en-GB" dirty="0"/>
              <a:t>:</a:t>
            </a:r>
            <a:br>
              <a:rPr lang="en-GB" dirty="0"/>
            </a:br>
            <a:r>
              <a:rPr lang="en-GB" dirty="0"/>
              <a:t>“Sett inn/insert” -&gt; “</a:t>
            </a:r>
            <a:r>
              <a:rPr lang="en-GB" dirty="0" err="1"/>
              <a:t>Bilde</a:t>
            </a:r>
            <a:r>
              <a:rPr lang="en-GB" dirty="0"/>
              <a:t>/Picture”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US" smtClean="0"/>
              <a:t>Click to edit Master title style</a:t>
            </a:r>
            <a:endParaRPr lang="nb-NO" dirty="0"/>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dirty="0"/>
              <a:t>Ola Nordmann</a:t>
            </a:r>
          </a:p>
          <a:p>
            <a:pPr lvl="0"/>
            <a:r>
              <a:rPr lang="nb-NO" dirty="0" err="1"/>
              <a:t>Month</a:t>
            </a:r>
            <a:r>
              <a:rPr lang="nb-NO" dirty="0"/>
              <a:t> 2016</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dato 2"/>
          <p:cNvSpPr>
            <a:spLocks noGrp="1"/>
          </p:cNvSpPr>
          <p:nvPr>
            <p:ph type="dt" sz="half" idx="10"/>
          </p:nvPr>
        </p:nvSpPr>
        <p:spPr/>
        <p:txBody>
          <a:bodyPr/>
          <a:lstStyle/>
          <a:p>
            <a:r>
              <a:rPr lang="nb-NO"/>
              <a:t>Month 2016</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Month 2016</a:t>
            </a:r>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Tittel 1"/>
          <p:cNvSpPr>
            <a:spLocks noGrp="1"/>
          </p:cNvSpPr>
          <p:nvPr>
            <p:ph type="title"/>
          </p:nvPr>
        </p:nvSpPr>
        <p:spPr>
          <a:xfrm>
            <a:off x="954182" y="1883324"/>
            <a:ext cx="9001711" cy="3049624"/>
          </a:xfrm>
          <a:noFill/>
        </p:spPr>
        <p:txBody>
          <a:bodyPr tIns="360072" bIns="0" anchor="t">
            <a:normAutofit/>
          </a:bodyPr>
          <a:lstStyle>
            <a:lvl1pPr>
              <a:lnSpc>
                <a:spcPct val="70000"/>
              </a:lnSpc>
              <a:defRPr sz="8100" cap="all" baseline="0"/>
            </a:lvl1pPr>
          </a:lstStyle>
          <a:p>
            <a:r>
              <a:rPr lang="nb-NO" dirty="0"/>
              <a:t>Klikk for å redigere tittelstil</a:t>
            </a:r>
          </a:p>
        </p:txBody>
      </p:sp>
      <p:sp>
        <p:nvSpPr>
          <p:cNvPr id="11" name="Plassholder for tekst 2"/>
          <p:cNvSpPr>
            <a:spLocks noGrp="1"/>
          </p:cNvSpPr>
          <p:nvPr>
            <p:ph type="body" idx="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295002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r>
              <a:rPr lang="nb-NO"/>
              <a:t>Month 2016</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86975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7"/>
          <p:cNvSpPr>
            <a:spLocks noGrp="1"/>
          </p:cNvSpPr>
          <p:nvPr>
            <p:ph type="title"/>
          </p:nvPr>
        </p:nvSpPr>
        <p:spPr>
          <a:xfrm>
            <a:off x="6715276" y="920493"/>
            <a:ext cx="4986948" cy="1319077"/>
          </a:xfrm>
        </p:spPr>
        <p:txBody>
          <a:bodyPr/>
          <a:lstStyle>
            <a:lvl1pPr>
              <a:lnSpc>
                <a:spcPct val="80000"/>
              </a:lnSpc>
              <a:defRPr/>
            </a:lvl1pPr>
          </a:lstStyle>
          <a:p>
            <a:r>
              <a:rPr lang="nb-NO" dirty="0"/>
              <a:t>Klikk for å redigere tittelstil</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3" name="Plassholder for dato 2"/>
          <p:cNvSpPr>
            <a:spLocks noGrp="1"/>
          </p:cNvSpPr>
          <p:nvPr>
            <p:ph type="dt" sz="half" idx="16"/>
          </p:nvPr>
        </p:nvSpPr>
        <p:spPr/>
        <p:txBody>
          <a:bodyPr/>
          <a:lstStyle/>
          <a:p>
            <a:r>
              <a:rPr lang="nb-NO"/>
              <a:t>Month 2016</a:t>
            </a:r>
            <a:endParaRPr lang="nb-NO" dirty="0"/>
          </a:p>
        </p:txBody>
      </p:sp>
      <p:sp>
        <p:nvSpPr>
          <p:cNvPr id="5" name="Plassholder for bunntekst 4"/>
          <p:cNvSpPr>
            <a:spLocks noGrp="1"/>
          </p:cNvSpPr>
          <p:nvPr>
            <p:ph type="ftr" sz="quarter" idx="17"/>
          </p:nvPr>
        </p:nvSpPr>
        <p:spPr/>
        <p:txBody>
          <a:bodyPr/>
          <a:lstStyle/>
          <a:p>
            <a:endParaRPr lang="nb-NO" dirty="0"/>
          </a:p>
        </p:txBody>
      </p:sp>
      <p:sp>
        <p:nvSpPr>
          <p:cNvPr id="7" name="Plassholder for lysbildenummer 6"/>
          <p:cNvSpPr>
            <a:spLocks noGrp="1"/>
          </p:cNvSpPr>
          <p:nvPr>
            <p:ph type="sldNum" sz="quarter" idx="18"/>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454048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965263" y="2700338"/>
            <a:ext cx="4654854" cy="3420428"/>
          </a:xfrm>
        </p:spPr>
        <p:txBody>
          <a:bodyPr>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7"/>
          <p:cNvSpPr>
            <a:spLocks noGrp="1"/>
          </p:cNvSpPr>
          <p:nvPr>
            <p:ph type="title"/>
          </p:nvPr>
        </p:nvSpPr>
        <p:spPr>
          <a:xfrm>
            <a:off x="965264" y="920493"/>
            <a:ext cx="4654853" cy="1319077"/>
          </a:xfrm>
        </p:spPr>
        <p:txBody>
          <a:bodyPr/>
          <a:lstStyle>
            <a:lvl1pPr>
              <a:lnSpc>
                <a:spcPct val="80000"/>
              </a:lnSpc>
              <a:defRPr/>
            </a:lvl1pPr>
          </a:lstStyle>
          <a:p>
            <a:r>
              <a:rPr lang="nb-NO" dirty="0"/>
              <a:t>Klikk for å redigere tittelstil</a:t>
            </a:r>
            <a:endParaRPr lang="en-GB" dirty="0"/>
          </a:p>
        </p:txBody>
      </p:sp>
      <p:sp>
        <p:nvSpPr>
          <p:cNvPr id="3" name="Plassholder for dato 2"/>
          <p:cNvSpPr>
            <a:spLocks noGrp="1"/>
          </p:cNvSpPr>
          <p:nvPr>
            <p:ph type="dt" sz="half" idx="16"/>
          </p:nvPr>
        </p:nvSpPr>
        <p:spPr/>
        <p:txBody>
          <a:bodyPr/>
          <a:lstStyle/>
          <a:p>
            <a:r>
              <a:rPr lang="nb-NO"/>
              <a:t>Month 2016</a:t>
            </a:r>
            <a:endParaRPr lang="nb-NO" dirty="0"/>
          </a:p>
        </p:txBody>
      </p:sp>
      <p:sp>
        <p:nvSpPr>
          <p:cNvPr id="5" name="Plassholder for bunntekst 4"/>
          <p:cNvSpPr>
            <a:spLocks noGrp="1"/>
          </p:cNvSpPr>
          <p:nvPr>
            <p:ph type="ftr" sz="quarter" idx="17"/>
          </p:nvPr>
        </p:nvSpPr>
        <p:spPr/>
        <p:txBody>
          <a:bodyPr/>
          <a:lstStyle/>
          <a:p>
            <a:endParaRPr lang="nb-NO" dirty="0"/>
          </a:p>
        </p:txBody>
      </p:sp>
      <p:sp>
        <p:nvSpPr>
          <p:cNvPr id="7" name="Plassholder for lysbildenummer 6"/>
          <p:cNvSpPr>
            <a:spLocks noGrp="1"/>
          </p:cNvSpPr>
          <p:nvPr>
            <p:ph type="sldNum" sz="quarter" idx="18"/>
          </p:nvPr>
        </p:nvSpPr>
        <p:spPr/>
        <p:txBody>
          <a:bodyPr/>
          <a:lstStyle/>
          <a:p>
            <a:fld id="{5751DFAA-887F-4071-8EAD-E8CA316FCF06}" type="slidenum">
              <a:rPr lang="nb-NO" smtClean="0"/>
              <a:pPr/>
              <a:t>‹#›</a:t>
            </a:fld>
            <a:endParaRPr lang="nb-NO" dirty="0"/>
          </a:p>
        </p:txBody>
      </p:sp>
      <p:sp>
        <p:nvSpPr>
          <p:cNvPr id="9" name="Plassholder for bilde 1"/>
          <p:cNvSpPr>
            <a:spLocks noGrp="1"/>
          </p:cNvSpPr>
          <p:nvPr>
            <p:ph type="pic" sz="quarter" idx="13"/>
          </p:nvPr>
        </p:nvSpPr>
        <p:spPr>
          <a:xfrm>
            <a:off x="6092440" y="-858"/>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10"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933194907"/>
      </p:ext>
    </p:extLst>
  </p:cSld>
  <p:clrMapOvr>
    <a:masterClrMapping/>
  </p:clrMapOvr>
  <p:extLst mod="1">
    <p:ext uri="{DCECCB84-F9BA-43D5-87BE-67443E8EF086}">
      <p15:sldGuideLst xmlns:p15="http://schemas.microsoft.com/office/powerpoint/2012/main">
        <p15:guide id="1" pos="121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tx2">
              <a:lumMod val="50000"/>
            </a:schemeClr>
          </a:solidFill>
        </p:spPr>
        <p:txBody>
          <a:bodyPr tIns="2880576" anchor="t" anchorCtr="1">
            <a:normAutofit/>
          </a:bodyPr>
          <a:lstStyle>
            <a:lvl1pPr marL="0" indent="0">
              <a:buNone/>
              <a:defRPr sz="1500"/>
            </a:lvl1pPr>
          </a:lstStyle>
          <a:p>
            <a:endParaRPr lang="en-GB"/>
          </a:p>
        </p:txBody>
      </p:sp>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5"/>
          </p:nvPr>
        </p:nvSpPr>
        <p:spPr/>
        <p:txBody>
          <a:bodyPr/>
          <a:lstStyle/>
          <a:p>
            <a:r>
              <a:rPr lang="nb-NO"/>
              <a:t>Month 2016</a:t>
            </a:r>
            <a:endParaRPr lang="nb-NO" dirty="0"/>
          </a:p>
        </p:txBody>
      </p:sp>
      <p:sp>
        <p:nvSpPr>
          <p:cNvPr id="4" name="Plassholder for bunntekst 3"/>
          <p:cNvSpPr>
            <a:spLocks noGrp="1"/>
          </p:cNvSpPr>
          <p:nvPr>
            <p:ph type="ftr" sz="quarter" idx="16"/>
          </p:nvPr>
        </p:nvSpPr>
        <p:spPr/>
        <p:txBody>
          <a:bodyPr/>
          <a:lstStyle/>
          <a:p>
            <a:endParaRPr lang="nb-NO" dirty="0"/>
          </a:p>
        </p:txBody>
      </p:sp>
      <p:sp>
        <p:nvSpPr>
          <p:cNvPr id="5" name="Plassholder for lysbildenummer 4"/>
          <p:cNvSpPr>
            <a:spLocks noGrp="1"/>
          </p:cNvSpPr>
          <p:nvPr>
            <p:ph type="sldNum" sz="quarter" idx="17"/>
          </p:nvPr>
        </p:nvSpPr>
        <p:spPr/>
        <p:txBody>
          <a:bodyPr/>
          <a:lstStyle/>
          <a:p>
            <a:fld id="{5751DFAA-887F-4071-8EAD-E8CA316FCF06}" type="slidenum">
              <a:rPr lang="nb-NO" smtClean="0"/>
              <a:pPr/>
              <a:t>‹#›</a:t>
            </a:fld>
            <a:endParaRPr lang="nb-NO" dirty="0"/>
          </a:p>
        </p:txBody>
      </p:sp>
      <p:sp>
        <p:nvSpPr>
          <p:cNvPr id="12"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3"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4"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585981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5635070" y="2700338"/>
            <a:ext cx="4320821" cy="342042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nb-NO"/>
              <a:t>Klikk for å redigere tittelstil</a:t>
            </a:r>
            <a:endParaRPr lang="en-GB"/>
          </a:p>
        </p:txBody>
      </p:sp>
    </p:spTree>
    <p:extLst>
      <p:ext uri="{BB962C8B-B14F-4D97-AF65-F5344CB8AC3E}">
        <p14:creationId xmlns:p14="http://schemas.microsoft.com/office/powerpoint/2010/main" val="1203240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954181" y="3285410"/>
            <a:ext cx="4320821" cy="283535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635070"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5635070" y="3285410"/>
            <a:ext cx="4320821" cy="2835355"/>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r>
              <a:rPr lang="nb-NO"/>
              <a:t>Month 2016</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endParaRPr lang="en-GB"/>
          </a:p>
        </p:txBody>
      </p:sp>
    </p:spTree>
    <p:extLst>
      <p:ext uri="{BB962C8B-B14F-4D97-AF65-F5344CB8AC3E}">
        <p14:creationId xmlns:p14="http://schemas.microsoft.com/office/powerpoint/2010/main" val="27145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ningssl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4" name="TekstSylinder 3"/>
          <p:cNvSpPr txBox="1"/>
          <p:nvPr userDrawn="1"/>
        </p:nvSpPr>
        <p:spPr>
          <a:xfrm>
            <a:off x="1274052" y="3605753"/>
            <a:ext cx="9510538" cy="452337"/>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srgbClr val="FFFFFF"/>
                </a:solidFill>
                <a:effectLst/>
                <a:uLnTx/>
                <a:uFillTx/>
                <a:latin typeface="+mn-lt"/>
                <a:ea typeface="+mn-ea"/>
                <a:cs typeface="+mn-cs"/>
              </a:rPr>
              <a:t>Teknologi</a:t>
            </a:r>
            <a:r>
              <a:rPr kumimoji="0" lang="en-GB" sz="2400" b="0" i="0" u="none" strike="noStrike" kern="1200" cap="none" spc="0" normalizeH="0" baseline="0" noProof="0" dirty="0">
                <a:ln>
                  <a:noFill/>
                </a:ln>
                <a:solidFill>
                  <a:srgbClr val="FFFFFF"/>
                </a:solidFill>
                <a:effectLst/>
                <a:uLnTx/>
                <a:uFillTx/>
                <a:latin typeface="+mn-lt"/>
                <a:ea typeface="+mn-ea"/>
                <a:cs typeface="+mn-cs"/>
              </a:rPr>
              <a:t> for et </a:t>
            </a:r>
            <a:r>
              <a:rPr kumimoji="0" lang="en-GB" sz="2400" b="0" i="0" u="none" strike="noStrike" kern="1200" cap="none" spc="0" normalizeH="0" baseline="0" noProof="0" dirty="0" err="1">
                <a:ln>
                  <a:noFill/>
                </a:ln>
                <a:solidFill>
                  <a:srgbClr val="FFFFFF"/>
                </a:solidFill>
                <a:effectLst/>
                <a:uLnTx/>
                <a:uFillTx/>
                <a:latin typeface="+mn-lt"/>
                <a:ea typeface="+mn-ea"/>
                <a:cs typeface="+mn-cs"/>
              </a:rPr>
              <a:t>bedre</a:t>
            </a:r>
            <a:r>
              <a:rPr kumimoji="0" lang="en-GB" sz="2400" b="0" i="0" u="none" strike="noStrike" kern="1200" cap="none" spc="0" normalizeH="0" baseline="0" noProof="0" dirty="0">
                <a:ln>
                  <a:noFill/>
                </a:ln>
                <a:solidFill>
                  <a:srgbClr val="FFFFFF"/>
                </a:solidFill>
                <a:effectLst/>
                <a:uLnTx/>
                <a:uFillTx/>
                <a:latin typeface="+mn-lt"/>
                <a:ea typeface="+mn-ea"/>
                <a:cs typeface="+mn-cs"/>
              </a:rPr>
              <a:t> </a:t>
            </a:r>
            <a:r>
              <a:rPr kumimoji="0" lang="en-GB" sz="2400" b="0" i="0" u="none" strike="noStrike" kern="1200" cap="none" spc="0" normalizeH="0" baseline="0" noProof="0" dirty="0" err="1">
                <a:ln>
                  <a:noFill/>
                </a:ln>
                <a:solidFill>
                  <a:srgbClr val="FFFFFF"/>
                </a:solidFill>
                <a:effectLst/>
                <a:uLnTx/>
                <a:uFillTx/>
                <a:latin typeface="+mn-lt"/>
                <a:ea typeface="+mn-ea"/>
                <a:cs typeface="+mn-cs"/>
              </a:rPr>
              <a:t>samfunn</a:t>
            </a:r>
            <a:endParaRPr lang="nb-NO" sz="1799" dirty="0"/>
          </a:p>
        </p:txBody>
      </p:sp>
    </p:spTree>
    <p:extLst>
      <p:ext uri="{BB962C8B-B14F-4D97-AF65-F5344CB8AC3E}">
        <p14:creationId xmlns:p14="http://schemas.microsoft.com/office/powerpoint/2010/main" val="1300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inn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p:cNvSpPr>
            <a:spLocks noGrp="1"/>
          </p:cNvSpPr>
          <p:nvPr>
            <p:ph type="dt" sz="half" idx="10"/>
          </p:nvPr>
        </p:nvSpPr>
        <p:spPr/>
        <p:txBody>
          <a:bodyPr/>
          <a:lstStyle/>
          <a:p>
            <a:r>
              <a:rPr lang="nb-NO"/>
              <a:t>Month 2016</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lutningsslide engels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10" name="TekstSylinder 9"/>
          <p:cNvSpPr txBox="1"/>
          <p:nvPr userDrawn="1"/>
        </p:nvSpPr>
        <p:spPr>
          <a:xfrm>
            <a:off x="1274052" y="3605754"/>
            <a:ext cx="9510538" cy="729430"/>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p>
          <a:p>
            <a:endParaRPr lang="nb-NO" sz="1799" dirty="0"/>
          </a:p>
        </p:txBody>
      </p:sp>
    </p:spTree>
    <p:extLst>
      <p:ext uri="{BB962C8B-B14F-4D97-AF65-F5344CB8AC3E}">
        <p14:creationId xmlns:p14="http://schemas.microsoft.com/office/powerpoint/2010/main" val="3891770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dato 2"/>
          <p:cNvSpPr>
            <a:spLocks noGrp="1"/>
          </p:cNvSpPr>
          <p:nvPr>
            <p:ph type="dt" sz="half" idx="10"/>
          </p:nvPr>
        </p:nvSpPr>
        <p:spPr/>
        <p:txBody>
          <a:bodyPr/>
          <a:lstStyle/>
          <a:p>
            <a:r>
              <a:rPr lang="nb-NO" dirty="0" err="1"/>
              <a:t>Month</a:t>
            </a:r>
            <a:r>
              <a:rPr lang="nb-NO" dirty="0"/>
              <a:t> 2016</a:t>
            </a:r>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dirty="0"/>
          </a:p>
        </p:txBody>
      </p:sp>
      <p:grpSp>
        <p:nvGrpSpPr>
          <p:cNvPr id="6" name="AGENDA" hidden="1"/>
          <p:cNvGrpSpPr/>
          <p:nvPr userDrawn="1"/>
        </p:nvGrpSpPr>
        <p:grpSpPr>
          <a:xfrm>
            <a:off x="3160200" y="1"/>
            <a:ext cx="5871600" cy="647304"/>
            <a:chOff x="3160200" y="1"/>
            <a:chExt cx="5871600" cy="647304"/>
          </a:xfrm>
        </p:grpSpPr>
        <p:sp>
          <p:nvSpPr>
            <p:cNvPr id="7" name="TXTBOKS"/>
            <p:cNvSpPr/>
            <p:nvPr userDrawn="1"/>
          </p:nvSpPr>
          <p:spPr>
            <a:xfrm>
              <a:off x="3160200" y="1"/>
              <a:ext cx="5871600" cy="622878"/>
            </a:xfrm>
            <a:prstGeom prst="rect">
              <a:avLst/>
            </a:prstGeom>
            <a:solidFill>
              <a:srgbClr val="1A466E"/>
            </a:solidFill>
            <a:ln w="72000">
              <a:noFill/>
            </a:ln>
          </p:spPr>
          <p:style>
            <a:lnRef idx="2">
              <a:schemeClr val="accent1">
                <a:shade val="50000"/>
              </a:schemeClr>
            </a:lnRef>
            <a:fillRef idx="1">
              <a:schemeClr val="accent1"/>
            </a:fillRef>
            <a:effectRef idx="0">
              <a:schemeClr val="accent1"/>
            </a:effectRef>
            <a:fontRef idx="minor">
              <a:schemeClr val="lt1"/>
            </a:fontRef>
          </p:style>
          <p:txBody>
            <a:bodyPr lIns="864000" tIns="0" bIns="0" rtlCol="0" anchor="ctr"/>
            <a:lstStyle/>
            <a:p>
              <a:pPr algn="l"/>
              <a:r>
                <a:rPr lang="nb-NO" sz="2400" dirty="0" err="1">
                  <a:solidFill>
                    <a:srgbClr val="99B0C1"/>
                  </a:solidFill>
                </a:rPr>
                <a:t>Text</a:t>
              </a:r>
              <a:endParaRPr lang="nb-NO" sz="2400" dirty="0">
                <a:solidFill>
                  <a:srgbClr val="99B0C1"/>
                </a:solidFill>
              </a:endParaRPr>
            </a:p>
          </p:txBody>
        </p:sp>
        <p:sp>
          <p:nvSpPr>
            <p:cNvPr id="8" name="NRBOKS"/>
            <p:cNvSpPr/>
            <p:nvPr userDrawn="1"/>
          </p:nvSpPr>
          <p:spPr>
            <a:xfrm>
              <a:off x="3240590" y="44644"/>
              <a:ext cx="522000" cy="522000"/>
            </a:xfrm>
            <a:prstGeom prst="roundRect">
              <a:avLst/>
            </a:prstGeom>
            <a:solidFill>
              <a:srgbClr val="003C65"/>
            </a:solidFill>
            <a:ln w="72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0" b="1" dirty="0">
                  <a:solidFill>
                    <a:srgbClr val="99B0C1"/>
                  </a:solidFill>
                </a:rPr>
                <a:t>1</a:t>
              </a:r>
            </a:p>
          </p:txBody>
        </p:sp>
        <p:sp>
          <p:nvSpPr>
            <p:cNvPr id="9" name="LINJE"/>
            <p:cNvSpPr/>
            <p:nvPr userDrawn="1"/>
          </p:nvSpPr>
          <p:spPr>
            <a:xfrm>
              <a:off x="3160200" y="622105"/>
              <a:ext cx="5871600" cy="25200"/>
            </a:xfrm>
            <a:prstGeom prst="rect">
              <a:avLst/>
            </a:prstGeom>
            <a:solidFill>
              <a:srgbClr val="3B6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342946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r>
              <a:rPr lang="nb-NO"/>
              <a:t>Month 2016</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765830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Month 2016</a:t>
            </a:r>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1187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US" smtClean="0"/>
              <a:t>Click to edit Master title style</a:t>
            </a:r>
            <a:endParaRPr lang="nb-NO" dirty="0"/>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dirty="0"/>
              <a:t>Ola Nordmann</a:t>
            </a:r>
          </a:p>
          <a:p>
            <a:pPr lvl="0"/>
            <a:r>
              <a:rPr lang="nb-NO" dirty="0" err="1"/>
              <a:t>Month</a:t>
            </a:r>
            <a:r>
              <a:rPr lang="nb-NO" dirty="0"/>
              <a:t> 2016</a:t>
            </a:r>
          </a:p>
        </p:txBody>
      </p:sp>
    </p:spTree>
    <p:extLst>
      <p:ext uri="{BB962C8B-B14F-4D97-AF65-F5344CB8AC3E}">
        <p14:creationId xmlns:p14="http://schemas.microsoft.com/office/powerpoint/2010/main" val="26313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2" y="1883324"/>
            <a:ext cx="9001711" cy="3049624"/>
          </a:xfrm>
          <a:noFill/>
        </p:spPr>
        <p:txBody>
          <a:bodyPr tIns="360072" bIns="0" anchor="t">
            <a:normAutofit/>
          </a:bodyPr>
          <a:lstStyle>
            <a:lvl1pPr>
              <a:lnSpc>
                <a:spcPct val="70000"/>
              </a:lnSpc>
              <a:defRPr sz="8100" cap="all" baseline="0"/>
            </a:lvl1pPr>
          </a:lstStyle>
          <a:p>
            <a:r>
              <a:rPr lang="en-US" smtClean="0"/>
              <a:t>Click to edit Master title style</a:t>
            </a:r>
            <a:endParaRPr lang="nb-NO" dirty="0"/>
          </a:p>
        </p:txBody>
      </p:sp>
      <p:sp>
        <p:nvSpPr>
          <p:cNvPr id="3" name="Plassholder for tekst 2"/>
          <p:cNvSpPr>
            <a:spLocks noGrp="1"/>
          </p:cNvSpPr>
          <p:nvPr>
            <p:ph type="body" idx="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US" smtClean="0"/>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8" name="Tittel 7"/>
          <p:cNvSpPr>
            <a:spLocks noGrp="1"/>
          </p:cNvSpPr>
          <p:nvPr>
            <p:ph type="title"/>
          </p:nvPr>
        </p:nvSpPr>
        <p:spPr>
          <a:xfrm>
            <a:off x="6715276" y="920493"/>
            <a:ext cx="4986948" cy="1319077"/>
          </a:xfrm>
          <a:blipFill dpi="0" rotWithShape="1">
            <a:blip r:embed="rId2"/>
            <a:srcRect/>
            <a:tile tx="0" ty="0" sx="100000" sy="100000" flip="none" algn="bl"/>
          </a:blipFill>
        </p:spPr>
        <p:txBody>
          <a:bodyPr/>
          <a:lstStyle>
            <a:lvl1pPr>
              <a:lnSpc>
                <a:spcPct val="80000"/>
              </a:lnSpc>
              <a:defRPr/>
            </a:lvl1pPr>
          </a:lstStyle>
          <a:p>
            <a:r>
              <a:rPr lang="en-US" smtClean="0"/>
              <a:t>Click to edit Master title style</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US" smtClean="0"/>
              <a:t>Click icon to add picture</a:t>
            </a:r>
            <a:endParaRPr lang="en-GB"/>
          </a:p>
        </p:txBody>
      </p:sp>
      <p:sp>
        <p:nvSpPr>
          <p:cNvPr id="3" name="Plassholder for dato 2"/>
          <p:cNvSpPr>
            <a:spLocks noGrp="1"/>
          </p:cNvSpPr>
          <p:nvPr>
            <p:ph type="dt" sz="half" idx="15"/>
          </p:nvPr>
        </p:nvSpPr>
        <p:spPr/>
        <p:txBody>
          <a:bodyPr/>
          <a:lstStyle/>
          <a:p>
            <a:r>
              <a:rPr lang="nb-NO"/>
              <a:t>Month 2016</a:t>
            </a:r>
            <a:endParaRPr lang="nb-NO" dirty="0"/>
          </a:p>
        </p:txBody>
      </p:sp>
      <p:sp>
        <p:nvSpPr>
          <p:cNvPr id="5" name="Plassholder for bunntekst 4"/>
          <p:cNvSpPr>
            <a:spLocks noGrp="1"/>
          </p:cNvSpPr>
          <p:nvPr>
            <p:ph type="ftr" sz="quarter" idx="16"/>
          </p:nvPr>
        </p:nvSpPr>
        <p:spPr/>
        <p:txBody>
          <a:bodyPr/>
          <a:lstStyle/>
          <a:p>
            <a:endParaRPr lang="nb-NO" dirty="0"/>
          </a:p>
        </p:txBody>
      </p:sp>
      <p:sp>
        <p:nvSpPr>
          <p:cNvPr id="6" name="Plassholder for lysbildenummer 5"/>
          <p:cNvSpPr>
            <a:spLocks noGrp="1"/>
          </p:cNvSpPr>
          <p:nvPr>
            <p:ph type="sldNum" sz="quarter" idx="17"/>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14295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US" smtClean="0"/>
              <a:t>Click icon to add picture</a:t>
            </a:r>
            <a:endParaRPr lang="en-GB"/>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8" name="Tittel 7"/>
          <p:cNvSpPr>
            <a:spLocks noGrp="1"/>
          </p:cNvSpPr>
          <p:nvPr>
            <p:ph type="title"/>
          </p:nvPr>
        </p:nvSpPr>
        <p:spPr>
          <a:xfrm>
            <a:off x="954182" y="920493"/>
            <a:ext cx="4742139" cy="1319077"/>
          </a:xfrm>
          <a:blipFill dpi="0" rotWithShape="1">
            <a:blip r:embed="rId2"/>
            <a:srcRect/>
            <a:tile tx="0" ty="0" sx="100000" sy="100000" flip="none" algn="bl"/>
          </a:blipFill>
        </p:spPr>
        <p:txBody>
          <a:bodyPr/>
          <a:lstStyle>
            <a:lvl1pPr>
              <a:lnSpc>
                <a:spcPct val="80000"/>
              </a:lnSpc>
              <a:defRPr/>
            </a:lvl1pPr>
          </a:lstStyle>
          <a:p>
            <a:r>
              <a:rPr lang="en-US" smtClean="0"/>
              <a:t>Click to edit Master title style</a:t>
            </a:r>
            <a:endParaRPr lang="en-GB" dirty="0"/>
          </a:p>
        </p:txBody>
      </p:sp>
      <p:sp>
        <p:nvSpPr>
          <p:cNvPr id="3" name="Plassholder for dato 2"/>
          <p:cNvSpPr>
            <a:spLocks noGrp="1"/>
          </p:cNvSpPr>
          <p:nvPr>
            <p:ph type="dt" sz="half" idx="15"/>
          </p:nvPr>
        </p:nvSpPr>
        <p:spPr/>
        <p:txBody>
          <a:bodyPr/>
          <a:lstStyle/>
          <a:p>
            <a:r>
              <a:rPr lang="nb-NO"/>
              <a:t>Month 2016</a:t>
            </a:r>
            <a:endParaRPr lang="nb-NO" dirty="0"/>
          </a:p>
        </p:txBody>
      </p:sp>
      <p:sp>
        <p:nvSpPr>
          <p:cNvPr id="5" name="Plassholder for bunntekst 4"/>
          <p:cNvSpPr>
            <a:spLocks noGrp="1"/>
          </p:cNvSpPr>
          <p:nvPr>
            <p:ph type="ftr" sz="quarter" idx="16"/>
          </p:nvPr>
        </p:nvSpPr>
        <p:spPr/>
        <p:txBody>
          <a:bodyPr/>
          <a:lstStyle/>
          <a:p>
            <a:endParaRPr lang="nb-NO" dirty="0"/>
          </a:p>
        </p:txBody>
      </p:sp>
      <p:sp>
        <p:nvSpPr>
          <p:cNvPr id="6" name="Plassholder for lysbildenummer 5"/>
          <p:cNvSpPr>
            <a:spLocks noGrp="1"/>
          </p:cNvSpPr>
          <p:nvPr>
            <p:ph type="sldNum" sz="quarter" idx="17"/>
          </p:nvPr>
        </p:nvSpPr>
        <p:spPr/>
        <p:txBody>
          <a:bodyPr/>
          <a:lstStyle/>
          <a:p>
            <a:fld id="{5751DFAA-887F-4071-8EAD-E8CA316FCF06}" type="slidenum">
              <a:rPr lang="nb-NO" smtClean="0"/>
              <a:pPr/>
              <a:t>‹#›</a:t>
            </a:fld>
            <a:endParaRPr lang="nb-NO" dirty="0"/>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2334733"/>
      </p:ext>
    </p:extLst>
  </p:cSld>
  <p:clrMapOvr>
    <a:masterClrMapping/>
  </p:clrMapOvr>
  <p:extLst mod="1">
    <p:ext uri="{DCECCB84-F9BA-43D5-87BE-67443E8EF086}">
      <p15:sldGuideLst xmlns:p15="http://schemas.microsoft.com/office/powerpoint/2012/main">
        <p15:guide id="1" pos="1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US" smtClean="0"/>
              <a:t>Click icon to add picture</a:t>
            </a:r>
            <a:endParaRPr lang="en-GB"/>
          </a:p>
        </p:txBody>
      </p:sp>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dato 2"/>
          <p:cNvSpPr>
            <a:spLocks noGrp="1"/>
          </p:cNvSpPr>
          <p:nvPr>
            <p:ph type="dt" sz="half" idx="15"/>
          </p:nvPr>
        </p:nvSpPr>
        <p:spPr/>
        <p:txBody>
          <a:bodyPr/>
          <a:lstStyle/>
          <a:p>
            <a:r>
              <a:rPr lang="nb-NO"/>
              <a:t>Month 2016</a:t>
            </a:r>
            <a:endParaRPr lang="nb-NO" dirty="0"/>
          </a:p>
        </p:txBody>
      </p:sp>
      <p:sp>
        <p:nvSpPr>
          <p:cNvPr id="4" name="Plassholder for bunntekst 3"/>
          <p:cNvSpPr>
            <a:spLocks noGrp="1"/>
          </p:cNvSpPr>
          <p:nvPr>
            <p:ph type="ftr" sz="quarter" idx="16"/>
          </p:nvPr>
        </p:nvSpPr>
        <p:spPr/>
        <p:txBody>
          <a:bodyPr/>
          <a:lstStyle/>
          <a:p>
            <a:endParaRPr lang="nb-NO" dirty="0"/>
          </a:p>
        </p:txBody>
      </p:sp>
      <p:sp>
        <p:nvSpPr>
          <p:cNvPr id="5" name="Plassholder for lysbildenummer 4"/>
          <p:cNvSpPr>
            <a:spLocks noGrp="1"/>
          </p:cNvSpPr>
          <p:nvPr>
            <p:ph type="sldNum" sz="quarter" idx="17"/>
          </p:nvPr>
        </p:nvSpPr>
        <p:spPr/>
        <p:txBody>
          <a:bodyPr/>
          <a:lstStyle/>
          <a:p>
            <a:fld id="{5751DFAA-887F-4071-8EAD-E8CA316FCF06}" type="slidenum">
              <a:rPr lang="nb-NO" smtClean="0"/>
              <a:pPr/>
              <a:t>‹#›</a:t>
            </a:fld>
            <a:endParaRPr lang="nb-NO" dirty="0"/>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62783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4" name="Plassholder for innhold 3"/>
          <p:cNvSpPr>
            <a:spLocks noGrp="1"/>
          </p:cNvSpPr>
          <p:nvPr>
            <p:ph sz="half" idx="2"/>
          </p:nvPr>
        </p:nvSpPr>
        <p:spPr>
          <a:xfrm>
            <a:off x="5635071" y="2700338"/>
            <a:ext cx="4320821" cy="34204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Tittel 7"/>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US" smtClean="0"/>
              <a:t>Click to 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US" smtClean="0"/>
              <a:t>Click to 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7" name="Plassholder for dato 6"/>
          <p:cNvSpPr>
            <a:spLocks noGrp="1"/>
          </p:cNvSpPr>
          <p:nvPr>
            <p:ph type="dt" sz="half" idx="10"/>
          </p:nvPr>
        </p:nvSpPr>
        <p:spPr/>
        <p:txBody>
          <a:bodyPr/>
          <a:lstStyle/>
          <a:p>
            <a:r>
              <a:rPr lang="nb-NO"/>
              <a:t>Month 2016</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846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5.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emf"/><Relationship Id="rId2" Type="http://schemas.openxmlformats.org/officeDocument/2006/relationships/slideLayout" Target="../slideLayouts/slideLayout13.xml"/><Relationship Id="rId16"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19"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3"/>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wrap="square"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109672"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dirty="0" err="1"/>
              <a:t>Month</a:t>
            </a:r>
            <a:r>
              <a:rPr lang="nb-NO" dirty="0"/>
              <a:t> 2016</a:t>
            </a:r>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51" r:id="rId4"/>
    <p:sldLayoutId id="2147483656" r:id="rId5"/>
    <p:sldLayoutId id="2147483673" r:id="rId6"/>
    <p:sldLayoutId id="2147483657" r:id="rId7"/>
    <p:sldLayoutId id="2147483652" r:id="rId8"/>
    <p:sldLayoutId id="2147483653" r:id="rId9"/>
    <p:sldLayoutId id="2147483654" r:id="rId10"/>
    <p:sldLayoutId id="2147483655" r:id="rId11"/>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109671"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a:t>Month 2016</a:t>
            </a:r>
            <a:endParaRPr lang="nb-NO" dirty="0"/>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57" y="1"/>
            <a:ext cx="12185844" cy="6861466"/>
          </a:xfrm>
          <a:prstGeom prst="rect">
            <a:avLst/>
          </a:prstGeom>
        </p:spPr>
      </p:pic>
      <p:sp>
        <p:nvSpPr>
          <p:cNvPr id="12" name="Fokustekst" hidden="1"/>
          <p:cNvSpPr txBox="1"/>
          <p:nvPr userDrawn="1"/>
        </p:nvSpPr>
        <p:spPr>
          <a:xfrm>
            <a:off x="6244093"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314406" y="2618899"/>
            <a:ext cx="2797068" cy="1620203"/>
            <a:chOff x="8236529" y="3435928"/>
            <a:chExt cx="5593771" cy="3240405"/>
          </a:xfrm>
        </p:grpSpPr>
        <p:sp>
          <p:nvSpPr>
            <p:cNvPr id="14" name="Ellipse 13"/>
            <p:cNvSpPr/>
            <p:nvPr userDrawn="1"/>
          </p:nvSpPr>
          <p:spPr>
            <a:xfrm>
              <a:off x="8605574" y="3804973"/>
              <a:ext cx="2502313" cy="2502313"/>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p:cNvSpPr/>
            <p:nvPr userDrawn="1"/>
          </p:nvSpPr>
          <p:spPr>
            <a:xfrm>
              <a:off x="8236529" y="3435928"/>
              <a:ext cx="3240405" cy="324040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p:cNvCxnSpPr/>
            <p:nvPr userDrawn="1"/>
          </p:nvCxnSpPr>
          <p:spPr>
            <a:xfrm>
              <a:off x="10657830" y="5033616"/>
              <a:ext cx="3172470" cy="0"/>
            </a:xfrm>
            <a:prstGeom prst="line">
              <a:avLst/>
            </a:prstGeom>
            <a:ln w="381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p:cNvSpPr/>
            <p:nvPr userDrawn="1"/>
          </p:nvSpPr>
          <p:spPr>
            <a:xfrm>
              <a:off x="9055630" y="4255029"/>
              <a:ext cx="1602200" cy="1602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20" name="sintef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3623041008"/>
      </p:ext>
    </p:extLst>
  </p:cSld>
  <p:clrMap bg1="dk1" tx1="lt1" bg2="dk2" tx2="lt2" accent1="accent1" accent2="accent2" accent3="accent3" accent4="accent4" accent5="accent5" accent6="accent6" hlink="hlink" folHlink="folHlink"/>
  <p:sldLayoutIdLst>
    <p:sldLayoutId id="2147483678" r:id="rId1"/>
    <p:sldLayoutId id="2147483661" r:id="rId2"/>
    <p:sldLayoutId id="2147483663" r:id="rId3"/>
    <p:sldLayoutId id="2147483674" r:id="rId4"/>
    <p:sldLayoutId id="2147483664" r:id="rId5"/>
    <p:sldLayoutId id="2147483666" r:id="rId6"/>
    <p:sldLayoutId id="2147483667" r:id="rId7"/>
    <p:sldLayoutId id="2147483672" r:id="rId8"/>
    <p:sldLayoutId id="2147483675" r:id="rId9"/>
    <p:sldLayoutId id="2147483677" r:id="rId10"/>
    <p:sldLayoutId id="2147483668" r:id="rId11"/>
    <p:sldLayoutId id="2147483669" r:id="rId12"/>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www.gartner.com/newsroom/id/3291817" TargetMode="External"/><Relationship Id="rId2" Type="http://schemas.openxmlformats.org/officeDocument/2006/relationships/hyperlink" Target="https://www.google.no/url?sa=i&amp;rct=j&amp;q=&amp;esrc=s&amp;source=images&amp;cd=&amp;cad=rja&amp;uact=8&amp;ved=0ahUKEwi9uI_50d_TAhVB6CwKHUXADsYQjRwIBw&amp;url=https://www.volunteerhq.org/volunteer-abroad-projects/wildlife-and-animal-care/&amp;psig=AFQjCNHWryFTHo10yqg94NcsM6V9pep5xg&amp;ust=1494310232701811" TargetMode="Externa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p:sp>
      <p:sp>
        <p:nvSpPr>
          <p:cNvPr id="6" name="Tittel 5"/>
          <p:cNvSpPr>
            <a:spLocks noGrp="1"/>
          </p:cNvSpPr>
          <p:nvPr>
            <p:ph type="ctrTitle"/>
          </p:nvPr>
        </p:nvSpPr>
        <p:spPr>
          <a:xfrm>
            <a:off x="4407696" y="3294348"/>
            <a:ext cx="6769286" cy="2766468"/>
          </a:xfrm>
        </p:spPr>
        <p:txBody>
          <a:bodyPr/>
          <a:lstStyle/>
          <a:p>
            <a:r>
              <a:rPr lang="en-GB" sz="3200" dirty="0"/>
              <a:t>Diversification for Resilient and Trustworthy </a:t>
            </a:r>
            <a:r>
              <a:rPr lang="en-GB" sz="3200" dirty="0" err="1" smtClean="0"/>
              <a:t>IoT</a:t>
            </a:r>
            <a:r>
              <a:rPr lang="en-GB" sz="3200" dirty="0" smtClean="0"/>
              <a:t>-systems</a:t>
            </a:r>
            <a:endParaRPr lang="nb-NO" sz="3200" dirty="0"/>
          </a:p>
        </p:txBody>
      </p:sp>
      <p:sp>
        <p:nvSpPr>
          <p:cNvPr id="8" name="Plassholder for tekst 7"/>
          <p:cNvSpPr>
            <a:spLocks noGrp="1"/>
          </p:cNvSpPr>
          <p:nvPr>
            <p:ph type="body" sz="quarter" idx="13"/>
          </p:nvPr>
        </p:nvSpPr>
        <p:spPr/>
        <p:txBody>
          <a:bodyPr/>
          <a:lstStyle/>
          <a:p>
            <a:r>
              <a:rPr lang="nb-NO" dirty="0" smtClean="0"/>
              <a:t>Arnor Solberg</a:t>
            </a:r>
            <a:endParaRPr lang="nb-NO" dirty="0"/>
          </a:p>
        </p:txBody>
      </p:sp>
    </p:spTree>
    <p:extLst>
      <p:ext uri="{BB962C8B-B14F-4D97-AF65-F5344CB8AC3E}">
        <p14:creationId xmlns:p14="http://schemas.microsoft.com/office/powerpoint/2010/main" val="235549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DiversIoT</a:t>
            </a:r>
            <a:r>
              <a:rPr lang="en-US" dirty="0" smtClean="0"/>
              <a:t>, main objectives</a:t>
            </a:r>
            <a:endParaRPr lang="en-US" dirty="0"/>
          </a:p>
        </p:txBody>
      </p:sp>
      <p:sp>
        <p:nvSpPr>
          <p:cNvPr id="3" name="Content Placeholder 2"/>
          <p:cNvSpPr>
            <a:spLocks noGrp="1"/>
          </p:cNvSpPr>
          <p:nvPr>
            <p:ph idx="1"/>
          </p:nvPr>
        </p:nvSpPr>
        <p:spPr/>
        <p:txBody>
          <a:bodyPr/>
          <a:lstStyle/>
          <a:p>
            <a:r>
              <a:rPr lang="en-GB" dirty="0"/>
              <a:t>Propose automated mechanisms to diversify </a:t>
            </a:r>
            <a:r>
              <a:rPr lang="en-GB" dirty="0" err="1"/>
              <a:t>IoT</a:t>
            </a:r>
            <a:r>
              <a:rPr lang="en-GB" dirty="0"/>
              <a:t> services, while preserving the specified </a:t>
            </a:r>
            <a:r>
              <a:rPr lang="en-GB" dirty="0" smtClean="0"/>
              <a:t>behaviour</a:t>
            </a:r>
            <a:endParaRPr lang="en-GB" dirty="0"/>
          </a:p>
          <a:p>
            <a:r>
              <a:rPr lang="en-GB" dirty="0"/>
              <a:t>Propose a diversified set of privacy and security </a:t>
            </a:r>
            <a:r>
              <a:rPr lang="en-GB" dirty="0" smtClean="0"/>
              <a:t>mechanisms</a:t>
            </a:r>
          </a:p>
          <a:p>
            <a:r>
              <a:rPr lang="en-GB" dirty="0"/>
              <a:t>Enable continuous diagnosis and forensics of </a:t>
            </a:r>
            <a:r>
              <a:rPr lang="en-GB" dirty="0" err="1"/>
              <a:t>IoT</a:t>
            </a:r>
            <a:r>
              <a:rPr lang="en-GB" dirty="0"/>
              <a:t> systems</a:t>
            </a:r>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10</a:t>
            </a:fld>
            <a:endParaRPr lang="nb-NO"/>
          </a:p>
        </p:txBody>
      </p:sp>
    </p:spTree>
    <p:extLst>
      <p:ext uri="{BB962C8B-B14F-4D97-AF65-F5344CB8AC3E}">
        <p14:creationId xmlns:p14="http://schemas.microsoft.com/office/powerpoint/2010/main" val="2365660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 1</a:t>
            </a:r>
            <a:endParaRPr lang="en-US" dirty="0"/>
          </a:p>
        </p:txBody>
      </p:sp>
      <p:sp>
        <p:nvSpPr>
          <p:cNvPr id="5" name="Text Placeholder 4"/>
          <p:cNvSpPr>
            <a:spLocks noGrp="1"/>
          </p:cNvSpPr>
          <p:nvPr>
            <p:ph type="body" sz="quarter" idx="12"/>
          </p:nvPr>
        </p:nvSpPr>
        <p:spPr/>
        <p:txBody>
          <a:bodyPr/>
          <a:lstStyle/>
          <a:p>
            <a:endParaRPr lang="en-US"/>
          </a:p>
        </p:txBody>
      </p:sp>
      <p:sp>
        <p:nvSpPr>
          <p:cNvPr id="4" name="Slide Number Placeholder 3"/>
          <p:cNvSpPr>
            <a:spLocks noGrp="1"/>
          </p:cNvSpPr>
          <p:nvPr>
            <p:ph type="sldNum" sz="quarter" idx="4294967295"/>
          </p:nvPr>
        </p:nvSpPr>
        <p:spPr>
          <a:xfrm>
            <a:off x="0" y="6256338"/>
            <a:ext cx="309563" cy="184150"/>
          </a:xfrm>
        </p:spPr>
        <p:txBody>
          <a:bodyPr/>
          <a:lstStyle/>
          <a:p>
            <a:fld id="{5751DFAA-887F-4071-8EAD-E8CA316FCF06}" type="slidenum">
              <a:rPr lang="nb-NO" smtClean="0"/>
              <a:t>11</a:t>
            </a:fld>
            <a:endParaRPr lang="nb-NO"/>
          </a:p>
        </p:txBody>
      </p:sp>
    </p:spTree>
    <p:extLst>
      <p:ext uri="{BB962C8B-B14F-4D97-AF65-F5344CB8AC3E}">
        <p14:creationId xmlns:p14="http://schemas.microsoft.com/office/powerpoint/2010/main" val="2437182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Goal Phase 1</a:t>
            </a:r>
            <a:endParaRPr lang="en-US" dirty="0"/>
          </a:p>
        </p:txBody>
      </p:sp>
      <p:sp>
        <p:nvSpPr>
          <p:cNvPr id="5" name="Content Placeholder 4"/>
          <p:cNvSpPr>
            <a:spLocks noGrp="1"/>
          </p:cNvSpPr>
          <p:nvPr>
            <p:ph idx="1"/>
          </p:nvPr>
        </p:nvSpPr>
        <p:spPr>
          <a:xfrm>
            <a:off x="842039" y="2174127"/>
            <a:ext cx="9001711" cy="3420428"/>
          </a:xfrm>
        </p:spPr>
        <p:txBody>
          <a:bodyPr/>
          <a:lstStyle/>
          <a:p>
            <a:pPr marL="180036" indent="0">
              <a:buNone/>
            </a:pPr>
            <a:r>
              <a:rPr lang="en-GB" dirty="0"/>
              <a:t>Show the </a:t>
            </a:r>
            <a:r>
              <a:rPr lang="en-GB" b="1" dirty="0"/>
              <a:t>feasibility</a:t>
            </a:r>
            <a:r>
              <a:rPr lang="en-GB" dirty="0"/>
              <a:t> of the project's vision (software diversity-driven resilient and trustworthy </a:t>
            </a:r>
            <a:r>
              <a:rPr lang="en-GB" dirty="0" err="1"/>
              <a:t>IoT</a:t>
            </a:r>
            <a:r>
              <a:rPr lang="en-GB" dirty="0"/>
              <a:t> ecosystems) by </a:t>
            </a:r>
            <a:r>
              <a:rPr lang="en-GB" b="1" dirty="0"/>
              <a:t>demonstrating semi automatically-generated diversified </a:t>
            </a:r>
            <a:r>
              <a:rPr lang="en-GB" b="1" dirty="0" err="1"/>
              <a:t>IoT</a:t>
            </a:r>
            <a:r>
              <a:rPr lang="en-GB" b="1" dirty="0"/>
              <a:t> services, as a proof of concept to verify the idea and concept of </a:t>
            </a:r>
            <a:r>
              <a:rPr lang="en-GB" b="1" dirty="0" err="1"/>
              <a:t>DiversIoT</a:t>
            </a:r>
            <a:r>
              <a:rPr lang="en-GB" dirty="0"/>
              <a:t> and by </a:t>
            </a:r>
            <a:r>
              <a:rPr lang="en-GB" b="1" dirty="0"/>
              <a:t>surveying</a:t>
            </a:r>
            <a:r>
              <a:rPr lang="en-GB" dirty="0"/>
              <a:t> relevant approaches and technologies to clarify the unique contribution of </a:t>
            </a:r>
            <a:r>
              <a:rPr lang="en-GB" dirty="0" err="1"/>
              <a:t>DiversIoT</a:t>
            </a:r>
            <a:r>
              <a:rPr lang="en-GB" dirty="0"/>
              <a:t> and identify the baseline for the project. Moreover, a </a:t>
            </a:r>
            <a:r>
              <a:rPr lang="en-GB" b="1" dirty="0"/>
              <a:t>concrete plan for how to achieve scientific and industrial impact will be specified.</a:t>
            </a:r>
          </a:p>
          <a:p>
            <a:endParaRPr lang="en-US" dirty="0"/>
          </a:p>
        </p:txBody>
      </p:sp>
    </p:spTree>
    <p:extLst>
      <p:ext uri="{BB962C8B-B14F-4D97-AF65-F5344CB8AC3E}">
        <p14:creationId xmlns:p14="http://schemas.microsoft.com/office/powerpoint/2010/main" val="2359319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objectives</a:t>
            </a:r>
            <a:endParaRPr lang="en-US" dirty="0"/>
          </a:p>
        </p:txBody>
      </p:sp>
      <p:sp>
        <p:nvSpPr>
          <p:cNvPr id="3" name="Content Placeholder 2"/>
          <p:cNvSpPr>
            <a:spLocks noGrp="1"/>
          </p:cNvSpPr>
          <p:nvPr>
            <p:ph idx="1"/>
          </p:nvPr>
        </p:nvSpPr>
        <p:spPr/>
        <p:txBody>
          <a:bodyPr/>
          <a:lstStyle/>
          <a:p>
            <a:pPr lvl="0"/>
            <a:r>
              <a:rPr lang="en-GB" sz="1600" dirty="0" smtClean="0"/>
              <a:t>Provide </a:t>
            </a:r>
            <a:r>
              <a:rPr lang="en-GB" sz="1600" dirty="0"/>
              <a:t>a survey of existing privacy and security mechanisms applicable to </a:t>
            </a:r>
            <a:r>
              <a:rPr lang="en-GB" sz="1600" dirty="0" err="1"/>
              <a:t>IoT</a:t>
            </a:r>
            <a:r>
              <a:rPr lang="en-GB" sz="1600" dirty="0"/>
              <a:t> ecosystems, in particular focusing on the resource-constrained end of the </a:t>
            </a:r>
            <a:r>
              <a:rPr lang="en-GB" sz="1600" dirty="0" err="1"/>
              <a:t>IoT</a:t>
            </a:r>
            <a:r>
              <a:rPr lang="en-GB" sz="1600" dirty="0"/>
              <a:t> (gateways and devices), as numerous and convincing solutions are already available for larger nodes (PCs, server, cloud).</a:t>
            </a:r>
          </a:p>
          <a:p>
            <a:pPr lvl="0"/>
            <a:r>
              <a:rPr lang="en-GB" sz="1600" dirty="0"/>
              <a:t>Provide a survey of diversity enablers applicable to </a:t>
            </a:r>
            <a:r>
              <a:rPr lang="en-GB" sz="1600" dirty="0" err="1"/>
              <a:t>IoT</a:t>
            </a:r>
            <a:r>
              <a:rPr lang="en-GB" sz="1600" dirty="0"/>
              <a:t> ecosystems able to yield technically and technologically diversified implementations of a given </a:t>
            </a:r>
            <a:r>
              <a:rPr lang="en-GB" sz="1600" dirty="0" err="1"/>
              <a:t>IoT</a:t>
            </a:r>
            <a:r>
              <a:rPr lang="en-GB" sz="1600" dirty="0"/>
              <a:t> service specification.</a:t>
            </a:r>
          </a:p>
          <a:p>
            <a:pPr lvl="0"/>
            <a:r>
              <a:rPr lang="en-GB" sz="1600" dirty="0"/>
              <a:t>Provide a Proof-of-Concept version of a diversified </a:t>
            </a:r>
            <a:r>
              <a:rPr lang="en-GB" sz="1600" dirty="0" err="1"/>
              <a:t>IoT</a:t>
            </a:r>
            <a:r>
              <a:rPr lang="en-GB" sz="1600" dirty="0"/>
              <a:t> service in the privacy- and security-demanding domain of eHealth, i.e., 5-10 semi-automatically diversified versions of a simple eHealth service involving a) a cloud back-end (</a:t>
            </a:r>
            <a:r>
              <a:rPr lang="en-GB" sz="1600" dirty="0" err="1"/>
              <a:t>TellU</a:t>
            </a:r>
            <a:r>
              <a:rPr lang="en-GB" sz="1600" dirty="0"/>
              <a:t> Cloud), b) a gateway, and c) a set of medical devices.</a:t>
            </a:r>
          </a:p>
          <a:p>
            <a:pPr lvl="0"/>
            <a:r>
              <a:rPr lang="en-GB" sz="1600" dirty="0"/>
              <a:t>Provide a concrete impact plan and initiate activities to ensure high impact of the project results, both in terms of industrial and scientific impact</a:t>
            </a:r>
            <a:r>
              <a:rPr lang="en-GB" sz="1600" dirty="0" smtClean="0"/>
              <a:t>.</a:t>
            </a:r>
            <a:endParaRPr lang="en-GB" sz="1600" dirty="0"/>
          </a:p>
        </p:txBody>
      </p:sp>
      <p:sp>
        <p:nvSpPr>
          <p:cNvPr id="4" name="Slide Number Placeholder 3"/>
          <p:cNvSpPr>
            <a:spLocks noGrp="1"/>
          </p:cNvSpPr>
          <p:nvPr>
            <p:ph type="sldNum" sz="quarter" idx="12"/>
          </p:nvPr>
        </p:nvSpPr>
        <p:spPr/>
        <p:txBody>
          <a:bodyPr/>
          <a:lstStyle/>
          <a:p>
            <a:fld id="{5751DFAA-887F-4071-8EAD-E8CA316FCF06}" type="slidenum">
              <a:rPr lang="nb-NO" smtClean="0"/>
              <a:t>13</a:t>
            </a:fld>
            <a:endParaRPr lang="nb-NO"/>
          </a:p>
        </p:txBody>
      </p:sp>
    </p:spTree>
    <p:extLst>
      <p:ext uri="{BB962C8B-B14F-4D97-AF65-F5344CB8AC3E}">
        <p14:creationId xmlns:p14="http://schemas.microsoft.com/office/powerpoint/2010/main" val="3374673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102942"/>
            <a:ext cx="9001711" cy="926662"/>
          </a:xfrm>
        </p:spPr>
        <p:txBody>
          <a:bodyPr/>
          <a:lstStyle/>
          <a:p>
            <a:r>
              <a:rPr lang="en-US" dirty="0" smtClean="0"/>
              <a:t>Main activities Phase 1</a:t>
            </a:r>
            <a:endParaRPr lang="en-US" dirty="0"/>
          </a:p>
        </p:txBody>
      </p:sp>
      <p:sp>
        <p:nvSpPr>
          <p:cNvPr id="3" name="Content Placeholder 2"/>
          <p:cNvSpPr>
            <a:spLocks noGrp="1"/>
          </p:cNvSpPr>
          <p:nvPr>
            <p:ph idx="1"/>
          </p:nvPr>
        </p:nvSpPr>
        <p:spPr>
          <a:xfrm>
            <a:off x="954182" y="1250830"/>
            <a:ext cx="9001711" cy="4869936"/>
          </a:xfrm>
        </p:spPr>
        <p:txBody>
          <a:bodyPr/>
          <a:lstStyle/>
          <a:p>
            <a:r>
              <a:rPr lang="en-GB" sz="1400" b="1" dirty="0"/>
              <a:t>Main Activity 1: Diversity enablers for the </a:t>
            </a:r>
            <a:r>
              <a:rPr lang="en-GB" sz="1400" b="1" dirty="0" err="1"/>
              <a:t>IoT</a:t>
            </a:r>
            <a:r>
              <a:rPr lang="en-GB" sz="1400" b="1" dirty="0"/>
              <a:t> [</a:t>
            </a:r>
            <a:r>
              <a:rPr lang="en-GB" sz="1400" b="1" dirty="0" err="1"/>
              <a:t>UiO</a:t>
            </a:r>
            <a:r>
              <a:rPr lang="en-GB" sz="1400" b="1" dirty="0"/>
              <a:t>, </a:t>
            </a:r>
            <a:r>
              <a:rPr lang="en-GB" sz="1400" b="1" dirty="0" smtClean="0"/>
              <a:t>SINTEF] </a:t>
            </a:r>
            <a:r>
              <a:rPr lang="en-GB" sz="1400" dirty="0" smtClean="0"/>
              <a:t>During </a:t>
            </a:r>
            <a:r>
              <a:rPr lang="en-GB" sz="1400" dirty="0"/>
              <a:t>Phase 1, this activity will focus on surveying existing privacy and security mechanisms that can be adapted to the </a:t>
            </a:r>
            <a:r>
              <a:rPr lang="en-GB" sz="1400" dirty="0" err="1"/>
              <a:t>IoT</a:t>
            </a:r>
            <a:r>
              <a:rPr lang="en-GB" sz="1400" dirty="0"/>
              <a:t> and to the most resource-constrained node in particular (gateways, devices), as well as surveying other diversity enablers for the </a:t>
            </a:r>
            <a:r>
              <a:rPr lang="en-GB" sz="1400" dirty="0" err="1"/>
              <a:t>IoT</a:t>
            </a:r>
            <a:r>
              <a:rPr lang="en-GB" sz="1400" dirty="0"/>
              <a:t> e.g., different ways of implementing similar features, different way of communicating across nodes. The results of those two surveys will be delivered in D1.1 and D1.2.</a:t>
            </a:r>
          </a:p>
          <a:p>
            <a:r>
              <a:rPr lang="en-GB" sz="1400" b="1" dirty="0"/>
              <a:t>Main Activity 2: Automated Software Diversification for the </a:t>
            </a:r>
            <a:r>
              <a:rPr lang="en-GB" sz="1400" b="1" dirty="0" err="1"/>
              <a:t>IoT</a:t>
            </a:r>
            <a:r>
              <a:rPr lang="en-GB" sz="1400" b="1" dirty="0"/>
              <a:t> [SINTEF, </a:t>
            </a:r>
            <a:r>
              <a:rPr lang="en-GB" sz="1400" b="1" dirty="0" err="1"/>
              <a:t>TellU</a:t>
            </a:r>
            <a:r>
              <a:rPr lang="en-GB" sz="1400" b="1" dirty="0"/>
              <a:t>, </a:t>
            </a:r>
            <a:r>
              <a:rPr lang="en-GB" sz="1400" b="1" dirty="0" err="1"/>
              <a:t>UiO</a:t>
            </a:r>
            <a:r>
              <a:rPr lang="en-GB" sz="1400" b="1" dirty="0" smtClean="0"/>
              <a:t>] </a:t>
            </a:r>
            <a:r>
              <a:rPr lang="en-GB" sz="1400" dirty="0" smtClean="0"/>
              <a:t>During </a:t>
            </a:r>
            <a:r>
              <a:rPr lang="en-GB" sz="1400" dirty="0"/>
              <a:t>Phase 1, this activity will implement a family of 5-10 diversified services i.e., 5-10 different implementations of a given abstract eHealth service. This task will leverage on the existing capabilities of the </a:t>
            </a:r>
            <a:r>
              <a:rPr lang="en-GB" sz="1400" dirty="0" err="1"/>
              <a:t>ThingML</a:t>
            </a:r>
            <a:r>
              <a:rPr lang="en-GB" sz="1400" dirty="0"/>
              <a:t> language and compilers, as well as the knowledge acquired in FP7 FET Diversified to provide a semi-automatic way of deriving those 5-10 implementations from a common abstract specification of the service. This Proof-of-Concept of the </a:t>
            </a:r>
            <a:r>
              <a:rPr lang="en-GB" sz="1400" dirty="0" err="1"/>
              <a:t>DiversIoT</a:t>
            </a:r>
            <a:r>
              <a:rPr lang="en-GB" sz="1400" dirty="0"/>
              <a:t> idea will be delivered in D2.1.</a:t>
            </a:r>
          </a:p>
          <a:p>
            <a:r>
              <a:rPr lang="en-GB" sz="1400" b="1" dirty="0"/>
              <a:t>Main Activity 5: Interaction, Dissemination and Exploitation [SINTEF, </a:t>
            </a:r>
            <a:r>
              <a:rPr lang="en-GB" sz="1400" b="1" dirty="0" err="1"/>
              <a:t>UiO</a:t>
            </a:r>
            <a:r>
              <a:rPr lang="en-GB" sz="1400" b="1" dirty="0"/>
              <a:t>, </a:t>
            </a:r>
            <a:r>
              <a:rPr lang="en-GB" sz="1400" b="1" dirty="0" err="1"/>
              <a:t>TellU</a:t>
            </a:r>
            <a:r>
              <a:rPr lang="en-GB" sz="1400" b="1" dirty="0" smtClean="0"/>
              <a:t>] </a:t>
            </a:r>
            <a:r>
              <a:rPr lang="en-GB" sz="1400" dirty="0" smtClean="0"/>
              <a:t>During </a:t>
            </a:r>
            <a:r>
              <a:rPr lang="en-GB" sz="1400" dirty="0"/>
              <a:t>Phase 1, this activity will focus preparing the ground to ensure high impact of </a:t>
            </a:r>
            <a:r>
              <a:rPr lang="en-GB" sz="1400" dirty="0" err="1"/>
              <a:t>DiversIoT</a:t>
            </a:r>
            <a:r>
              <a:rPr lang="en-GB" sz="1400" dirty="0"/>
              <a:t> and make a concrete plan for dissemination and exploitation in terms of both academic and industrial impact. The impact plan and the report of current activities and achievements will be delivered in D5.0 in Phase 1.</a:t>
            </a:r>
          </a:p>
          <a:p>
            <a:r>
              <a:rPr lang="en-GB" sz="1400" b="1" dirty="0"/>
              <a:t>Main Activity 6: Management [SINTEF</a:t>
            </a:r>
            <a:r>
              <a:rPr lang="en-GB" sz="1400" b="1" dirty="0" smtClean="0"/>
              <a:t>] </a:t>
            </a:r>
            <a:r>
              <a:rPr lang="en-GB" sz="1400" dirty="0" smtClean="0"/>
              <a:t>This </a:t>
            </a:r>
            <a:r>
              <a:rPr lang="en-GB" sz="1400" dirty="0"/>
              <a:t>activity will be responsible for the proper management and follow-up of the above-mentioned tasks, and will be responsible for communications with the Research Council. This activity will also prepare a set of KPIs related to the general technical and non-technical requirements, use case requirements as well dissemination and exploitation. At the end of Phase 1 this will be delivered in a draft of D6.1. The final D6.1 will be delivered early in Phase 2.</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14</a:t>
            </a:fld>
            <a:endParaRPr lang="nb-NO"/>
          </a:p>
        </p:txBody>
      </p:sp>
    </p:spTree>
    <p:extLst>
      <p:ext uri="{BB962C8B-B14F-4D97-AF65-F5344CB8AC3E}">
        <p14:creationId xmlns:p14="http://schemas.microsoft.com/office/powerpoint/2010/main" val="1450467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1" y="370361"/>
            <a:ext cx="9001711" cy="926662"/>
          </a:xfrm>
        </p:spPr>
        <p:txBody>
          <a:bodyPr/>
          <a:lstStyle/>
          <a:p>
            <a:r>
              <a:rPr lang="en-US" dirty="0" smtClean="0"/>
              <a:t>Deliverables Phase 1</a:t>
            </a:r>
            <a:endParaRPr lang="en-US" dirty="0"/>
          </a:p>
        </p:txBody>
      </p:sp>
      <p:sp>
        <p:nvSpPr>
          <p:cNvPr id="3" name="Content Placeholder 2"/>
          <p:cNvSpPr>
            <a:spLocks noGrp="1"/>
          </p:cNvSpPr>
          <p:nvPr>
            <p:ph idx="1"/>
          </p:nvPr>
        </p:nvSpPr>
        <p:spPr>
          <a:xfrm>
            <a:off x="954182" y="1535502"/>
            <a:ext cx="10148014" cy="4585264"/>
          </a:xfrm>
        </p:spPr>
        <p:txBody>
          <a:bodyPr/>
          <a:lstStyle/>
          <a:p>
            <a:pPr lvl="0"/>
            <a:r>
              <a:rPr lang="en-GB" sz="1600" dirty="0"/>
              <a:t>Two survey reports and one Proof-of-Concept demonstrator, reporting respectively on the three first secondary objectives described above. They are respectively delivered as deliverables D1.1, D1.2 and D2.1 at the end of Phase 1.</a:t>
            </a:r>
          </a:p>
          <a:p>
            <a:pPr lvl="0"/>
            <a:r>
              <a:rPr lang="en-GB" sz="1600" dirty="0"/>
              <a:t>A dissemination and exploitation plan and report on activities and achievements in Phase 1 to ensure high scientific and industrial impact of the project, in deliverable D5.0. In particular, a reference group, composed of industries and academics in Norway and abroad, will be established to ensure the interest and relevance of the project across academia and industry. SINTEF, </a:t>
            </a:r>
            <a:r>
              <a:rPr lang="en-GB" sz="1600" dirty="0" err="1"/>
              <a:t>UiO</a:t>
            </a:r>
            <a:r>
              <a:rPr lang="en-GB" sz="1600" dirty="0"/>
              <a:t> and </a:t>
            </a:r>
            <a:r>
              <a:rPr lang="en-GB" sz="1600" dirty="0" err="1"/>
              <a:t>TellU</a:t>
            </a:r>
            <a:r>
              <a:rPr lang="en-GB" sz="1600" dirty="0"/>
              <a:t> will leverage their networks to establish this group, e.g. by contacting Norge 6.0 (in particular involving Kongsberg Group, and FFI), NCE Smart Innovation </a:t>
            </a:r>
            <a:r>
              <a:rPr lang="en-GB" sz="1600" dirty="0" err="1"/>
              <a:t>Østfold</a:t>
            </a:r>
            <a:r>
              <a:rPr lang="en-GB" sz="1600" dirty="0"/>
              <a:t>, the </a:t>
            </a:r>
            <a:r>
              <a:rPr lang="en-GB" sz="1600" dirty="0" err="1"/>
              <a:t>IoTSec</a:t>
            </a:r>
            <a:r>
              <a:rPr lang="en-GB" sz="1600" dirty="0"/>
              <a:t> community, as well as </a:t>
            </a:r>
            <a:r>
              <a:rPr lang="en-GB" sz="1600" dirty="0" err="1"/>
              <a:t>IoT</a:t>
            </a:r>
            <a:r>
              <a:rPr lang="en-GB" sz="1600" dirty="0"/>
              <a:t> service providers in </a:t>
            </a:r>
            <a:r>
              <a:rPr lang="en-GB" sz="1600" dirty="0" err="1"/>
              <a:t>TellUs</a:t>
            </a:r>
            <a:r>
              <a:rPr lang="en-GB" sz="1600" dirty="0"/>
              <a:t> customer and partnership portfolio (</a:t>
            </a:r>
            <a:r>
              <a:rPr lang="en-GB" sz="1600" dirty="0" err="1"/>
              <a:t>e.g</a:t>
            </a:r>
            <a:r>
              <a:rPr lang="en-GB" sz="1600" dirty="0"/>
              <a:t>,, Telenor and </a:t>
            </a:r>
            <a:r>
              <a:rPr lang="en-GB" sz="1600" dirty="0" err="1"/>
              <a:t>Prediktor</a:t>
            </a:r>
            <a:r>
              <a:rPr lang="en-GB" sz="1600" dirty="0"/>
              <a:t>).</a:t>
            </a:r>
          </a:p>
          <a:p>
            <a:pPr lvl="0"/>
            <a:r>
              <a:rPr lang="en-GB" sz="1600" dirty="0"/>
              <a:t>A project quality plan and a set of detailed KPIs (including KPIs related to ethnography) to ensure the proper management and smooth progress monitoring of Phase 2. This project quality plan will be delivered as D6.1 at the beginning of Phase 2, but a coherent draft will be available at the end of Phase 1.</a:t>
            </a:r>
          </a:p>
          <a:p>
            <a:r>
              <a:rPr lang="en-GB" sz="1600" dirty="0"/>
              <a:t>Detailed PhD/</a:t>
            </a:r>
            <a:r>
              <a:rPr lang="en-GB" sz="1600" dirty="0" err="1"/>
              <a:t>PostDoc</a:t>
            </a:r>
            <a:r>
              <a:rPr lang="en-GB" sz="1600" dirty="0"/>
              <a:t> topics are prepared, and potential candidates have been identified. The positions are ready to be advertised as soon as Phase 2 funding is decided. Topics will be presented at the review at the end of </a:t>
            </a:r>
            <a:r>
              <a:rPr lang="en-GB" sz="1600" dirty="0" smtClean="0"/>
              <a:t>Phase</a:t>
            </a:r>
            <a:endParaRPr lang="en-GB" sz="1600" dirty="0"/>
          </a:p>
        </p:txBody>
      </p:sp>
      <p:sp>
        <p:nvSpPr>
          <p:cNvPr id="4" name="Slide Number Placeholder 3"/>
          <p:cNvSpPr>
            <a:spLocks noGrp="1"/>
          </p:cNvSpPr>
          <p:nvPr>
            <p:ph type="sldNum" sz="quarter" idx="12"/>
          </p:nvPr>
        </p:nvSpPr>
        <p:spPr/>
        <p:txBody>
          <a:bodyPr/>
          <a:lstStyle/>
          <a:p>
            <a:fld id="{5751DFAA-887F-4071-8EAD-E8CA316FCF06}" type="slidenum">
              <a:rPr lang="nb-NO" smtClean="0"/>
              <a:t>15</a:t>
            </a:fld>
            <a:endParaRPr lang="nb-NO"/>
          </a:p>
        </p:txBody>
      </p:sp>
    </p:spTree>
    <p:extLst>
      <p:ext uri="{BB962C8B-B14F-4D97-AF65-F5344CB8AC3E}">
        <p14:creationId xmlns:p14="http://schemas.microsoft.com/office/powerpoint/2010/main" val="926698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Partner responsibilities Phase 1</a:t>
            </a:r>
            <a:endParaRPr lang="en-US" dirty="0"/>
          </a:p>
        </p:txBody>
      </p:sp>
      <p:sp>
        <p:nvSpPr>
          <p:cNvPr id="6" name="Text Placeholder 5"/>
          <p:cNvSpPr>
            <a:spLocks noGrp="1"/>
          </p:cNvSpPr>
          <p:nvPr>
            <p:ph type="body" sz="quarter" idx="12"/>
          </p:nvPr>
        </p:nvSpPr>
        <p:spPr/>
        <p:txBody>
          <a:bodyPr/>
          <a:lstStyle/>
          <a:p>
            <a:endParaRPr lang="en-US"/>
          </a:p>
        </p:txBody>
      </p:sp>
      <p:sp>
        <p:nvSpPr>
          <p:cNvPr id="4" name="Slide Number Placeholder 3"/>
          <p:cNvSpPr>
            <a:spLocks noGrp="1"/>
          </p:cNvSpPr>
          <p:nvPr>
            <p:ph type="sldNum" sz="quarter" idx="4294967295"/>
          </p:nvPr>
        </p:nvSpPr>
        <p:spPr>
          <a:xfrm>
            <a:off x="0" y="6256338"/>
            <a:ext cx="309563" cy="184150"/>
          </a:xfrm>
        </p:spPr>
        <p:txBody>
          <a:bodyPr/>
          <a:lstStyle/>
          <a:p>
            <a:fld id="{5751DFAA-887F-4071-8EAD-E8CA316FCF06}" type="slidenum">
              <a:rPr lang="nb-NO" smtClean="0"/>
              <a:t>16</a:t>
            </a:fld>
            <a:endParaRPr lang="nb-NO"/>
          </a:p>
        </p:txBody>
      </p:sp>
    </p:spTree>
    <p:extLst>
      <p:ext uri="{BB962C8B-B14F-4D97-AF65-F5344CB8AC3E}">
        <p14:creationId xmlns:p14="http://schemas.microsoft.com/office/powerpoint/2010/main" val="2734302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SINTEF</a:t>
            </a:r>
            <a:endParaRPr lang="en-US" dirty="0"/>
          </a:p>
        </p:txBody>
      </p:sp>
      <p:sp>
        <p:nvSpPr>
          <p:cNvPr id="5" name="Content Placeholder 4"/>
          <p:cNvSpPr>
            <a:spLocks noGrp="1"/>
          </p:cNvSpPr>
          <p:nvPr>
            <p:ph idx="1"/>
          </p:nvPr>
        </p:nvSpPr>
        <p:spPr>
          <a:xfrm>
            <a:off x="954182" y="2104845"/>
            <a:ext cx="9001711" cy="4015921"/>
          </a:xfrm>
        </p:spPr>
        <p:txBody>
          <a:bodyPr/>
          <a:lstStyle/>
          <a:p>
            <a:pPr lvl="0"/>
            <a:r>
              <a:rPr lang="en-GB" sz="1800" dirty="0" smtClean="0"/>
              <a:t>SINTEF </a:t>
            </a:r>
            <a:r>
              <a:rPr lang="en-GB" sz="1800" dirty="0"/>
              <a:t>is conducting the project management and is responsible for Main Activities 2, 5 and 6, all starting in Phase 1. SINTEF Digital and the group for Smart </a:t>
            </a:r>
            <a:r>
              <a:rPr lang="en-GB" sz="1800" dirty="0" err="1"/>
              <a:t>IoT</a:t>
            </a:r>
            <a:r>
              <a:rPr lang="en-GB" sz="1800" dirty="0"/>
              <a:t> Systems brings expertise in Software Engineering and </a:t>
            </a:r>
            <a:r>
              <a:rPr lang="en-GB" sz="1800" dirty="0" err="1"/>
              <a:t>IoT</a:t>
            </a:r>
            <a:r>
              <a:rPr lang="en-GB" sz="1800" dirty="0"/>
              <a:t>. In particular, it has developed the </a:t>
            </a:r>
            <a:r>
              <a:rPr lang="en-GB" sz="1800" dirty="0" err="1"/>
              <a:t>ThingML</a:t>
            </a:r>
            <a:r>
              <a:rPr lang="en-GB" sz="1800" dirty="0"/>
              <a:t> approach, a modelling language together with a code generation framework, supporting the design and implementation of </a:t>
            </a:r>
            <a:r>
              <a:rPr lang="en-GB" sz="1800" dirty="0" err="1"/>
              <a:t>IoT</a:t>
            </a:r>
            <a:r>
              <a:rPr lang="en-GB" sz="1800" dirty="0"/>
              <a:t> services on top of heterogeneous platforms. This group at SINTEF has also been involved in EU-FET Diversify project, investigating future technologies for embedding diversity for resilient software systems in collaboration with biology scientists. </a:t>
            </a:r>
            <a:r>
              <a:rPr lang="en-GB" sz="1800" dirty="0" err="1"/>
              <a:t>ThingML</a:t>
            </a:r>
            <a:r>
              <a:rPr lang="en-GB" sz="1800" dirty="0"/>
              <a:t> and expertise in software diversity will be two key pillars for this project enabling a rapid kick-starting of Main Activities 1 and 2 during Phase 1. In phase 1, SINTEF will also lead Main Activity 5 and the impact </a:t>
            </a:r>
            <a:r>
              <a:rPr lang="en-GB" sz="1800" dirty="0" err="1"/>
              <a:t>planing</a:t>
            </a:r>
            <a:r>
              <a:rPr lang="en-GB" sz="1800" dirty="0"/>
              <a:t>, </a:t>
            </a:r>
            <a:r>
              <a:rPr lang="en-GB" sz="1800" dirty="0" err="1"/>
              <a:t>UiO</a:t>
            </a:r>
            <a:r>
              <a:rPr lang="en-GB" sz="1800" dirty="0"/>
              <a:t> and </a:t>
            </a:r>
            <a:r>
              <a:rPr lang="en-GB" sz="1800" dirty="0" err="1"/>
              <a:t>TellU</a:t>
            </a:r>
            <a:r>
              <a:rPr lang="en-GB" sz="1800" dirty="0"/>
              <a:t> will also provide significant contribution to this activity.</a:t>
            </a:r>
          </a:p>
        </p:txBody>
      </p:sp>
    </p:spTree>
    <p:extLst>
      <p:ext uri="{BB962C8B-B14F-4D97-AF65-F5344CB8AC3E}">
        <p14:creationId xmlns:p14="http://schemas.microsoft.com/office/powerpoint/2010/main" val="3555821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Responsible </a:t>
            </a:r>
            <a:r>
              <a:rPr lang="en-GB" dirty="0"/>
              <a:t>for Main Activities 1. </a:t>
            </a:r>
            <a:r>
              <a:rPr lang="en-GB" dirty="0" err="1"/>
              <a:t>UiO</a:t>
            </a:r>
            <a:r>
              <a:rPr lang="en-GB" dirty="0"/>
              <a:t> will be represented by the Institute for Informatics (IFI) and Institute for Technology Systems (UNIK). </a:t>
            </a:r>
            <a:r>
              <a:rPr lang="en-GB" dirty="0" err="1"/>
              <a:t>UiO</a:t>
            </a:r>
            <a:r>
              <a:rPr lang="en-GB" dirty="0"/>
              <a:t> will bring expertise on </a:t>
            </a:r>
            <a:r>
              <a:rPr lang="en-GB" dirty="0" err="1"/>
              <a:t>IoT</a:t>
            </a:r>
            <a:r>
              <a:rPr lang="en-GB" dirty="0"/>
              <a:t> in general and security for </a:t>
            </a:r>
            <a:r>
              <a:rPr lang="en-GB" dirty="0" err="1"/>
              <a:t>IoT</a:t>
            </a:r>
            <a:r>
              <a:rPr lang="en-GB" dirty="0"/>
              <a:t> in particular. This expertise in </a:t>
            </a:r>
            <a:r>
              <a:rPr lang="en-GB" dirty="0" err="1"/>
              <a:t>IoT</a:t>
            </a:r>
            <a:r>
              <a:rPr lang="en-GB" dirty="0"/>
              <a:t> security is another key pillar for this project and for the proper execution of Main Activity 1. In Phase 1 the focus of the Main Activity 1 is to do technology surveys. </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18</a:t>
            </a:fld>
            <a:endParaRPr lang="nb-NO"/>
          </a:p>
        </p:txBody>
      </p:sp>
    </p:spTree>
    <p:extLst>
      <p:ext uri="{BB962C8B-B14F-4D97-AF65-F5344CB8AC3E}">
        <p14:creationId xmlns:p14="http://schemas.microsoft.com/office/powerpoint/2010/main" val="266696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54181" y="2251764"/>
            <a:ext cx="9001711" cy="3420428"/>
          </a:xfrm>
        </p:spPr>
        <p:txBody>
          <a:bodyPr/>
          <a:lstStyle/>
          <a:p>
            <a:r>
              <a:rPr lang="en-GB" b="1" dirty="0" err="1"/>
              <a:t>TellU</a:t>
            </a:r>
            <a:r>
              <a:rPr lang="en-GB" dirty="0"/>
              <a:t>: </a:t>
            </a:r>
            <a:r>
              <a:rPr lang="en-GB" dirty="0" err="1"/>
              <a:t>TellU</a:t>
            </a:r>
            <a:r>
              <a:rPr lang="en-GB" dirty="0"/>
              <a:t> is a spinoff from Ericsson </a:t>
            </a:r>
            <a:r>
              <a:rPr lang="en-GB" dirty="0" err="1"/>
              <a:t>Reasearch</a:t>
            </a:r>
            <a:r>
              <a:rPr lang="en-GB" dirty="0"/>
              <a:t> funded in 2006 and develops and delivers services and software through </a:t>
            </a:r>
            <a:r>
              <a:rPr lang="en-GB" dirty="0" err="1"/>
              <a:t>TelluCloud</a:t>
            </a:r>
            <a:r>
              <a:rPr lang="en-GB" dirty="0"/>
              <a:t>, an </a:t>
            </a:r>
            <a:r>
              <a:rPr lang="en-GB" dirty="0" err="1"/>
              <a:t>IoT</a:t>
            </a:r>
            <a:r>
              <a:rPr lang="en-GB" dirty="0"/>
              <a:t> platform for data gathering, processing and presentation. Their markets are in the domains of assisted living, e-health and personnel safety. A main business for </a:t>
            </a:r>
            <a:r>
              <a:rPr lang="en-GB" dirty="0" err="1"/>
              <a:t>TellU</a:t>
            </a:r>
            <a:r>
              <a:rPr lang="en-GB" dirty="0"/>
              <a:t> is to deliver eHealth and welfare services for the public and home care market in Norway, they also have services for personnel security in particular through a Dutch partner During Phase 1, </a:t>
            </a:r>
            <a:r>
              <a:rPr lang="en-GB" dirty="0" err="1"/>
              <a:t>TellU</a:t>
            </a:r>
            <a:r>
              <a:rPr lang="en-GB" dirty="0"/>
              <a:t>, as a end user representative, will provide requirements, use cases and KPIs for the project and will take part in the impact preparations and planning.</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19</a:t>
            </a:fld>
            <a:endParaRPr lang="nb-NO"/>
          </a:p>
        </p:txBody>
      </p:sp>
    </p:spTree>
    <p:extLst>
      <p:ext uri="{BB962C8B-B14F-4D97-AF65-F5344CB8AC3E}">
        <p14:creationId xmlns:p14="http://schemas.microsoft.com/office/powerpoint/2010/main" val="1015083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lvl="0" indent="0" defTabSz="914400" eaLnBrk="0" fontAlgn="base" hangingPunct="0">
              <a:lnSpc>
                <a:spcPct val="100000"/>
              </a:lnSpc>
              <a:spcBef>
                <a:spcPct val="0"/>
              </a:spcBef>
              <a:spcAft>
                <a:spcPct val="0"/>
              </a:spcAft>
              <a:buNone/>
            </a:pPr>
            <a:r>
              <a:rPr lang="en-US" altLang="en-US" dirty="0">
                <a:solidFill>
                  <a:schemeClr val="tx1"/>
                </a:solidFill>
                <a:latin typeface="Arial" panose="020B0604020202020204" pitchFamily="34" charset="0"/>
              </a:rPr>
              <a:t>12.00 Lunch (Arnor) </a:t>
            </a:r>
          </a:p>
          <a:p>
            <a:pPr marL="0" lvl="0" indent="0" defTabSz="914400" eaLnBrk="0" fontAlgn="base" hangingPunct="0">
              <a:lnSpc>
                <a:spcPct val="100000"/>
              </a:lnSpc>
              <a:spcBef>
                <a:spcPct val="0"/>
              </a:spcBef>
              <a:spcAft>
                <a:spcPct val="0"/>
              </a:spcAft>
              <a:buNone/>
            </a:pPr>
            <a:r>
              <a:rPr lang="en-US" altLang="en-US" dirty="0">
                <a:solidFill>
                  <a:schemeClr val="tx1"/>
                </a:solidFill>
                <a:latin typeface="Arial" panose="020B0604020202020204" pitchFamily="34" charset="0"/>
              </a:rPr>
              <a:t>12.45 </a:t>
            </a:r>
            <a:r>
              <a:rPr lang="en-US" altLang="en-US" dirty="0" smtClean="0">
                <a:solidFill>
                  <a:schemeClr val="tx1"/>
                </a:solidFill>
                <a:latin typeface="Arial" panose="020B0604020202020204" pitchFamily="34" charset="0"/>
              </a:rPr>
              <a:t>Report on work done during summer (Shukun</a:t>
            </a:r>
            <a:r>
              <a:rPr lang="en-US" altLang="en-US" dirty="0">
                <a:solidFill>
                  <a:schemeClr val="tx1"/>
                </a:solidFill>
                <a:latin typeface="Arial" panose="020B0604020202020204" pitchFamily="34" charset="0"/>
              </a:rPr>
              <a:t>)</a:t>
            </a:r>
          </a:p>
          <a:p>
            <a:pPr marL="0" lvl="0" indent="0" defTabSz="914400" eaLnBrk="0" fontAlgn="base" hangingPunct="0">
              <a:lnSpc>
                <a:spcPct val="100000"/>
              </a:lnSpc>
              <a:spcBef>
                <a:spcPct val="0"/>
              </a:spcBef>
              <a:spcAft>
                <a:spcPct val="0"/>
              </a:spcAft>
              <a:buNone/>
            </a:pPr>
            <a:r>
              <a:rPr lang="en-US" altLang="en-US" dirty="0">
                <a:solidFill>
                  <a:schemeClr val="tx1"/>
                </a:solidFill>
                <a:latin typeface="Arial" panose="020B0604020202020204" pitchFamily="34" charset="0"/>
              </a:rPr>
              <a:t>13.00 Plans and status: </a:t>
            </a:r>
            <a:r>
              <a:rPr lang="en-US" altLang="en-US" dirty="0" smtClean="0">
                <a:solidFill>
                  <a:schemeClr val="tx1"/>
                </a:solidFill>
                <a:latin typeface="Arial" panose="020B0604020202020204" pitchFamily="34" charset="0"/>
              </a:rPr>
              <a:t>(Arnor)</a:t>
            </a:r>
            <a:endParaRPr lang="en-US" altLang="en-US" dirty="0">
              <a:solidFill>
                <a:schemeClr val="tx1"/>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5751DFAA-887F-4071-8EAD-E8CA316FCF06}" type="slidenum">
              <a:rPr lang="nb-NO" smtClean="0"/>
              <a:t>2</a:t>
            </a:fld>
            <a:endParaRPr lang="nb-NO"/>
          </a:p>
        </p:txBody>
      </p:sp>
    </p:spTree>
    <p:extLst>
      <p:ext uri="{BB962C8B-B14F-4D97-AF65-F5344CB8AC3E}">
        <p14:creationId xmlns:p14="http://schemas.microsoft.com/office/powerpoint/2010/main" val="3669783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65" y="309976"/>
            <a:ext cx="9001711" cy="926662"/>
          </a:xfrm>
        </p:spPr>
        <p:txBody>
          <a:bodyPr/>
          <a:lstStyle/>
          <a:p>
            <a:r>
              <a:rPr lang="en-US" dirty="0" smtClean="0"/>
              <a:t>Specific plans SINTEF</a:t>
            </a:r>
            <a:endParaRPr lang="en-US" dirty="0"/>
          </a:p>
        </p:txBody>
      </p:sp>
      <p:sp>
        <p:nvSpPr>
          <p:cNvPr id="3" name="Content Placeholder 2"/>
          <p:cNvSpPr>
            <a:spLocks noGrp="1"/>
          </p:cNvSpPr>
          <p:nvPr>
            <p:ph idx="1"/>
          </p:nvPr>
        </p:nvSpPr>
        <p:spPr>
          <a:xfrm>
            <a:off x="954182" y="1414732"/>
            <a:ext cx="9001711" cy="4706034"/>
          </a:xfrm>
        </p:spPr>
        <p:txBody>
          <a:bodyPr/>
          <a:lstStyle/>
          <a:p>
            <a:pPr lvl="0"/>
            <a:r>
              <a:rPr lang="en-GB" dirty="0"/>
              <a:t>Describe the concrete Proof of concept scenarios (exploiting the HEADS </a:t>
            </a:r>
            <a:r>
              <a:rPr lang="en-GB" dirty="0" err="1"/>
              <a:t>Tellu</a:t>
            </a:r>
            <a:r>
              <a:rPr lang="en-GB" dirty="0"/>
              <a:t> Case)</a:t>
            </a:r>
          </a:p>
          <a:p>
            <a:pPr lvl="1"/>
            <a:r>
              <a:rPr lang="en-GB" dirty="0"/>
              <a:t>Use case scenario and technology stack</a:t>
            </a:r>
          </a:p>
          <a:p>
            <a:pPr lvl="1"/>
            <a:r>
              <a:rPr lang="en-GB" dirty="0"/>
              <a:t>What to diversify (code, communication, and/or (probably not) deployment structure..)</a:t>
            </a:r>
          </a:p>
          <a:p>
            <a:pPr lvl="1"/>
            <a:r>
              <a:rPr lang="en-GB" dirty="0"/>
              <a:t>What are the challenges</a:t>
            </a:r>
          </a:p>
          <a:p>
            <a:pPr lvl="1"/>
            <a:r>
              <a:rPr lang="en-GB" dirty="0"/>
              <a:t>Initial ideas of how to solve</a:t>
            </a:r>
          </a:p>
          <a:p>
            <a:pPr lvl="1"/>
            <a:r>
              <a:rPr lang="en-GB" dirty="0"/>
              <a:t>Prove consistent </a:t>
            </a:r>
            <a:r>
              <a:rPr lang="en-GB" dirty="0" err="1"/>
              <a:t>behavior</a:t>
            </a:r>
            <a:endParaRPr lang="en-GB" dirty="0"/>
          </a:p>
          <a:p>
            <a:pPr lvl="0"/>
            <a:r>
              <a:rPr lang="en-GB" dirty="0"/>
              <a:t>Survey on Diversity Enabler (as a feature diagram)</a:t>
            </a:r>
          </a:p>
          <a:p>
            <a:pPr lvl="1"/>
            <a:r>
              <a:rPr lang="en-GB" dirty="0"/>
              <a:t>Code, (with languages)</a:t>
            </a:r>
          </a:p>
          <a:p>
            <a:pPr lvl="1"/>
            <a:r>
              <a:rPr lang="en-GB" dirty="0"/>
              <a:t>Communication Network protocols</a:t>
            </a:r>
          </a:p>
          <a:p>
            <a:pPr lvl="1"/>
            <a:r>
              <a:rPr lang="en-GB" dirty="0"/>
              <a:t>Deployment structures</a:t>
            </a:r>
          </a:p>
          <a:p>
            <a:pPr lvl="1"/>
            <a:r>
              <a:rPr lang="en-GB" dirty="0"/>
              <a:t>Platforms</a:t>
            </a:r>
          </a:p>
          <a:p>
            <a:pPr lvl="1"/>
            <a:r>
              <a:rPr lang="en-GB" dirty="0"/>
              <a:t>Security mechanisms and protocols</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20</a:t>
            </a:fld>
            <a:endParaRPr lang="nb-NO"/>
          </a:p>
        </p:txBody>
      </p:sp>
    </p:spTree>
    <p:extLst>
      <p:ext uri="{BB962C8B-B14F-4D97-AF65-F5344CB8AC3E}">
        <p14:creationId xmlns:p14="http://schemas.microsoft.com/office/powerpoint/2010/main" val="650885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a:t>
            </a:r>
            <a:endParaRPr lang="en-US" dirty="0"/>
          </a:p>
        </p:txBody>
      </p:sp>
      <p:sp>
        <p:nvSpPr>
          <p:cNvPr id="3" name="Content Placeholder 2"/>
          <p:cNvSpPr>
            <a:spLocks noGrp="1"/>
          </p:cNvSpPr>
          <p:nvPr>
            <p:ph idx="1"/>
          </p:nvPr>
        </p:nvSpPr>
        <p:spPr>
          <a:xfrm>
            <a:off x="954182" y="1880558"/>
            <a:ext cx="9001711" cy="4240208"/>
          </a:xfrm>
        </p:spPr>
        <p:txBody>
          <a:bodyPr/>
          <a:lstStyle/>
          <a:p>
            <a:pPr lvl="0"/>
            <a:r>
              <a:rPr lang="en-GB" dirty="0"/>
              <a:t>Survey paper on security </a:t>
            </a:r>
            <a:r>
              <a:rPr lang="en-GB" dirty="0" err="1"/>
              <a:t>Mechansims</a:t>
            </a:r>
            <a:r>
              <a:rPr lang="en-GB" dirty="0"/>
              <a:t> (</a:t>
            </a:r>
            <a:r>
              <a:rPr lang="en-GB" dirty="0" err="1"/>
              <a:t>UiO</a:t>
            </a:r>
            <a:r>
              <a:rPr lang="en-GB" dirty="0"/>
              <a:t>)</a:t>
            </a:r>
          </a:p>
          <a:p>
            <a:pPr lvl="0"/>
            <a:r>
              <a:rPr lang="en-GB" dirty="0"/>
              <a:t>Other papers from </a:t>
            </a:r>
            <a:r>
              <a:rPr lang="en-GB" dirty="0" err="1"/>
              <a:t>UiO</a:t>
            </a:r>
            <a:r>
              <a:rPr lang="en-GB" dirty="0"/>
              <a:t> related to </a:t>
            </a:r>
            <a:r>
              <a:rPr lang="en-GB" dirty="0" err="1"/>
              <a:t>IoT</a:t>
            </a:r>
            <a:r>
              <a:rPr lang="en-GB" dirty="0"/>
              <a:t> sec (acknowledging </a:t>
            </a:r>
            <a:r>
              <a:rPr lang="en-GB" dirty="0" err="1"/>
              <a:t>DiversIoT</a:t>
            </a:r>
            <a:r>
              <a:rPr lang="en-GB" dirty="0"/>
              <a:t>)</a:t>
            </a:r>
          </a:p>
          <a:p>
            <a:pPr lvl="0"/>
            <a:r>
              <a:rPr lang="en-GB" dirty="0"/>
              <a:t>Diversify paper with INRIA and Franck F</a:t>
            </a:r>
          </a:p>
          <a:p>
            <a:pPr lvl="0"/>
            <a:r>
              <a:rPr lang="en-GB" dirty="0"/>
              <a:t>Position paper (ICSE NIER) (SINTEF) based on:</a:t>
            </a:r>
          </a:p>
          <a:p>
            <a:pPr lvl="1"/>
            <a:r>
              <a:rPr lang="en-GB" dirty="0"/>
              <a:t>Proposal</a:t>
            </a:r>
          </a:p>
          <a:p>
            <a:pPr lvl="1"/>
            <a:r>
              <a:rPr lang="en-GB" dirty="0"/>
              <a:t>Proof of concept implementation/scenario</a:t>
            </a:r>
          </a:p>
          <a:p>
            <a:pPr lvl="1"/>
            <a:r>
              <a:rPr lang="en-GB" dirty="0"/>
              <a:t>Diversity Enablers (Feature tree)</a:t>
            </a:r>
          </a:p>
          <a:p>
            <a:pPr lvl="0"/>
            <a:r>
              <a:rPr lang="en-GB" dirty="0"/>
              <a:t>Popular Science paper based on</a:t>
            </a:r>
          </a:p>
          <a:p>
            <a:pPr lvl="1"/>
            <a:r>
              <a:rPr lang="en-GB" dirty="0"/>
              <a:t>Proposal + application domains</a:t>
            </a:r>
          </a:p>
          <a:p>
            <a:pPr lvl="1"/>
            <a:r>
              <a:rPr lang="en-GB" dirty="0"/>
              <a:t>Arnor contact Gemini to ask how this may be done</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21</a:t>
            </a:fld>
            <a:endParaRPr lang="nb-NO"/>
          </a:p>
        </p:txBody>
      </p:sp>
    </p:spTree>
    <p:extLst>
      <p:ext uri="{BB962C8B-B14F-4D97-AF65-F5344CB8AC3E}">
        <p14:creationId xmlns:p14="http://schemas.microsoft.com/office/powerpoint/2010/main" val="3292619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553212"/>
            <a:ext cx="9001711" cy="1596130"/>
          </a:xfrm>
        </p:spPr>
        <p:txBody>
          <a:bodyPr/>
          <a:lstStyle/>
          <a:p>
            <a:r>
              <a:rPr lang="en-GB" dirty="0"/>
              <a:t>Other Dissemination activities</a:t>
            </a:r>
            <a:br>
              <a:rPr lang="en-GB" dirty="0"/>
            </a:br>
            <a:endParaRPr lang="en-US" dirty="0"/>
          </a:p>
        </p:txBody>
      </p:sp>
      <p:sp>
        <p:nvSpPr>
          <p:cNvPr id="3" name="Content Placeholder 2"/>
          <p:cNvSpPr>
            <a:spLocks noGrp="1"/>
          </p:cNvSpPr>
          <p:nvPr>
            <p:ph idx="1"/>
          </p:nvPr>
        </p:nvSpPr>
        <p:spPr/>
        <p:txBody>
          <a:bodyPr/>
          <a:lstStyle/>
          <a:p>
            <a:pPr lvl="0"/>
            <a:r>
              <a:rPr lang="en-GB" dirty="0" err="1" smtClean="0"/>
              <a:t>IoT</a:t>
            </a:r>
            <a:r>
              <a:rPr lang="en-GB" dirty="0" smtClean="0"/>
              <a:t> </a:t>
            </a:r>
            <a:r>
              <a:rPr lang="en-GB" dirty="0"/>
              <a:t>Gemini centre (kick off 28/8)</a:t>
            </a:r>
          </a:p>
          <a:p>
            <a:pPr lvl="0"/>
            <a:r>
              <a:rPr lang="en-GB" dirty="0" err="1"/>
              <a:t>DiversIoT</a:t>
            </a:r>
            <a:r>
              <a:rPr lang="en-GB" dirty="0"/>
              <a:t> workshop in Sweden (</a:t>
            </a:r>
            <a:r>
              <a:rPr lang="en-GB" dirty="0" err="1"/>
              <a:t>UiO</a:t>
            </a:r>
            <a:r>
              <a:rPr lang="en-GB" dirty="0"/>
              <a:t>)</a:t>
            </a:r>
          </a:p>
          <a:p>
            <a:pPr lvl="0"/>
            <a:r>
              <a:rPr lang="en-GB" dirty="0"/>
              <a:t>Web site (</a:t>
            </a:r>
            <a:r>
              <a:rPr lang="en-GB" dirty="0" err="1"/>
              <a:t>UiO</a:t>
            </a:r>
            <a:r>
              <a:rPr lang="en-GB" dirty="0"/>
              <a:t>)</a:t>
            </a:r>
          </a:p>
          <a:p>
            <a:pPr lvl="0"/>
            <a:r>
              <a:rPr lang="en-GB" dirty="0" err="1"/>
              <a:t>IoT</a:t>
            </a:r>
            <a:r>
              <a:rPr lang="en-GB" dirty="0"/>
              <a:t> Sec (</a:t>
            </a:r>
            <a:r>
              <a:rPr lang="en-GB" dirty="0" err="1"/>
              <a:t>UiO</a:t>
            </a:r>
            <a:r>
              <a:rPr lang="en-GB" dirty="0"/>
              <a:t>)</a:t>
            </a:r>
          </a:p>
          <a:p>
            <a:pPr lvl="0"/>
            <a:r>
              <a:rPr lang="en-GB" dirty="0"/>
              <a:t>Seminar at </a:t>
            </a:r>
            <a:r>
              <a:rPr lang="en-GB" dirty="0" err="1"/>
              <a:t>UiO</a:t>
            </a:r>
            <a:r>
              <a:rPr lang="en-GB" dirty="0"/>
              <a:t> in May</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22</a:t>
            </a:fld>
            <a:endParaRPr lang="nb-NO"/>
          </a:p>
        </p:txBody>
      </p:sp>
    </p:spTree>
    <p:extLst>
      <p:ext uri="{BB962C8B-B14F-4D97-AF65-F5344CB8AC3E}">
        <p14:creationId xmlns:p14="http://schemas.microsoft.com/office/powerpoint/2010/main" val="753608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smtClean="0"/>
              <a:t>Make a clear targeted dissemination/communication from what we do to who should be interested</a:t>
            </a:r>
          </a:p>
          <a:p>
            <a:r>
              <a:rPr lang="en-US" dirty="0" smtClean="0"/>
              <a:t>Ethnography: People that think differently (put these in the reference group, e.g., </a:t>
            </a:r>
            <a:r>
              <a:rPr lang="en-US" dirty="0" err="1" smtClean="0"/>
              <a:t>datatilsynet</a:t>
            </a:r>
            <a:r>
              <a:rPr lang="en-US" dirty="0" smtClean="0"/>
              <a:t>, </a:t>
            </a:r>
            <a:r>
              <a:rPr lang="en-US" dirty="0" err="1" smtClean="0"/>
              <a:t>forbrukerrådet</a:t>
            </a:r>
            <a:r>
              <a:rPr lang="en-US" dirty="0" smtClean="0"/>
              <a:t>, users…)</a:t>
            </a:r>
          </a:p>
          <a:p>
            <a:r>
              <a:rPr lang="en-US" dirty="0" smtClean="0"/>
              <a:t>2,1 Million homes times number of devices (30-200), which can easily </a:t>
            </a:r>
            <a:r>
              <a:rPr lang="en-US" dirty="0" err="1" smtClean="0"/>
              <a:t>DoS</a:t>
            </a:r>
            <a:r>
              <a:rPr lang="en-US" dirty="0" smtClean="0"/>
              <a:t> any IP-service, </a:t>
            </a:r>
          </a:p>
          <a:p>
            <a:pPr lvl="1"/>
            <a:r>
              <a:rPr lang="en-US" dirty="0" smtClean="0"/>
              <a:t>Mondragon university (in Spain)</a:t>
            </a:r>
          </a:p>
          <a:p>
            <a:pPr lvl="1"/>
            <a:r>
              <a:rPr lang="en-US" dirty="0" err="1" smtClean="0"/>
              <a:t>Figua</a:t>
            </a:r>
            <a:endParaRPr lang="en-US" dirty="0" smtClean="0"/>
          </a:p>
          <a:p>
            <a:r>
              <a:rPr lang="en-US" dirty="0" smtClean="0"/>
              <a:t>Master working with diversification of security, authentication, </a:t>
            </a:r>
            <a:r>
              <a:rPr lang="en-US" smtClean="0"/>
              <a:t>authorization mechanisms</a:t>
            </a:r>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23</a:t>
            </a:fld>
            <a:endParaRPr lang="nb-NO"/>
          </a:p>
        </p:txBody>
      </p:sp>
    </p:spTree>
    <p:extLst>
      <p:ext uri="{BB962C8B-B14F-4D97-AF65-F5344CB8AC3E}">
        <p14:creationId xmlns:p14="http://schemas.microsoft.com/office/powerpoint/2010/main" val="3699826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553212"/>
            <a:ext cx="9001711" cy="1596130"/>
          </a:xfrm>
        </p:spPr>
        <p:txBody>
          <a:bodyPr/>
          <a:lstStyle/>
          <a:p>
            <a:r>
              <a:rPr lang="en-US" dirty="0" smtClean="0"/>
              <a:t>Context,</a:t>
            </a:r>
            <a:br>
              <a:rPr lang="en-US" dirty="0" smtClean="0"/>
            </a:br>
            <a:r>
              <a:rPr lang="en-US" dirty="0" smtClean="0"/>
              <a:t>Gemini Centre on </a:t>
            </a:r>
            <a:r>
              <a:rPr lang="en-US" dirty="0" err="1" smtClean="0"/>
              <a:t>IoT</a:t>
            </a:r>
            <a:endParaRPr lang="en-US" dirty="0"/>
          </a:p>
        </p:txBody>
      </p:sp>
      <p:sp>
        <p:nvSpPr>
          <p:cNvPr id="3" name="Content Placeholder 2"/>
          <p:cNvSpPr>
            <a:spLocks noGrp="1"/>
          </p:cNvSpPr>
          <p:nvPr>
            <p:ph idx="1"/>
          </p:nvPr>
        </p:nvSpPr>
        <p:spPr>
          <a:xfrm>
            <a:off x="767899" y="2381161"/>
            <a:ext cx="9001711" cy="3420428"/>
          </a:xfrm>
        </p:spPr>
        <p:txBody>
          <a:bodyPr/>
          <a:lstStyle/>
          <a:p>
            <a:r>
              <a:rPr lang="en-GB" dirty="0"/>
              <a:t>A Gemini centre is a </a:t>
            </a:r>
            <a:r>
              <a:rPr lang="en-GB" dirty="0" smtClean="0"/>
              <a:t>centre/network </a:t>
            </a:r>
            <a:r>
              <a:rPr lang="en-GB" dirty="0"/>
              <a:t>of science </a:t>
            </a:r>
            <a:r>
              <a:rPr lang="en-GB" dirty="0" smtClean="0"/>
              <a:t>excellence. </a:t>
            </a:r>
          </a:p>
          <a:p>
            <a:r>
              <a:rPr lang="en-GB" dirty="0" smtClean="0"/>
              <a:t>The </a:t>
            </a:r>
            <a:r>
              <a:rPr lang="en-GB" dirty="0"/>
              <a:t>Gemini Centre will be exploited to impact development and innovations in Norwegian industry and society as well as excellence in science. </a:t>
            </a:r>
            <a:endParaRPr lang="en-GB" dirty="0" smtClean="0"/>
          </a:p>
          <a:p>
            <a:r>
              <a:rPr lang="en-GB" dirty="0" err="1" smtClean="0"/>
              <a:t>UiO</a:t>
            </a:r>
            <a:r>
              <a:rPr lang="en-GB" dirty="0" smtClean="0"/>
              <a:t>, NTNU and SINTEF are partners in this centre. SINTEF is leading</a:t>
            </a:r>
          </a:p>
          <a:p>
            <a:pPr lvl="1"/>
            <a:r>
              <a:rPr lang="nb-NO" dirty="0" smtClean="0"/>
              <a:t>SINTEF 10 </a:t>
            </a:r>
            <a:r>
              <a:rPr lang="nb-NO" dirty="0"/>
              <a:t>forskere </a:t>
            </a:r>
            <a:r>
              <a:rPr lang="nb-NO" dirty="0" smtClean="0"/>
              <a:t>(</a:t>
            </a:r>
            <a:r>
              <a:rPr lang="nb-NO" dirty="0"/>
              <a:t>1 sjefsforsker, 7 seniorforskere, 2 </a:t>
            </a:r>
            <a:r>
              <a:rPr lang="nb-NO" dirty="0" smtClean="0"/>
              <a:t>forskere)</a:t>
            </a:r>
          </a:p>
          <a:p>
            <a:pPr lvl="1"/>
            <a:r>
              <a:rPr lang="nb-NO" dirty="0" smtClean="0"/>
              <a:t>UiO, </a:t>
            </a:r>
            <a:r>
              <a:rPr lang="en-US" dirty="0" smtClean="0"/>
              <a:t>5  </a:t>
            </a:r>
            <a:r>
              <a:rPr lang="en-US" dirty="0" err="1" smtClean="0"/>
              <a:t>professorer</a:t>
            </a:r>
            <a:r>
              <a:rPr lang="en-US" dirty="0" smtClean="0"/>
              <a:t>, 5 </a:t>
            </a:r>
            <a:r>
              <a:rPr lang="en-US" dirty="0"/>
              <a:t>PhD </a:t>
            </a:r>
            <a:r>
              <a:rPr lang="en-US" dirty="0" err="1" smtClean="0"/>
              <a:t>kandidater</a:t>
            </a:r>
            <a:r>
              <a:rPr lang="en-US" dirty="0" smtClean="0"/>
              <a:t>, 4 </a:t>
            </a:r>
            <a:r>
              <a:rPr lang="en-US" dirty="0"/>
              <a:t>post doc </a:t>
            </a:r>
            <a:r>
              <a:rPr lang="en-US" dirty="0" err="1"/>
              <a:t>og</a:t>
            </a:r>
            <a:r>
              <a:rPr lang="en-US" dirty="0"/>
              <a:t> </a:t>
            </a:r>
            <a:r>
              <a:rPr lang="en-US" dirty="0" err="1" smtClean="0"/>
              <a:t>forskere</a:t>
            </a:r>
            <a:endParaRPr lang="en-US" dirty="0" smtClean="0"/>
          </a:p>
          <a:p>
            <a:pPr lvl="1"/>
            <a:r>
              <a:rPr lang="nb-NO" dirty="0" smtClean="0"/>
              <a:t>NTNU, 9 </a:t>
            </a:r>
            <a:r>
              <a:rPr lang="nb-NO" dirty="0"/>
              <a:t>professorer og </a:t>
            </a:r>
            <a:r>
              <a:rPr lang="nb-NO" dirty="0" smtClean="0"/>
              <a:t>førsteamanuensis, </a:t>
            </a:r>
            <a:r>
              <a:rPr lang="en-US" dirty="0" smtClean="0"/>
              <a:t>5 </a:t>
            </a:r>
            <a:r>
              <a:rPr lang="en-US" dirty="0"/>
              <a:t>PhD </a:t>
            </a:r>
            <a:r>
              <a:rPr lang="en-US" dirty="0" err="1" smtClean="0"/>
              <a:t>kandidater</a:t>
            </a:r>
            <a:r>
              <a:rPr lang="en-US" dirty="0" smtClean="0"/>
              <a:t>, </a:t>
            </a:r>
            <a:r>
              <a:rPr lang="nb-NO" dirty="0" smtClean="0"/>
              <a:t>4 </a:t>
            </a:r>
            <a:r>
              <a:rPr lang="nb-NO" dirty="0"/>
              <a:t>post </a:t>
            </a:r>
            <a:r>
              <a:rPr lang="nb-NO" dirty="0" err="1"/>
              <a:t>doc</a:t>
            </a:r>
            <a:r>
              <a:rPr lang="nb-NO" dirty="0"/>
              <a:t> og </a:t>
            </a:r>
            <a:r>
              <a:rPr lang="nb-NO" dirty="0" smtClean="0"/>
              <a:t>forskere</a:t>
            </a:r>
          </a:p>
          <a:p>
            <a:r>
              <a:rPr lang="nb-NO" dirty="0" err="1" smtClean="0"/>
              <a:t>DiversIoT</a:t>
            </a:r>
            <a:r>
              <a:rPr lang="nb-NO" dirty="0" smtClean="0"/>
              <a:t> is </a:t>
            </a:r>
            <a:r>
              <a:rPr lang="nb-NO" dirty="0" err="1" smtClean="0"/>
              <a:t>one</a:t>
            </a:r>
            <a:r>
              <a:rPr lang="nb-NO" dirty="0" smtClean="0"/>
              <a:t> </a:t>
            </a:r>
            <a:r>
              <a:rPr lang="nb-NO" dirty="0" err="1" smtClean="0"/>
              <a:t>of</a:t>
            </a:r>
            <a:r>
              <a:rPr lang="nb-NO" dirty="0" smtClean="0"/>
              <a:t> </a:t>
            </a:r>
            <a:r>
              <a:rPr lang="nb-NO" dirty="0" err="1" smtClean="0"/>
              <a:t>the</a:t>
            </a:r>
            <a:r>
              <a:rPr lang="nb-NO" dirty="0" smtClean="0"/>
              <a:t> </a:t>
            </a:r>
            <a:r>
              <a:rPr lang="nb-NO" dirty="0" err="1" smtClean="0"/>
              <a:t>project</a:t>
            </a:r>
            <a:r>
              <a:rPr lang="nb-NO" dirty="0" smtClean="0"/>
              <a:t> </a:t>
            </a:r>
            <a:r>
              <a:rPr lang="nb-NO" dirty="0" err="1" smtClean="0"/>
              <a:t>that</a:t>
            </a:r>
            <a:r>
              <a:rPr lang="nb-NO" dirty="0" smtClean="0"/>
              <a:t> </a:t>
            </a:r>
            <a:r>
              <a:rPr lang="nb-NO" dirty="0" err="1" smtClean="0"/>
              <a:t>will</a:t>
            </a:r>
            <a:r>
              <a:rPr lang="nb-NO" dirty="0" smtClean="0"/>
              <a:t> be </a:t>
            </a:r>
            <a:r>
              <a:rPr lang="nb-NO" dirty="0" err="1" smtClean="0"/>
              <a:t>coupled</a:t>
            </a:r>
            <a:r>
              <a:rPr lang="nb-NO" dirty="0" smtClean="0"/>
              <a:t> to </a:t>
            </a:r>
            <a:r>
              <a:rPr lang="nb-NO" dirty="0" err="1" smtClean="0"/>
              <a:t>this</a:t>
            </a:r>
            <a:r>
              <a:rPr lang="nb-NO" dirty="0" smtClean="0"/>
              <a:t> </a:t>
            </a:r>
            <a:r>
              <a:rPr lang="nb-NO" dirty="0" err="1" smtClean="0"/>
              <a:t>centre</a:t>
            </a:r>
            <a:endParaRPr lang="en-GB" dirty="0" smtClean="0"/>
          </a:p>
          <a:p>
            <a:pPr lvl="1"/>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24</a:t>
            </a:fld>
            <a:endParaRPr lang="nb-NO"/>
          </a:p>
        </p:txBody>
      </p:sp>
    </p:spTree>
    <p:extLst>
      <p:ext uri="{BB962C8B-B14F-4D97-AF65-F5344CB8AC3E}">
        <p14:creationId xmlns:p14="http://schemas.microsoft.com/office/powerpoint/2010/main" val="4070917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553212"/>
            <a:ext cx="9001711" cy="1596130"/>
          </a:xfrm>
        </p:spPr>
        <p:txBody>
          <a:bodyPr/>
          <a:lstStyle/>
          <a:p>
            <a:r>
              <a:rPr lang="en-US" dirty="0" smtClean="0"/>
              <a:t>Specific concerns to address in Phase 1 report</a:t>
            </a:r>
            <a:endParaRPr lang="en-US" dirty="0"/>
          </a:p>
        </p:txBody>
      </p:sp>
      <p:sp>
        <p:nvSpPr>
          <p:cNvPr id="3" name="Content Placeholder 2"/>
          <p:cNvSpPr>
            <a:spLocks noGrp="1"/>
          </p:cNvSpPr>
          <p:nvPr>
            <p:ph idx="1"/>
          </p:nvPr>
        </p:nvSpPr>
        <p:spPr/>
        <p:txBody>
          <a:bodyPr/>
          <a:lstStyle/>
          <a:p>
            <a:r>
              <a:rPr lang="en-US" dirty="0" smtClean="0"/>
              <a:t>See letter + ESR</a:t>
            </a:r>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25</a:t>
            </a:fld>
            <a:endParaRPr lang="nb-NO"/>
          </a:p>
        </p:txBody>
      </p:sp>
    </p:spTree>
    <p:extLst>
      <p:ext uri="{BB962C8B-B14F-4D97-AF65-F5344CB8AC3E}">
        <p14:creationId xmlns:p14="http://schemas.microsoft.com/office/powerpoint/2010/main" val="4064985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p:sp>
      <p:sp>
        <p:nvSpPr>
          <p:cNvPr id="7" name="Title 6"/>
          <p:cNvSpPr>
            <a:spLocks noGrp="1"/>
          </p:cNvSpPr>
          <p:nvPr>
            <p:ph type="ctrTitle"/>
          </p:nvPr>
        </p:nvSpPr>
        <p:spPr>
          <a:xfrm>
            <a:off x="5149567" y="4381591"/>
            <a:ext cx="5969882" cy="1966822"/>
          </a:xfrm>
        </p:spPr>
        <p:txBody>
          <a:bodyPr/>
          <a:lstStyle/>
          <a:p>
            <a:r>
              <a:rPr lang="en-US" dirty="0" smtClean="0"/>
              <a:t>End</a:t>
            </a:r>
            <a:endParaRPr lang="en-US" dirty="0"/>
          </a:p>
        </p:txBody>
      </p:sp>
      <p:sp>
        <p:nvSpPr>
          <p:cNvPr id="4" name="Slide Number Placeholder 3"/>
          <p:cNvSpPr>
            <a:spLocks noGrp="1"/>
          </p:cNvSpPr>
          <p:nvPr>
            <p:ph type="sldNum" sz="quarter" idx="4294967295"/>
          </p:nvPr>
        </p:nvSpPr>
        <p:spPr>
          <a:xfrm>
            <a:off x="0" y="6256338"/>
            <a:ext cx="309563" cy="184150"/>
          </a:xfrm>
        </p:spPr>
        <p:txBody>
          <a:bodyPr/>
          <a:lstStyle/>
          <a:p>
            <a:fld id="{5751DFAA-887F-4071-8EAD-E8CA316FCF06}" type="slidenum">
              <a:rPr lang="nb-NO" smtClean="0"/>
              <a:t>26</a:t>
            </a:fld>
            <a:endParaRPr lang="nb-NO"/>
          </a:p>
        </p:txBody>
      </p:sp>
    </p:spTree>
    <p:extLst>
      <p:ext uri="{BB962C8B-B14F-4D97-AF65-F5344CB8AC3E}">
        <p14:creationId xmlns:p14="http://schemas.microsoft.com/office/powerpoint/2010/main" val="39478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23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999487"/>
            <a:ext cx="9001711" cy="703578"/>
          </a:xfrm>
        </p:spPr>
        <p:txBody>
          <a:bodyPr/>
          <a:lstStyle/>
          <a:p>
            <a:r>
              <a:rPr lang="en-GB" sz="2800" dirty="0" smtClean="0"/>
              <a:t>Outline</a:t>
            </a:r>
            <a:endParaRPr lang="en-US" sz="2800" dirty="0"/>
          </a:p>
        </p:txBody>
      </p:sp>
      <p:sp>
        <p:nvSpPr>
          <p:cNvPr id="3" name="Content Placeholder 2"/>
          <p:cNvSpPr>
            <a:spLocks noGrp="1"/>
          </p:cNvSpPr>
          <p:nvPr>
            <p:ph idx="1"/>
          </p:nvPr>
        </p:nvSpPr>
        <p:spPr>
          <a:xfrm>
            <a:off x="954182" y="2001598"/>
            <a:ext cx="9001711" cy="3420428"/>
          </a:xfrm>
        </p:spPr>
        <p:txBody>
          <a:bodyPr/>
          <a:lstStyle/>
          <a:p>
            <a:r>
              <a:rPr lang="en-GB" dirty="0" smtClean="0"/>
              <a:t>Context and initial idea</a:t>
            </a:r>
          </a:p>
          <a:p>
            <a:r>
              <a:rPr lang="en-US" dirty="0" smtClean="0"/>
              <a:t>Baseline, Diversification in cloud context</a:t>
            </a:r>
          </a:p>
          <a:p>
            <a:pPr lvl="1"/>
            <a:r>
              <a:rPr lang="en-US" dirty="0" smtClean="0"/>
              <a:t>Diversify EU FET project</a:t>
            </a:r>
          </a:p>
          <a:p>
            <a:r>
              <a:rPr lang="en-US" dirty="0" err="1" smtClean="0"/>
              <a:t>DiversIoT</a:t>
            </a:r>
            <a:r>
              <a:rPr lang="en-US" dirty="0" smtClean="0"/>
              <a:t> overall objectives</a:t>
            </a:r>
          </a:p>
          <a:p>
            <a:r>
              <a:rPr lang="en-US" dirty="0" smtClean="0"/>
              <a:t>Phase 1 objectives, tasks, deliverables and planning</a:t>
            </a:r>
          </a:p>
          <a:p>
            <a:r>
              <a:rPr lang="en-US" dirty="0" smtClean="0"/>
              <a:t>Inputs to planning</a:t>
            </a:r>
          </a:p>
          <a:p>
            <a:pPr lvl="1"/>
            <a:r>
              <a:rPr lang="en-US" dirty="0" smtClean="0"/>
              <a:t>Letter and ESR from NFR</a:t>
            </a:r>
          </a:p>
          <a:p>
            <a:pPr lvl="1"/>
            <a:r>
              <a:rPr lang="en-US" dirty="0" smtClean="0"/>
              <a:t>NFR webinar</a:t>
            </a:r>
          </a:p>
          <a:p>
            <a:pPr lvl="1"/>
            <a:r>
              <a:rPr lang="en-US" dirty="0" smtClean="0"/>
              <a:t>Phase 1 report template</a:t>
            </a:r>
          </a:p>
        </p:txBody>
      </p:sp>
      <p:sp>
        <p:nvSpPr>
          <p:cNvPr id="4" name="Slide Number Placeholder 3"/>
          <p:cNvSpPr>
            <a:spLocks noGrp="1"/>
          </p:cNvSpPr>
          <p:nvPr>
            <p:ph type="sldNum" sz="quarter" idx="12"/>
          </p:nvPr>
        </p:nvSpPr>
        <p:spPr/>
        <p:txBody>
          <a:bodyPr/>
          <a:lstStyle/>
          <a:p>
            <a:fld id="{5751DFAA-887F-4071-8EAD-E8CA316FCF06}" type="slidenum">
              <a:rPr lang="nb-NO" smtClean="0"/>
              <a:t>3</a:t>
            </a:fld>
            <a:endParaRPr lang="nb-NO"/>
          </a:p>
        </p:txBody>
      </p:sp>
    </p:spTree>
    <p:extLst>
      <p:ext uri="{BB962C8B-B14F-4D97-AF65-F5344CB8AC3E}">
        <p14:creationId xmlns:p14="http://schemas.microsoft.com/office/powerpoint/2010/main" val="125825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20" y="134833"/>
            <a:ext cx="9001711" cy="926662"/>
          </a:xfrm>
        </p:spPr>
        <p:txBody>
          <a:bodyPr/>
          <a:lstStyle/>
          <a:p>
            <a:r>
              <a:rPr lang="en-US" dirty="0" smtClean="0"/>
              <a:t>Context and initial idea</a:t>
            </a:r>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4</a:t>
            </a:fld>
            <a:endParaRPr lang="nb-NO"/>
          </a:p>
        </p:txBody>
      </p:sp>
      <p:sp>
        <p:nvSpPr>
          <p:cNvPr id="5" name="Rounded Rectangle 4"/>
          <p:cNvSpPr/>
          <p:nvPr/>
        </p:nvSpPr>
        <p:spPr>
          <a:xfrm>
            <a:off x="2140713" y="1247218"/>
            <a:ext cx="4444945" cy="192087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 nature, diversity has been a key mechanism for resilience for all forms of life, by enabling them to adapt to changes in the environmental conditions and evolve immunity to perturbations.</a:t>
            </a:r>
            <a:endParaRPr lang="en-US" b="1" dirty="0"/>
          </a:p>
        </p:txBody>
      </p:sp>
      <p:sp>
        <p:nvSpPr>
          <p:cNvPr id="7" name="Rectangle 6"/>
          <p:cNvSpPr/>
          <p:nvPr/>
        </p:nvSpPr>
        <p:spPr>
          <a:xfrm>
            <a:off x="459087" y="3388438"/>
            <a:ext cx="7944152" cy="1416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t>Want to avoid cases that if </a:t>
            </a:r>
            <a:r>
              <a:rPr lang="en-GB" b="1" i="1" dirty="0"/>
              <a:t>a system can break into one “keyless” car, it allows to steal any car that uses the same “keyless” </a:t>
            </a:r>
            <a:r>
              <a:rPr lang="en-GB" b="1" i="1" dirty="0" smtClean="0"/>
              <a:t>system,</a:t>
            </a:r>
          </a:p>
          <a:p>
            <a:pPr algn="ctr"/>
            <a:r>
              <a:rPr lang="en-GB" sz="1200" b="1" i="1" dirty="0" smtClean="0"/>
              <a:t>(reported in </a:t>
            </a:r>
            <a:r>
              <a:rPr lang="en-GB" sz="1200" dirty="0"/>
              <a:t>R. </a:t>
            </a:r>
            <a:r>
              <a:rPr lang="en-GB" sz="1200" dirty="0" err="1"/>
              <a:t>Verdult</a:t>
            </a:r>
            <a:r>
              <a:rPr lang="en-GB" sz="1200" dirty="0"/>
              <a:t> et al., «Dismantling </a:t>
            </a:r>
            <a:r>
              <a:rPr lang="en-GB" sz="1200" dirty="0" err="1"/>
              <a:t>Megamos</a:t>
            </a:r>
            <a:r>
              <a:rPr lang="en-GB" sz="1200" dirty="0"/>
              <a:t> </a:t>
            </a:r>
            <a:r>
              <a:rPr lang="en-GB" sz="1200" dirty="0" err="1"/>
              <a:t>Crypto:Wirelessly</a:t>
            </a:r>
            <a:r>
              <a:rPr lang="en-GB" sz="1200" dirty="0"/>
              <a:t> </a:t>
            </a:r>
            <a:r>
              <a:rPr lang="en-GB" sz="1200" dirty="0" err="1"/>
              <a:t>Lockpicking</a:t>
            </a:r>
            <a:r>
              <a:rPr lang="en-GB" sz="1200" dirty="0"/>
              <a:t> a Vehicle Immobilizer,» </a:t>
            </a:r>
            <a:r>
              <a:rPr lang="en-GB" sz="1200" dirty="0" err="1"/>
              <a:t>i</a:t>
            </a:r>
            <a:r>
              <a:rPr lang="en-GB" sz="1200" dirty="0"/>
              <a:t> </a:t>
            </a:r>
            <a:r>
              <a:rPr lang="en-GB" sz="1200" i="1" dirty="0"/>
              <a:t>22nd USENIX Security Symposium</a:t>
            </a:r>
            <a:r>
              <a:rPr lang="en-GB" sz="1200" dirty="0"/>
              <a:t>, </a:t>
            </a:r>
            <a:r>
              <a:rPr lang="en-GB" sz="1200" dirty="0" smtClean="0"/>
              <a:t>2015)</a:t>
            </a:r>
            <a:endParaRPr lang="en-GB" sz="1200" b="1" i="1" dirty="0" smtClean="0"/>
          </a:p>
          <a:p>
            <a:pPr algn="ctr"/>
            <a:r>
              <a:rPr lang="en-GB" b="1" i="1" dirty="0" smtClean="0"/>
              <a:t>Or break one BMW car system can break every BMW car system…</a:t>
            </a:r>
            <a:endParaRPr lang="en-US" b="1" i="1" dirty="0"/>
          </a:p>
        </p:txBody>
      </p:sp>
      <p:pic>
        <p:nvPicPr>
          <p:cNvPr id="1026" name="Picture 2" descr="Bilderesultat for wildlif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3031" y="5916776"/>
            <a:ext cx="2913492" cy="10143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229" y="0"/>
            <a:ext cx="4103771" cy="220765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3031" y="2207657"/>
            <a:ext cx="2908969" cy="163629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3031" y="3813555"/>
            <a:ext cx="2908969" cy="2119785"/>
          </a:xfrm>
          <a:prstGeom prst="rect">
            <a:avLst/>
          </a:prstGeom>
        </p:spPr>
      </p:pic>
      <p:sp>
        <p:nvSpPr>
          <p:cNvPr id="3" name="Rectangle 2"/>
          <p:cNvSpPr/>
          <p:nvPr/>
        </p:nvSpPr>
        <p:spPr>
          <a:xfrm>
            <a:off x="534838" y="5158596"/>
            <a:ext cx="8453887" cy="1500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By 2020, more than 25% of the cyber attacks against enterprises will originate from the </a:t>
            </a:r>
            <a:r>
              <a:rPr lang="en-GB" sz="1400" b="1" dirty="0" err="1"/>
              <a:t>IoT</a:t>
            </a:r>
            <a:r>
              <a:rPr lang="en-GB" sz="1400" dirty="0"/>
              <a:t>. This is already a reality: 150,000 IP cameras running the same firmware and configuration (including default </a:t>
            </a:r>
            <a:r>
              <a:rPr lang="en-GB" sz="1400" i="1" dirty="0"/>
              <a:t>root/xc3511</a:t>
            </a:r>
            <a:r>
              <a:rPr lang="en-GB" sz="1400" dirty="0"/>
              <a:t> credentials) were recently involved in the largest D-</a:t>
            </a:r>
            <a:r>
              <a:rPr lang="en-GB" sz="1400" dirty="0" err="1"/>
              <a:t>DoS</a:t>
            </a:r>
            <a:r>
              <a:rPr lang="en-GB" sz="1400" dirty="0"/>
              <a:t> attack until now, which blocked the Internet in North America for several hours, by “</a:t>
            </a:r>
            <a:r>
              <a:rPr lang="en-GB" sz="1400" i="1" dirty="0"/>
              <a:t>sending debilitating levels of network traffic</a:t>
            </a:r>
            <a:r>
              <a:rPr lang="en-GB" sz="1400" i="1" dirty="0" smtClean="0"/>
              <a:t>”</a:t>
            </a:r>
            <a:r>
              <a:rPr lang="en-GB" sz="1400" dirty="0" smtClean="0"/>
              <a:t>.</a:t>
            </a:r>
          </a:p>
          <a:p>
            <a:endParaRPr lang="en-GB" sz="1050" dirty="0"/>
          </a:p>
          <a:p>
            <a:r>
              <a:rPr lang="en-GB" sz="1050" dirty="0" smtClean="0"/>
              <a:t> </a:t>
            </a:r>
            <a:r>
              <a:rPr lang="en-GB" sz="1050" u="sng" dirty="0">
                <a:hlinkClick r:id="rId7"/>
              </a:rPr>
              <a:t>http://www.gartner.com/newsroom/id/3291817</a:t>
            </a:r>
            <a:r>
              <a:rPr lang="en-GB" sz="1050" dirty="0"/>
              <a:t> </a:t>
            </a:r>
          </a:p>
          <a:p>
            <a:endParaRPr lang="en-GB" sz="1050" dirty="0"/>
          </a:p>
        </p:txBody>
      </p:sp>
    </p:spTree>
    <p:extLst>
      <p:ext uri="{BB962C8B-B14F-4D97-AF65-F5344CB8AC3E}">
        <p14:creationId xmlns:p14="http://schemas.microsoft.com/office/powerpoint/2010/main" val="4058801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and initial idea</a:t>
            </a:r>
          </a:p>
        </p:txBody>
      </p:sp>
      <p:sp>
        <p:nvSpPr>
          <p:cNvPr id="4" name="Slide Number Placeholder 3"/>
          <p:cNvSpPr>
            <a:spLocks noGrp="1"/>
          </p:cNvSpPr>
          <p:nvPr>
            <p:ph type="sldNum" sz="quarter" idx="12"/>
          </p:nvPr>
        </p:nvSpPr>
        <p:spPr/>
        <p:txBody>
          <a:bodyPr/>
          <a:lstStyle/>
          <a:p>
            <a:fld id="{5751DFAA-887F-4071-8EAD-E8CA316FCF06}" type="slidenum">
              <a:rPr lang="nb-NO" smtClean="0"/>
              <a:t>5</a:t>
            </a:fld>
            <a:endParaRPr lang="nb-NO"/>
          </a:p>
        </p:txBody>
      </p:sp>
      <p:sp>
        <p:nvSpPr>
          <p:cNvPr id="5" name="Folded Corner 4"/>
          <p:cNvSpPr/>
          <p:nvPr/>
        </p:nvSpPr>
        <p:spPr>
          <a:xfrm>
            <a:off x="2794958" y="2363638"/>
            <a:ext cx="4511615" cy="1570007"/>
          </a:xfrm>
          <a:prstGeom prst="foldedCorne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Recent multidisciplinary research on software engineering and ecology suggests that a promising way to approach resilience in software systems is to </a:t>
            </a:r>
            <a:r>
              <a:rPr lang="en-GB" b="1" dirty="0">
                <a:solidFill>
                  <a:srgbClr val="FF0000"/>
                </a:solidFill>
              </a:rPr>
              <a:t>diversify software</a:t>
            </a:r>
            <a:endParaRPr lang="en-US" dirty="0">
              <a:solidFill>
                <a:srgbClr val="FF0000"/>
              </a:solidFill>
            </a:endParaRPr>
          </a:p>
        </p:txBody>
      </p:sp>
      <p:sp>
        <p:nvSpPr>
          <p:cNvPr id="6" name="Rectangle 5"/>
          <p:cNvSpPr/>
          <p:nvPr/>
        </p:nvSpPr>
        <p:spPr>
          <a:xfrm>
            <a:off x="1078303" y="5011947"/>
            <a:ext cx="9100867" cy="1778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dirty="0" err="1"/>
              <a:t>Laperdrix</a:t>
            </a:r>
            <a:r>
              <a:rPr lang="en-US" dirty="0"/>
              <a:t> et al., «Beauty and the Beast: Diverting modern web browsers to build unique browser fingerprints,» </a:t>
            </a:r>
            <a:r>
              <a:rPr lang="en-US" dirty="0" err="1"/>
              <a:t>i</a:t>
            </a:r>
            <a:r>
              <a:rPr lang="en-US" dirty="0"/>
              <a:t> IEEE Symposium on Security and Privacy (S&amp;P'16), 2016. </a:t>
            </a:r>
          </a:p>
          <a:p>
            <a:pPr marL="342900" indent="-342900">
              <a:buFont typeface="+mj-lt"/>
              <a:buAutoNum type="arabicPeriod"/>
            </a:pPr>
            <a:r>
              <a:rPr lang="en-US" dirty="0"/>
              <a:t>F. Fleurey et al., «Multi-tier diversification in Web-based software applications,» IEEE Software, 32 (1), pp. 83-90, 2015. </a:t>
            </a:r>
          </a:p>
        </p:txBody>
      </p:sp>
      <p:pic>
        <p:nvPicPr>
          <p:cNvPr id="3" name="Picture 2"/>
          <p:cNvPicPr>
            <a:picLocks noChangeAspect="1"/>
          </p:cNvPicPr>
          <p:nvPr/>
        </p:nvPicPr>
        <p:blipFill>
          <a:blip r:embed="rId2"/>
          <a:stretch>
            <a:fillRect/>
          </a:stretch>
        </p:blipFill>
        <p:spPr>
          <a:xfrm>
            <a:off x="6219825" y="0"/>
            <a:ext cx="5972175" cy="1857375"/>
          </a:xfrm>
          <a:prstGeom prst="rect">
            <a:avLst/>
          </a:prstGeom>
        </p:spPr>
      </p:pic>
    </p:spTree>
    <p:extLst>
      <p:ext uri="{BB962C8B-B14F-4D97-AF65-F5344CB8AC3E}">
        <p14:creationId xmlns:p14="http://schemas.microsoft.com/office/powerpoint/2010/main" val="2148405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1146737"/>
            <a:ext cx="9001711" cy="926662"/>
          </a:xfrm>
        </p:spPr>
        <p:txBody>
          <a:bodyPr/>
          <a:lstStyle/>
          <a:p>
            <a:r>
              <a:rPr lang="en-US" dirty="0"/>
              <a:t>Context and initial idea</a:t>
            </a:r>
          </a:p>
        </p:txBody>
      </p:sp>
      <p:sp>
        <p:nvSpPr>
          <p:cNvPr id="3" name="Content Placeholder 2"/>
          <p:cNvSpPr>
            <a:spLocks noGrp="1"/>
          </p:cNvSpPr>
          <p:nvPr>
            <p:ph idx="1"/>
          </p:nvPr>
        </p:nvSpPr>
        <p:spPr>
          <a:xfrm>
            <a:off x="854164" y="2736831"/>
            <a:ext cx="9001711" cy="1195588"/>
          </a:xfrm>
        </p:spPr>
        <p:txBody>
          <a:bodyPr/>
          <a:lstStyle/>
          <a:p>
            <a:r>
              <a:rPr lang="en-GB" dirty="0" smtClean="0"/>
              <a:t>Each </a:t>
            </a:r>
            <a:r>
              <a:rPr lang="en-GB" dirty="0"/>
              <a:t>instance of a service has a different implementation and operates differently, still ensuring that its global </a:t>
            </a:r>
            <a:r>
              <a:rPr lang="en-GB" dirty="0" err="1"/>
              <a:t>behavior</a:t>
            </a:r>
            <a:r>
              <a:rPr lang="en-GB" dirty="0"/>
              <a:t> is consistent and predictable. </a:t>
            </a:r>
            <a:endParaRPr lang="en-GB" dirty="0" smtClean="0"/>
          </a:p>
          <a:p>
            <a:pPr lvl="1"/>
            <a:r>
              <a:rPr lang="en-GB" dirty="0" smtClean="0"/>
              <a:t>Thus</a:t>
            </a:r>
            <a:r>
              <a:rPr lang="en-GB" dirty="0"/>
              <a:t>, instead of exposing the very same code in millions of instances, each individual instance will be unique, making the overall system more resilient</a:t>
            </a:r>
            <a:endParaRPr lang="en-US" dirty="0"/>
          </a:p>
        </p:txBody>
      </p:sp>
      <p:sp>
        <p:nvSpPr>
          <p:cNvPr id="4" name="Slide Number Placeholder 3"/>
          <p:cNvSpPr>
            <a:spLocks noGrp="1"/>
          </p:cNvSpPr>
          <p:nvPr>
            <p:ph type="sldNum" sz="quarter" idx="12"/>
          </p:nvPr>
        </p:nvSpPr>
        <p:spPr>
          <a:xfrm>
            <a:off x="459087" y="7032157"/>
            <a:ext cx="308812" cy="184666"/>
          </a:xfrm>
        </p:spPr>
        <p:txBody>
          <a:bodyPr/>
          <a:lstStyle/>
          <a:p>
            <a:fld id="{5751DFAA-887F-4071-8EAD-E8CA316FCF06}" type="slidenum">
              <a:rPr lang="nb-NO" smtClean="0"/>
              <a:t>6</a:t>
            </a:fld>
            <a:endParaRPr lang="nb-NO"/>
          </a:p>
        </p:txBody>
      </p:sp>
    </p:spTree>
    <p:extLst>
      <p:ext uri="{BB962C8B-B14F-4D97-AF65-F5344CB8AC3E}">
        <p14:creationId xmlns:p14="http://schemas.microsoft.com/office/powerpoint/2010/main" val="1465197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553212"/>
            <a:ext cx="9001711" cy="1596130"/>
          </a:xfrm>
        </p:spPr>
        <p:txBody>
          <a:bodyPr/>
          <a:lstStyle/>
          <a:p>
            <a:r>
              <a:rPr lang="en-US" dirty="0"/>
              <a:t>Context and initial </a:t>
            </a:r>
            <a:r>
              <a:rPr lang="en-US" dirty="0" smtClean="0"/>
              <a:t>idea, </a:t>
            </a:r>
            <a:br>
              <a:rPr lang="en-US" dirty="0" smtClean="0"/>
            </a:br>
            <a:r>
              <a:rPr lang="en-US" dirty="0" smtClean="0"/>
              <a:t>Additional Diversity enablers</a:t>
            </a:r>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7</a:t>
            </a:fld>
            <a:endParaRPr lang="nb-NO"/>
          </a:p>
        </p:txBody>
      </p:sp>
      <p:pic>
        <p:nvPicPr>
          <p:cNvPr id="5" name="image01.png"/>
          <p:cNvPicPr/>
          <p:nvPr/>
        </p:nvPicPr>
        <p:blipFill>
          <a:blip r:embed="rId2"/>
          <a:srcRect/>
          <a:stretch>
            <a:fillRect/>
          </a:stretch>
        </p:blipFill>
        <p:spPr>
          <a:xfrm>
            <a:off x="1290465" y="2515960"/>
            <a:ext cx="8665428" cy="3832155"/>
          </a:xfrm>
          <a:prstGeom prst="rect">
            <a:avLst/>
          </a:prstGeom>
          <a:ln/>
        </p:spPr>
      </p:pic>
    </p:spTree>
    <p:extLst>
      <p:ext uri="{BB962C8B-B14F-4D97-AF65-F5344CB8AC3E}">
        <p14:creationId xmlns:p14="http://schemas.microsoft.com/office/powerpoint/2010/main" val="275070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47583"/>
            <a:ext cx="9001711" cy="934411"/>
          </a:xfrm>
        </p:spPr>
        <p:txBody>
          <a:bodyPr/>
          <a:lstStyle/>
          <a:p>
            <a:r>
              <a:rPr lang="en-US" dirty="0"/>
              <a:t>Context and initial </a:t>
            </a:r>
            <a:r>
              <a:rPr lang="en-US" dirty="0" smtClean="0"/>
              <a:t>idea</a:t>
            </a:r>
            <a:endParaRPr lang="en-US" dirty="0"/>
          </a:p>
        </p:txBody>
      </p:sp>
      <p:sp>
        <p:nvSpPr>
          <p:cNvPr id="3" name="Content Placeholder 2"/>
          <p:cNvSpPr>
            <a:spLocks noGrp="1"/>
          </p:cNvSpPr>
          <p:nvPr>
            <p:ph idx="1"/>
          </p:nvPr>
        </p:nvSpPr>
        <p:spPr>
          <a:xfrm>
            <a:off x="767899" y="1156209"/>
            <a:ext cx="9001711" cy="3420428"/>
          </a:xfrm>
        </p:spPr>
        <p:txBody>
          <a:bodyPr/>
          <a:lstStyle/>
          <a:p>
            <a:r>
              <a:rPr lang="en-GB" dirty="0" smtClean="0"/>
              <a:t>Produce </a:t>
            </a:r>
            <a:r>
              <a:rPr lang="en-GB" dirty="0"/>
              <a:t>a set of diversified implementations for the service. </a:t>
            </a:r>
            <a:endParaRPr lang="en-GB" dirty="0" smtClean="0"/>
          </a:p>
          <a:p>
            <a:r>
              <a:rPr lang="en-GB" dirty="0" smtClean="0"/>
              <a:t>Each </a:t>
            </a:r>
            <a:r>
              <a:rPr lang="en-GB" dirty="0"/>
              <a:t>service instance will be semantically equivalent to the intended service, but different instances will differ </a:t>
            </a:r>
            <a:r>
              <a:rPr lang="en-GB" dirty="0" smtClean="0"/>
              <a:t>in particular by </a:t>
            </a:r>
            <a:r>
              <a:rPr lang="en-GB" dirty="0"/>
              <a:t>their</a:t>
            </a:r>
            <a:r>
              <a:rPr lang="en-GB" dirty="0" smtClean="0"/>
              <a:t>:</a:t>
            </a:r>
          </a:p>
          <a:p>
            <a:pPr lvl="1"/>
            <a:r>
              <a:rPr lang="en-GB" b="1" dirty="0"/>
              <a:t>topology</a:t>
            </a:r>
            <a:r>
              <a:rPr lang="en-GB" dirty="0"/>
              <a:t>: </a:t>
            </a:r>
            <a:r>
              <a:rPr lang="en-GB" dirty="0" smtClean="0"/>
              <a:t>e.g., the </a:t>
            </a:r>
            <a:r>
              <a:rPr lang="en-GB" dirty="0"/>
              <a:t>different components, and security mechanisms, can be distributed in multiple ways on the different nodes involved in an </a:t>
            </a:r>
            <a:r>
              <a:rPr lang="en-GB" dirty="0" err="1"/>
              <a:t>IoT</a:t>
            </a:r>
            <a:r>
              <a:rPr lang="en-GB" dirty="0"/>
              <a:t> </a:t>
            </a:r>
            <a:r>
              <a:rPr lang="en-GB" dirty="0" smtClean="0"/>
              <a:t>service, and even the node topology can vary</a:t>
            </a:r>
          </a:p>
          <a:p>
            <a:pPr lvl="2"/>
            <a:r>
              <a:rPr lang="en-GB" dirty="0" smtClean="0"/>
              <a:t> Intuitively</a:t>
            </a:r>
            <a:r>
              <a:rPr lang="en-GB" dirty="0"/>
              <a:t>, a very distributed topology will be more difficult to attack, as data is fragmented across multiple node </a:t>
            </a:r>
            <a:r>
              <a:rPr lang="en-GB" dirty="0" smtClean="0"/>
              <a:t>but </a:t>
            </a:r>
            <a:r>
              <a:rPr lang="en-GB" dirty="0"/>
              <a:t>is communication-intensive, and thus less power </a:t>
            </a:r>
            <a:r>
              <a:rPr lang="en-GB" dirty="0" smtClean="0"/>
              <a:t>efficient</a:t>
            </a:r>
            <a:endParaRPr lang="en-GB" dirty="0"/>
          </a:p>
          <a:p>
            <a:pPr lvl="0"/>
            <a:r>
              <a:rPr lang="en-GB" b="1" dirty="0"/>
              <a:t>interface</a:t>
            </a:r>
            <a:r>
              <a:rPr lang="en-GB" dirty="0"/>
              <a:t>: </a:t>
            </a:r>
            <a:r>
              <a:rPr lang="en-GB" dirty="0" smtClean="0"/>
              <a:t>e.g., diversification in terms of serialization (</a:t>
            </a:r>
            <a:r>
              <a:rPr lang="en-GB" dirty="0"/>
              <a:t>JSON, XML</a:t>
            </a:r>
            <a:r>
              <a:rPr lang="en-GB" dirty="0" smtClean="0"/>
              <a:t>, binary </a:t>
            </a:r>
            <a:r>
              <a:rPr lang="en-GB" dirty="0" err="1"/>
              <a:t>etc</a:t>
            </a:r>
            <a:r>
              <a:rPr lang="en-GB" dirty="0" smtClean="0"/>
              <a:t>), diversification in bit ordering, diversification in transport protocols (MQTT</a:t>
            </a:r>
            <a:r>
              <a:rPr lang="en-GB" dirty="0"/>
              <a:t>, </a:t>
            </a:r>
            <a:r>
              <a:rPr lang="en-GB" dirty="0" smtClean="0"/>
              <a:t>UDP) </a:t>
            </a:r>
            <a:endParaRPr lang="en-GB" dirty="0"/>
          </a:p>
          <a:p>
            <a:r>
              <a:rPr lang="en-GB" b="1" dirty="0"/>
              <a:t>coding</a:t>
            </a:r>
            <a:r>
              <a:rPr lang="en-GB" dirty="0"/>
              <a:t>: a given logical operation can be implemented in multiple ways. A simple example; 2 can indeed be represented as 2, or 1+1 or -2+3, etc. </a:t>
            </a:r>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8</a:t>
            </a:fld>
            <a:endParaRPr lang="nb-NO"/>
          </a:p>
        </p:txBody>
      </p:sp>
    </p:spTree>
    <p:extLst>
      <p:ext uri="{BB962C8B-B14F-4D97-AF65-F5344CB8AC3E}">
        <p14:creationId xmlns:p14="http://schemas.microsoft.com/office/powerpoint/2010/main" val="2139645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87616"/>
            <a:ext cx="9001711" cy="926662"/>
          </a:xfrm>
        </p:spPr>
        <p:txBody>
          <a:bodyPr/>
          <a:lstStyle/>
          <a:p>
            <a:r>
              <a:rPr lang="en-US" dirty="0" err="1" smtClean="0"/>
              <a:t>DiversIoT</a:t>
            </a:r>
            <a:endParaRPr lang="en-US" dirty="0"/>
          </a:p>
        </p:txBody>
      </p:sp>
      <p:sp>
        <p:nvSpPr>
          <p:cNvPr id="4" name="Slide Number Placeholder 3"/>
          <p:cNvSpPr>
            <a:spLocks noGrp="1"/>
          </p:cNvSpPr>
          <p:nvPr>
            <p:ph type="sldNum" sz="quarter" idx="12"/>
          </p:nvPr>
        </p:nvSpPr>
        <p:spPr>
          <a:xfrm>
            <a:off x="459087" y="5755452"/>
            <a:ext cx="308812" cy="184666"/>
          </a:xfrm>
        </p:spPr>
        <p:txBody>
          <a:bodyPr/>
          <a:lstStyle/>
          <a:p>
            <a:fld id="{5751DFAA-887F-4071-8EAD-E8CA316FCF06}" type="slidenum">
              <a:rPr lang="nb-NO" smtClean="0"/>
              <a:t>9</a:t>
            </a:fld>
            <a:endParaRPr lang="nb-NO"/>
          </a:p>
        </p:txBody>
      </p:sp>
      <p:sp>
        <p:nvSpPr>
          <p:cNvPr id="5" name="Rounded Rectangle 4"/>
          <p:cNvSpPr/>
          <p:nvPr/>
        </p:nvSpPr>
        <p:spPr>
          <a:xfrm>
            <a:off x="1130061" y="1475119"/>
            <a:ext cx="8980098" cy="301924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FF0000"/>
                </a:solidFill>
              </a:rPr>
              <a:t>The vision of this project is to make the IoT ecosystems resilient and trustworthy by diversifying IoT service implementations, enabling companies, public authorities and people to exploit and use IoT-based services, with low risk for privacy and security breaches and significantly reduced impact in case of cyber attack infringes</a:t>
            </a:r>
            <a:endParaRPr lang="en-US" sz="2400">
              <a:solidFill>
                <a:srgbClr val="FF0000"/>
              </a:solidFill>
            </a:endParaRPr>
          </a:p>
        </p:txBody>
      </p:sp>
      <p:sp>
        <p:nvSpPr>
          <p:cNvPr id="6" name="Rectangle 5"/>
          <p:cNvSpPr/>
          <p:nvPr/>
        </p:nvSpPr>
        <p:spPr>
          <a:xfrm>
            <a:off x="4567687" y="4804916"/>
            <a:ext cx="2104846" cy="1777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Partners: SINTEF, </a:t>
            </a:r>
          </a:p>
          <a:p>
            <a:r>
              <a:rPr lang="en-US" sz="2400" dirty="0" err="1" smtClean="0"/>
              <a:t>UiO</a:t>
            </a:r>
            <a:r>
              <a:rPr lang="en-US" sz="2400" dirty="0" smtClean="0"/>
              <a:t>,</a:t>
            </a:r>
          </a:p>
          <a:p>
            <a:r>
              <a:rPr lang="en-US" sz="2400" dirty="0" smtClean="0"/>
              <a:t>and </a:t>
            </a:r>
            <a:r>
              <a:rPr lang="en-US" sz="2400" dirty="0" err="1" smtClean="0"/>
              <a:t>TellU</a:t>
            </a:r>
            <a:endParaRPr lang="en-US" dirty="0"/>
          </a:p>
        </p:txBody>
      </p:sp>
    </p:spTree>
    <p:extLst>
      <p:ext uri="{BB962C8B-B14F-4D97-AF65-F5344CB8AC3E}">
        <p14:creationId xmlns:p14="http://schemas.microsoft.com/office/powerpoint/2010/main" val="2713567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al_v6.potx" id="{C8E08AB7-4B67-4E1F-A38B-FF084AC1787D}" vid="{9A484F1E-B053-4CBC-BB23-94775B066193}"/>
    </a:ext>
  </a:extLst>
</a:theme>
</file>

<file path=ppt/theme/theme2.xml><?xml version="1.0" encoding="utf-8"?>
<a:theme xmlns:a="http://schemas.openxmlformats.org/drawingml/2006/main" name="SINTEF Mørk">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al_v6.potx" id="{C8E08AB7-4B67-4E1F-A38B-FF084AC1787D}" vid="{CCF62DFA-C245-46EA-922F-65A2A646725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SINTEF Presentation</Template>
  <TotalTime>814</TotalTime>
  <Words>2270</Words>
  <Application>Microsoft Office PowerPoint</Application>
  <PresentationFormat>Widescreen</PresentationFormat>
  <Paragraphs>148</Paragraphs>
  <Slides>27</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SINTEF Lys</vt:lpstr>
      <vt:lpstr>SINTEF Mørk</vt:lpstr>
      <vt:lpstr>Diversification for Resilient and Trustworthy IoT-systems</vt:lpstr>
      <vt:lpstr>Agenda</vt:lpstr>
      <vt:lpstr>Outline</vt:lpstr>
      <vt:lpstr>Context and initial idea</vt:lpstr>
      <vt:lpstr>Context and initial idea</vt:lpstr>
      <vt:lpstr>Context and initial idea</vt:lpstr>
      <vt:lpstr>Context and initial idea,  Additional Diversity enablers</vt:lpstr>
      <vt:lpstr>Context and initial idea</vt:lpstr>
      <vt:lpstr>DiversIoT</vt:lpstr>
      <vt:lpstr>DiversIoT, main objectives</vt:lpstr>
      <vt:lpstr>Phase 1</vt:lpstr>
      <vt:lpstr>Goal Phase 1</vt:lpstr>
      <vt:lpstr>Secondary objectives</vt:lpstr>
      <vt:lpstr>Main activities Phase 1</vt:lpstr>
      <vt:lpstr>Deliverables Phase 1</vt:lpstr>
      <vt:lpstr>Partner responsibilities Phase 1</vt:lpstr>
      <vt:lpstr>SINTEF</vt:lpstr>
      <vt:lpstr>PowerPoint Presentation</vt:lpstr>
      <vt:lpstr>PowerPoint Presentation</vt:lpstr>
      <vt:lpstr>Specific plans SINTEF</vt:lpstr>
      <vt:lpstr>Papers</vt:lpstr>
      <vt:lpstr>Other Dissemination activities </vt:lpstr>
      <vt:lpstr>Notes</vt:lpstr>
      <vt:lpstr>Context, Gemini Centre on IoT</vt:lpstr>
      <vt:lpstr>Specific concerns to address in Phase 1 report</vt:lpstr>
      <vt:lpstr>End</vt:lpstr>
      <vt:lpstr>PowerPoint Presentation</vt:lpstr>
    </vt:vector>
  </TitlesOfParts>
  <Company>SINTEF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Trenger du tips og hjelp for å komme i gang med PPT?</dc:title>
  <dc:creator>Arnor Solberg</dc:creator>
  <dc:description>template by officeconsult.no</dc:description>
  <cp:lastModifiedBy>Arnor Solberg</cp:lastModifiedBy>
  <cp:revision>74</cp:revision>
  <dcterms:created xsi:type="dcterms:W3CDTF">2017-03-09T11:17:10Z</dcterms:created>
  <dcterms:modified xsi:type="dcterms:W3CDTF">2017-08-29T08:27:50Z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ies>
</file>