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81280" marR="81280" indent="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1pPr>
    <a:lvl2pPr marL="81280" marR="81280" indent="4826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2pPr>
    <a:lvl3pPr marL="81280" marR="81280" indent="9779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3pPr>
    <a:lvl4pPr marL="81280" marR="81280" indent="14605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4pPr>
    <a:lvl5pPr marL="81280" marR="81280" indent="19558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5pPr>
    <a:lvl6pPr marL="81280" marR="81280" indent="24384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6pPr>
    <a:lvl7pPr marL="81280" marR="81280" indent="29210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7pPr>
    <a:lvl8pPr marL="81280" marR="81280" indent="34163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8pPr>
    <a:lvl9pPr marL="81280" marR="81280" indent="3898900" algn="l" defTabSz="18216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4479"/>
        </a:solidFill>
        <a:effectLst/>
        <a:uFill>
          <a:solidFill>
            <a:srgbClr val="004479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4479"/>
        </a:fontRef>
        <a:srgbClr val="004479"/>
      </a:tcTxStyle>
      <a:tcStyle>
        <a:tcBdr>
          <a:left>
            <a:ln w="127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12700" cap="flat">
              <a:solidFill>
                <a:srgbClr val="004479"/>
              </a:solidFill>
              <a:prstDash val="solid"/>
              <a:miter lim="400000"/>
            </a:ln>
          </a:top>
          <a:bottom>
            <a:ln w="127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4479"/>
        </a:fontRef>
        <a:srgbClr val="004479"/>
      </a:tcTxStyle>
      <a:tcStyle>
        <a:tcBdr>
          <a:left>
            <a:ln w="381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12700" cap="flat">
              <a:solidFill>
                <a:srgbClr val="004479"/>
              </a:solidFill>
              <a:prstDash val="solid"/>
              <a:miter lim="400000"/>
            </a:ln>
          </a:top>
          <a:bottom>
            <a:ln w="127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4479"/>
        </a:fontRef>
        <a:srgbClr val="004479"/>
      </a:tcTxStyle>
      <a:tcStyle>
        <a:tcBdr>
          <a:left>
            <a:ln w="127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12700" cap="flat">
              <a:solidFill>
                <a:srgbClr val="004479"/>
              </a:solidFill>
              <a:prstDash val="solid"/>
              <a:miter lim="400000"/>
            </a:ln>
          </a:top>
          <a:bottom>
            <a:ln w="381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4479"/>
        </a:fontRef>
        <a:srgbClr val="004479"/>
      </a:tcTxStyle>
      <a:tcStyle>
        <a:tcBdr>
          <a:left>
            <a:ln w="127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38100" cap="flat">
              <a:solidFill>
                <a:srgbClr val="004479"/>
              </a:solidFill>
              <a:prstDash val="solid"/>
              <a:miter lim="400000"/>
            </a:ln>
          </a:top>
          <a:bottom>
            <a:ln w="127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4479"/>
        </a:fontRef>
        <a:srgbClr val="004479"/>
      </a:tcTxStyle>
      <a:tcStyle>
        <a:tcBdr>
          <a:left>
            <a:ln w="127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12700" cap="flat">
              <a:solidFill>
                <a:srgbClr val="004479"/>
              </a:solidFill>
              <a:prstDash val="solid"/>
              <a:miter lim="400000"/>
            </a:ln>
          </a:top>
          <a:bottom>
            <a:ln w="127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4479"/>
        </a:fontRef>
        <a:srgbClr val="004479"/>
      </a:tcTxStyle>
      <a:tcStyle>
        <a:tcBdr>
          <a:left>
            <a:ln w="381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12700" cap="flat">
              <a:solidFill>
                <a:srgbClr val="004479"/>
              </a:solidFill>
              <a:prstDash val="solid"/>
              <a:miter lim="400000"/>
            </a:ln>
          </a:top>
          <a:bottom>
            <a:ln w="127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4479"/>
        </a:fontRef>
        <a:srgbClr val="004479"/>
      </a:tcTxStyle>
      <a:tcStyle>
        <a:tcBdr>
          <a:left>
            <a:ln w="127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12700" cap="flat">
              <a:solidFill>
                <a:srgbClr val="004479"/>
              </a:solidFill>
              <a:prstDash val="solid"/>
              <a:miter lim="400000"/>
            </a:ln>
          </a:top>
          <a:bottom>
            <a:ln w="381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4479"/>
        </a:fontRef>
        <a:srgbClr val="004479"/>
      </a:tcTxStyle>
      <a:tcStyle>
        <a:tcBdr>
          <a:left>
            <a:ln w="12700" cap="flat">
              <a:solidFill>
                <a:srgbClr val="004479"/>
              </a:solidFill>
              <a:prstDash val="solid"/>
              <a:miter lim="400000"/>
            </a:ln>
          </a:left>
          <a:right>
            <a:ln w="12700" cap="flat">
              <a:solidFill>
                <a:srgbClr val="004479"/>
              </a:solidFill>
              <a:prstDash val="solid"/>
              <a:miter lim="400000"/>
            </a:ln>
          </a:right>
          <a:top>
            <a:ln w="38100" cap="flat">
              <a:solidFill>
                <a:srgbClr val="004479"/>
              </a:solidFill>
              <a:prstDash val="solid"/>
              <a:miter lim="400000"/>
            </a:ln>
          </a:top>
          <a:bottom>
            <a:ln w="12700" cap="flat">
              <a:solidFill>
                <a:srgbClr val="004479"/>
              </a:solidFill>
              <a:prstDash val="solid"/>
              <a:miter lim="400000"/>
            </a:ln>
          </a:bottom>
          <a:insideH>
            <a:ln w="12700" cap="flat">
              <a:solidFill>
                <a:srgbClr val="004479"/>
              </a:solidFill>
              <a:prstDash val="solid"/>
              <a:miter lim="400000"/>
            </a:ln>
          </a:insideH>
          <a:insideV>
            <a:ln w="12700" cap="flat">
              <a:solidFill>
                <a:srgbClr val="00447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477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6477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6477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6477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6477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6477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6477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6477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6477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IoTSe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205302" y="7425226"/>
            <a:ext cx="25325099" cy="6340079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107156" tIns="107156" rIns="107156" bIns="107156" anchor="ctr"/>
          <a:lstStyle/>
          <a:p>
            <a:endParaRPr/>
          </a:p>
        </p:txBody>
      </p:sp>
      <p:grpSp>
        <p:nvGrpSpPr>
          <p:cNvPr id="28" name="Group 28"/>
          <p:cNvGrpSpPr/>
          <p:nvPr/>
        </p:nvGrpSpPr>
        <p:grpSpPr>
          <a:xfrm>
            <a:off x="-594082" y="6875859"/>
            <a:ext cx="1232298" cy="1268016"/>
            <a:chOff x="0" y="0"/>
            <a:chExt cx="1232296" cy="1268015"/>
          </a:xfrm>
        </p:grpSpPr>
        <p:grpSp>
          <p:nvGrpSpPr>
            <p:cNvPr id="25" name="Group 25"/>
            <p:cNvGrpSpPr/>
            <p:nvPr/>
          </p:nvGrpSpPr>
          <p:grpSpPr>
            <a:xfrm>
              <a:off x="0" y="0"/>
              <a:ext cx="1232297" cy="1268016"/>
              <a:chOff x="0" y="0"/>
              <a:chExt cx="1232296" cy="1268015"/>
            </a:xfrm>
          </p:grpSpPr>
          <p:sp>
            <p:nvSpPr>
              <p:cNvPr id="23" name="Shape 23"/>
              <p:cNvSpPr/>
              <p:nvPr/>
            </p:nvSpPr>
            <p:spPr>
              <a:xfrm>
                <a:off x="0" y="0"/>
                <a:ext cx="1232297" cy="126801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noFill/>
                <a:round/>
              </a:ln>
              <a:effectLst/>
            </p:spPr>
            <p:txBody>
              <a:bodyPr wrap="square" lIns="107156" tIns="107156" rIns="107156" bIns="107156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232171" y="238901"/>
                <a:ext cx="767954" cy="790214"/>
              </a:xfrm>
              <a:prstGeom prst="ellipse">
                <a:avLst/>
              </a:prstGeom>
              <a:solidFill>
                <a:srgbClr val="00496F"/>
              </a:solidFill>
              <a:ln w="12700" cap="flat">
                <a:noFill/>
                <a:round/>
              </a:ln>
              <a:effectLst/>
            </p:spPr>
            <p:txBody>
              <a:bodyPr wrap="square" lIns="107156" tIns="107156" rIns="107156" bIns="107156" numCol="1" anchor="ctr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6" name="Shape 26"/>
            <p:cNvSpPr/>
            <p:nvPr/>
          </p:nvSpPr>
          <p:spPr>
            <a:xfrm>
              <a:off x="0" y="0"/>
              <a:ext cx="1232297" cy="58936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107156" tIns="107156" rIns="107156" bIns="107156" numCol="1" anchor="ctr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64343"/>
              <a:ext cx="607219" cy="80367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107156" tIns="107156" rIns="107156" bIns="107156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721974" y="2676769"/>
            <a:ext cx="16466345" cy="460772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4479"/>
                </a:solidFill>
                <a:uFill>
                  <a:solidFill>
                    <a:srgbClr val="004479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173640" y="8440075"/>
            <a:ext cx="8018860" cy="3649134"/>
          </a:xfrm>
          <a:prstGeom prst="rect">
            <a:avLst/>
          </a:prstGeom>
        </p:spPr>
        <p:txBody>
          <a:bodyPr anchor="b"/>
          <a:lstStyle>
            <a:lvl1pPr marL="81280" indent="0" algn="ctr">
              <a:buClrTx/>
              <a:buSzTx/>
              <a:buNone/>
              <a:defRPr>
                <a:solidFill>
                  <a:srgbClr val="00326A"/>
                </a:solidFill>
                <a:uFill>
                  <a:solidFill>
                    <a:srgbClr val="007879"/>
                  </a:solidFill>
                </a:uFill>
              </a:defRPr>
            </a:lvl1pPr>
            <a:lvl2pPr marL="995680" indent="0" algn="ctr">
              <a:buClr>
                <a:srgbClr val="004479"/>
              </a:buClr>
              <a:buSzTx/>
              <a:buFont typeface="Arial"/>
              <a:buNone/>
              <a:defRPr>
                <a:solidFill>
                  <a:srgbClr val="004479"/>
                </a:solidFill>
              </a:defRPr>
            </a:lvl2pPr>
            <a:lvl3pPr marL="1910079" indent="0" algn="ctr">
              <a:buClr>
                <a:srgbClr val="004479"/>
              </a:buClr>
              <a:buSzTx/>
              <a:buNone/>
              <a:defRPr>
                <a:solidFill>
                  <a:srgbClr val="004479"/>
                </a:solidFill>
              </a:defRPr>
            </a:lvl3pPr>
            <a:lvl4pPr marL="2824479" indent="0" algn="ctr">
              <a:buClr>
                <a:srgbClr val="004479"/>
              </a:buClr>
              <a:buSzTx/>
              <a:buFont typeface="Arial"/>
              <a:buNone/>
              <a:defRPr>
                <a:solidFill>
                  <a:srgbClr val="004479"/>
                </a:solidFill>
              </a:defRPr>
            </a:lvl4pPr>
            <a:lvl5pPr marL="3738879" indent="0" algn="ctr">
              <a:buClr>
                <a:srgbClr val="004479"/>
              </a:buClr>
              <a:buSzTx/>
              <a:buNone/>
              <a:defRPr>
                <a:solidFill>
                  <a:srgbClr val="00447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47997" y="-22905"/>
            <a:ext cx="3768329" cy="2803922"/>
          </a:xfrm>
          <a:prstGeom prst="rect">
            <a:avLst/>
          </a:prstGeom>
          <a:ln w="12700"/>
        </p:spPr>
      </p:pic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3321112" y="12543767"/>
            <a:ext cx="933326" cy="930140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oTSe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IoTSec.no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60876" y="-17860"/>
            <a:ext cx="24658026" cy="2125267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lIns="107156" tIns="107156" rIns="107156" bIns="107156" anchor="ctr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18449528" y="13119906"/>
            <a:ext cx="4268391" cy="53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07156" tIns="107156" rIns="107156" bIns="107156" anchor="b">
            <a:spAutoFit/>
          </a:bodyPr>
          <a:lstStyle>
            <a:lvl1pPr algn="r">
              <a:defRPr sz="2200"/>
            </a:lvl1pPr>
          </a:lstStyle>
          <a:p>
            <a:r>
              <a:t>Jun 2016, Josef Noll</a:t>
            </a:r>
          </a:p>
        </p:txBody>
      </p:sp>
      <p:sp>
        <p:nvSpPr>
          <p:cNvPr id="4" name="Shape 4"/>
          <p:cNvSpPr/>
          <p:nvPr/>
        </p:nvSpPr>
        <p:spPr>
          <a:xfrm>
            <a:off x="8202613" y="13119906"/>
            <a:ext cx="5786438" cy="535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07156" tIns="107156" rIns="107156" bIns="107156" anchor="b">
            <a:spAutoFit/>
          </a:bodyPr>
          <a:lstStyle>
            <a:lvl1pPr algn="ctr">
              <a:defRPr sz="2200" u="sng">
                <a:hlinkClick r:id="rId4"/>
              </a:defRPr>
            </a:lvl1pPr>
          </a:lstStyle>
          <a:p>
            <a:pPr>
              <a:defRPr u="none"/>
            </a:pPr>
            <a:r>
              <a:rPr u="sng">
                <a:hlinkClick r:id="rId4"/>
              </a:rPr>
              <a:t>IoTSec.no</a:t>
            </a:r>
          </a:p>
        </p:txBody>
      </p:sp>
      <p:pic>
        <p:nvPicPr>
          <p:cNvPr id="5" name="UniK-logo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9015" y="13244714"/>
            <a:ext cx="1714501" cy="328412"/>
          </a:xfrm>
          <a:prstGeom prst="rect">
            <a:avLst/>
          </a:prstGeom>
          <a:ln w="12700"/>
        </p:spPr>
      </p:pic>
      <p:grpSp>
        <p:nvGrpSpPr>
          <p:cNvPr id="11" name="Group 11"/>
          <p:cNvGrpSpPr/>
          <p:nvPr/>
        </p:nvGrpSpPr>
        <p:grpSpPr>
          <a:xfrm>
            <a:off x="-470096" y="-518952"/>
            <a:ext cx="1232298" cy="1268017"/>
            <a:chOff x="0" y="0"/>
            <a:chExt cx="1232296" cy="1268015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1232297" cy="1268016"/>
              <a:chOff x="0" y="0"/>
              <a:chExt cx="1232296" cy="1268015"/>
            </a:xfrm>
          </p:grpSpPr>
          <p:sp>
            <p:nvSpPr>
              <p:cNvPr id="6" name="Shape 6"/>
              <p:cNvSpPr/>
              <p:nvPr/>
            </p:nvSpPr>
            <p:spPr>
              <a:xfrm>
                <a:off x="0" y="0"/>
                <a:ext cx="1232297" cy="126801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noFill/>
                <a:round/>
              </a:ln>
              <a:effectLst/>
            </p:spPr>
            <p:txBody>
              <a:bodyPr wrap="square" lIns="107156" tIns="107156" rIns="107156" bIns="107156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232171" y="238901"/>
                <a:ext cx="767954" cy="790214"/>
              </a:xfrm>
              <a:prstGeom prst="ellipse">
                <a:avLst/>
              </a:prstGeom>
              <a:solidFill>
                <a:srgbClr val="00496F"/>
              </a:solidFill>
              <a:ln w="12700" cap="flat">
                <a:noFill/>
                <a:round/>
              </a:ln>
              <a:effectLst/>
            </p:spPr>
            <p:txBody>
              <a:bodyPr wrap="square" lIns="107156" tIns="107156" rIns="107156" bIns="107156" numCol="1" anchor="ctr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9" name="Shape 9"/>
            <p:cNvSpPr/>
            <p:nvPr/>
          </p:nvSpPr>
          <p:spPr>
            <a:xfrm>
              <a:off x="0" y="0"/>
              <a:ext cx="1232297" cy="58936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107156" tIns="107156" rIns="107156" bIns="107156" numCol="1" anchor="ctr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464343"/>
              <a:ext cx="607219" cy="80367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107156" tIns="107156" rIns="107156" bIns="107156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058836" y="-1191"/>
            <a:ext cx="18124118" cy="2107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07156" tIns="107156" rIns="107156" bIns="10715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90024" y="2156776"/>
            <a:ext cx="23952471" cy="10913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07156" tIns="107156" rIns="107156" bIns="107156">
            <a:normAutofit/>
          </a:bodyPr>
          <a:lstStyle>
            <a:lvl2pPr marL="1257874" indent="-549835">
              <a:spcBef>
                <a:spcPts val="1100"/>
              </a:spcBef>
              <a:defRPr sz="4600"/>
            </a:lvl2pPr>
            <a:lvl3pPr marL="1806407" indent="-448128">
              <a:spcBef>
                <a:spcPts val="900"/>
              </a:spcBef>
              <a:defRPr sz="3800"/>
            </a:lvl3pPr>
            <a:lvl4pPr marL="2448785" indent="-440266">
              <a:spcBef>
                <a:spcPts val="800"/>
              </a:spcBef>
              <a:defRPr sz="3200"/>
            </a:lvl4pPr>
            <a:lvl5pPr marL="3099025" indent="-440266">
              <a:spcBef>
                <a:spcPts val="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23577103" y="13138199"/>
            <a:ext cx="566044" cy="559942"/>
          </a:xfrm>
          <a:prstGeom prst="rect">
            <a:avLst/>
          </a:prstGeom>
          <a:ln w="12700">
            <a:miter lim="400000"/>
          </a:ln>
        </p:spPr>
        <p:txBody>
          <a:bodyPr wrap="none" lIns="107156" tIns="107156" rIns="107156" bIns="107156" anchor="b">
            <a:normAutofit/>
          </a:bodyPr>
          <a:lstStyle>
            <a:lvl1pPr marL="0" marR="0" algn="ctr" defTabSz="910828">
              <a:defRPr sz="2400" b="1">
                <a:solidFill>
                  <a:srgbClr val="0C3C71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5" name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273569" y="-1191"/>
            <a:ext cx="2832248" cy="2107407"/>
          </a:xfrm>
          <a:prstGeom prst="rect">
            <a:avLst/>
          </a:prstGeom>
          <a:ln w="12700"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81280" marR="81280" indent="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81280" marR="81280" indent="2286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81280" marR="81280" indent="4572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81280" marR="81280" indent="6858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81280" marR="81280" indent="9144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81280" marR="81280" indent="11430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81280" marR="81280" indent="13716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81280" marR="81280" indent="1600199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81280" marR="81280" indent="1828800" algn="l" defTabSz="182165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1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718199" marR="81280" indent="-660400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75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1pPr>
      <a:lvl2pPr marL="1329592" marR="81280" indent="-62155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75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2pPr>
      <a:lvl3pPr marL="1971507" marR="81280" indent="-613228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75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3pPr>
      <a:lvl4pPr marL="2723952" marR="81280" indent="-71543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80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4pPr>
      <a:lvl5pPr marL="3374192" marR="81280" indent="-71543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65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5pPr>
      <a:lvl6pPr marL="4024432" marR="81280" indent="-71543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171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6pPr>
      <a:lvl7pPr marL="4674672" marR="81280" indent="-71543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171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7pPr>
      <a:lvl8pPr marL="5324912" marR="81280" indent="-71543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171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8pPr>
      <a:lvl9pPr marL="5975152" marR="81280" indent="-715433" algn="l" defTabSz="1821656" latinLnBrk="0">
        <a:lnSpc>
          <a:spcPct val="100000"/>
        </a:lnSpc>
        <a:spcBef>
          <a:spcPts val="1200"/>
        </a:spcBef>
        <a:spcAft>
          <a:spcPts val="0"/>
        </a:spcAft>
        <a:buClr>
          <a:srgbClr val="061D7A"/>
        </a:buClr>
        <a:buSzPct val="171000"/>
        <a:buFont typeface="Wingdings"/>
        <a:buChar char=""/>
        <a:tabLst/>
        <a:defRPr sz="5200" b="0" i="0" u="none" strike="noStrike" cap="none" spc="0" baseline="0">
          <a:ln>
            <a:noFill/>
          </a:ln>
          <a:solidFill>
            <a:srgbClr val="061D7A"/>
          </a:solidFill>
          <a:uFill>
            <a:solidFill>
              <a:srgbClr val="004479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91082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iotsec" TargetMode="External"/><Relationship Id="rId2" Type="http://schemas.openxmlformats.org/officeDocument/2006/relationships/hyperlink" Target="http://www.IoTSec.n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600"/>
            </a:lvl1pPr>
          </a:lstStyle>
          <a:p>
            <a:r>
              <a:t>Contributions to SmartGrid Security Centre</a:t>
            </a:r>
          </a:p>
        </p:txBody>
      </p:sp>
      <p:sp>
        <p:nvSpPr>
          <p:cNvPr id="51" name="Shape 51"/>
          <p:cNvSpPr/>
          <p:nvPr/>
        </p:nvSpPr>
        <p:spPr>
          <a:xfrm>
            <a:off x="9154758" y="12992270"/>
            <a:ext cx="7478637" cy="599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r>
              <a:rPr u="sng">
                <a:hlinkClick r:id="rId2"/>
              </a:rPr>
              <a:t>http://www.IoTSec.no</a:t>
            </a:r>
            <a:r>
              <a:t>, </a:t>
            </a:r>
            <a:r>
              <a:rPr u="sng">
                <a:hlinkClick r:id="rId3"/>
              </a:rPr>
              <a:t>#IoTSec</a:t>
            </a:r>
          </a:p>
        </p:txBody>
      </p:sp>
      <p:sp>
        <p:nvSpPr>
          <p:cNvPr id="52" name="Shape 52"/>
          <p:cNvSpPr/>
          <p:nvPr/>
        </p:nvSpPr>
        <p:spPr>
          <a:xfrm>
            <a:off x="11413217" y="9875512"/>
            <a:ext cx="1805538" cy="821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marL="57799" marR="57799" algn="ctr" defTabSz="1295400">
              <a:spcBef>
                <a:spcPts val="900"/>
              </a:spcBef>
              <a:buFont typeface="Wingdings"/>
              <a:defRPr sz="4800">
                <a:solidFill>
                  <a:srgbClr val="00326A"/>
                </a:solidFill>
                <a:uFill>
                  <a:solidFill>
                    <a:srgbClr val="007879"/>
                  </a:solidFill>
                </a:uFill>
              </a:defRPr>
            </a:lvl1pPr>
          </a:lstStyle>
          <a:p>
            <a:r>
              <a:t>by ….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Outline		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Introduction</a:t>
            </a:r>
          </a:p>
          <a:p>
            <a:r>
              <a:t>Progress since last meeting</a:t>
            </a:r>
          </a:p>
          <a:p>
            <a:r>
              <a:t>Your Key Ideas for the Smart Grid Security Centre</a:t>
            </a:r>
          </a:p>
          <a:p>
            <a:r>
              <a:t>Applicability of your approaches Security Centre</a:t>
            </a:r>
          </a:p>
          <a:p>
            <a:r>
              <a:t>Interest for external partners</a:t>
            </a:r>
          </a:p>
          <a:p>
            <a:r>
              <a:t>Planned progress and deliverables for next meeting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23661861" y="13138199"/>
            <a:ext cx="396528" cy="559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Ideas for the Smart Grid Security Centre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[Idea basics, keep it short and understandable, </a:t>
            </a:r>
            <a:br/>
            <a:r>
              <a:t>What is your thought-process behind, and why this topic. </a:t>
            </a:r>
            <a:br/>
            <a:r>
              <a:t>Link it to grid security.]</a:t>
            </a:r>
          </a:p>
          <a:p>
            <a:pPr marL="1329592" lvl="1" indent="-621553">
              <a:spcBef>
                <a:spcPts val="1200"/>
              </a:spcBef>
              <a:defRPr sz="5200"/>
            </a:pPr>
            <a:r>
              <a:t>[address your work and why it is relevant ]</a:t>
            </a:r>
          </a:p>
          <a:p>
            <a:pPr marL="1329592" lvl="1" indent="-621553">
              <a:spcBef>
                <a:spcPts val="1200"/>
              </a:spcBef>
              <a:defRPr sz="5200"/>
            </a:pPr>
            <a:r>
              <a:t>[add other ideas, not necessary addressed by you]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23661861" y="13138199"/>
            <a:ext cx="396528" cy="559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Progress since last meeting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[What is added since last time, </a:t>
            </a:r>
            <a:br/>
            <a:r>
              <a:t>are you on time regarding given timeframes in the project-description. </a:t>
            </a:r>
            <a:br/>
            <a:r>
              <a:t>If not, why so, and how can we help you?]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23661861" y="13138199"/>
            <a:ext cx="396528" cy="559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L="79654" marR="79654" defTabSz="1785223">
              <a:defRPr sz="6860"/>
            </a:lvl1pPr>
          </a:lstStyle>
          <a:p>
            <a:r>
              <a:t>Applicability to the Smart Grid Security Centre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[How does your idea fit within the given frameworks of the Security Centre?</a:t>
            </a:r>
            <a:br/>
            <a:r>
              <a:t>What kind of media {video/simulation/radio/physical model ect}/ material do you require to present your idea at the Centre to external partners? </a:t>
            </a:r>
            <a:br/>
            <a:r>
              <a:t>Documents about SGSC have been provided by mail, and is available on the Wiki]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23661861" y="13138199"/>
            <a:ext cx="396528" cy="559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Interest for external partners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[How will the idea create interest for external partners? </a:t>
            </a:r>
            <a:br/>
            <a:r>
              <a:t>What does it add to the security-aspect that is not available already, etc?</a:t>
            </a:r>
            <a:br/>
            <a:r>
              <a:t>Do you believe that parts of your idea can be commercialized? ]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23661861" y="13138199"/>
            <a:ext cx="396528" cy="559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Planned progress and deliverables for next meeting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[Concrete goals and plans for the work to do until next meeting]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23661861" y="13138199"/>
            <a:ext cx="396528" cy="559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4479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8D4D6"/>
        </a:solidFill>
        <a:ln w="12700" cap="flat">
          <a:solidFill>
            <a:srgbClr val="0044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07156" tIns="107156" rIns="107156" bIns="107156" numCol="1" spcCol="38100" rtlCol="0" anchor="ctr">
        <a:spAutoFit/>
      </a:bodyPr>
      <a:lstStyle>
        <a:defPPr marL="81280" marR="81280" indent="0" algn="l" defTabSz="18216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4479"/>
            </a:solidFill>
            <a:effectLst/>
            <a:uFill>
              <a:solidFill>
                <a:srgbClr val="004479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44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81280" marR="81280" indent="0" algn="l" defTabSz="18216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4479"/>
            </a:solidFill>
            <a:effectLst/>
            <a:uFill>
              <a:solidFill>
                <a:srgbClr val="004479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8D4D6"/>
        </a:solidFill>
        <a:ln w="12700" cap="flat">
          <a:solidFill>
            <a:srgbClr val="0044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07156" tIns="107156" rIns="107156" bIns="107156" numCol="1" spcCol="38100" rtlCol="0" anchor="ctr">
        <a:spAutoFit/>
      </a:bodyPr>
      <a:lstStyle>
        <a:defPPr marL="81280" marR="81280" indent="0" algn="l" defTabSz="18216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4479"/>
            </a:solidFill>
            <a:effectLst/>
            <a:uFill>
              <a:solidFill>
                <a:srgbClr val="004479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447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81280" marR="81280" indent="0" algn="l" defTabSz="18216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4479"/>
            </a:solidFill>
            <a:effectLst/>
            <a:uFill>
              <a:solidFill>
                <a:srgbClr val="004479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Egendefinert</PresentationFormat>
  <Paragraphs>28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Lucida Grande</vt:lpstr>
      <vt:lpstr>Wingdings</vt:lpstr>
      <vt:lpstr>White</vt:lpstr>
      <vt:lpstr>Contributions to SmartGrid Security Centre</vt:lpstr>
      <vt:lpstr>Outline  </vt:lpstr>
      <vt:lpstr>Ideas for the Smart Grid Security Centre</vt:lpstr>
      <vt:lpstr>Progress since last meeting</vt:lpstr>
      <vt:lpstr>Applicability to the Smart Grid Security Centre</vt:lpstr>
      <vt:lpstr>Interest for external partners</vt:lpstr>
      <vt:lpstr>Planned progress and deliverables for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Contributions to SmartGrid Security Centre</dc:title>
  <cp:lastModifiedBy>Håkon Duus</cp:lastModifiedBy>
  <cp:revision>1</cp:revision>
  <dcterms:modified xsi:type="dcterms:W3CDTF">2016-06-30T14:01:27Z</dcterms:modified>
</cp:coreProperties>
</file>