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0" r:id="rId2"/>
    <p:sldId id="260" r:id="rId3"/>
    <p:sldId id="312" r:id="rId4"/>
    <p:sldId id="258" r:id="rId5"/>
    <p:sldId id="261" r:id="rId6"/>
    <p:sldId id="262" r:id="rId7"/>
    <p:sldId id="263" r:id="rId8"/>
    <p:sldId id="264" r:id="rId9"/>
    <p:sldId id="265" r:id="rId10"/>
    <p:sldId id="301" r:id="rId11"/>
    <p:sldId id="294" r:id="rId12"/>
    <p:sldId id="288" r:id="rId13"/>
    <p:sldId id="276" r:id="rId14"/>
    <p:sldId id="293" r:id="rId15"/>
    <p:sldId id="290" r:id="rId16"/>
    <p:sldId id="291" r:id="rId17"/>
    <p:sldId id="292" r:id="rId18"/>
    <p:sldId id="277" r:id="rId19"/>
    <p:sldId id="283" r:id="rId20"/>
    <p:sldId id="287" r:id="rId21"/>
    <p:sldId id="284" r:id="rId22"/>
    <p:sldId id="281" r:id="rId23"/>
    <p:sldId id="313" r:id="rId24"/>
    <p:sldId id="285" r:id="rId25"/>
    <p:sldId id="282" r:id="rId26"/>
    <p:sldId id="286" r:id="rId27"/>
    <p:sldId id="289" r:id="rId28"/>
    <p:sldId id="267" r:id="rId29"/>
    <p:sldId id="266" r:id="rId30"/>
    <p:sldId id="300" r:id="rId31"/>
    <p:sldId id="299" r:id="rId32"/>
    <p:sldId id="302" r:id="rId33"/>
    <p:sldId id="303" r:id="rId34"/>
    <p:sldId id="304" r:id="rId35"/>
    <p:sldId id="305" r:id="rId36"/>
    <p:sldId id="306" r:id="rId37"/>
    <p:sldId id="307" r:id="rId38"/>
    <p:sldId id="309" r:id="rId39"/>
    <p:sldId id="308" r:id="rId40"/>
    <p:sldId id="310" r:id="rId41"/>
    <p:sldId id="311" r:id="rId42"/>
    <p:sldId id="298" r:id="rId43"/>
    <p:sldId id="297" r:id="rId44"/>
    <p:sldId id="270" r:id="rId45"/>
    <p:sldId id="269" r:id="rId46"/>
    <p:sldId id="271" r:id="rId47"/>
    <p:sldId id="268" r:id="rId48"/>
    <p:sldId id="273" r:id="rId49"/>
    <p:sldId id="274" r:id="rId50"/>
    <p:sldId id="275" r:id="rId51"/>
    <p:sldId id="278" r:id="rId52"/>
    <p:sldId id="279" r:id="rId5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103" d="100"/>
          <a:sy n="103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9658E-37B4-4FC3-ABA0-C43C37218152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9B9B0-8B41-41C7-A5E1-ABAC2F2849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14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69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632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869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219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62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81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320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26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964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83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508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5A081-64EE-4FE0-BB26-5BE3EA36F900}" type="datetimeFigureOut">
              <a:rPr lang="nb-NO" smtClean="0"/>
              <a:t>05.12.2014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70B3-72D9-4A29-ADC7-645BDC70D6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93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nt.com/airmax/datasheet" TargetMode="External"/><Relationship Id="rId2" Type="http://schemas.openxmlformats.org/officeDocument/2006/relationships/hyperlink" Target="https://lovdata.no/dokument/SF/forskrift/2012-01-19-77#KAPITTEL_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400" dirty="0" smtClean="0"/>
              <a:t>          </a:t>
            </a:r>
          </a:p>
          <a:p>
            <a:pPr marL="0" indent="0">
              <a:buNone/>
            </a:pPr>
            <a:r>
              <a:rPr lang="nb-NO" sz="4400" b="1" dirty="0"/>
              <a:t> </a:t>
            </a:r>
            <a:r>
              <a:rPr lang="nb-NO" sz="4400" b="1" dirty="0" smtClean="0"/>
              <a:t>        </a:t>
            </a:r>
            <a:r>
              <a:rPr lang="nb-NO" sz="4800" b="1" dirty="0" smtClean="0"/>
              <a:t>WI-FI VIDEO SYSTEM FOR </a:t>
            </a:r>
          </a:p>
          <a:p>
            <a:pPr marL="0" indent="0">
              <a:buNone/>
            </a:pPr>
            <a:endParaRPr lang="nb-NO" sz="4400" dirty="0" smtClean="0"/>
          </a:p>
          <a:p>
            <a:pPr marL="0" indent="0">
              <a:buNone/>
            </a:pPr>
            <a:r>
              <a:rPr lang="nb-NO" sz="4400" dirty="0" smtClean="0"/>
              <a:t>                   </a:t>
            </a:r>
            <a:r>
              <a:rPr lang="nb-NO" sz="5400" b="1" dirty="0" smtClean="0"/>
              <a:t>BICYCLE RACE</a:t>
            </a:r>
          </a:p>
          <a:p>
            <a:pPr marL="0" indent="0">
              <a:buNone/>
            </a:pPr>
            <a:r>
              <a:rPr lang="nb-NO" sz="5400" b="1" dirty="0"/>
              <a:t> </a:t>
            </a:r>
            <a:r>
              <a:rPr lang="nb-NO" sz="5400" b="1" dirty="0" smtClean="0"/>
              <a:t>                    i  </a:t>
            </a:r>
            <a:r>
              <a:rPr lang="nb-NO" sz="5400" b="1" i="1" dirty="0" smtClean="0"/>
              <a:t>Rena</a:t>
            </a:r>
            <a:endParaRPr lang="nb-NO" sz="5400" b="1" i="1" dirty="0"/>
          </a:p>
        </p:txBody>
      </p:sp>
    </p:spTree>
    <p:extLst>
      <p:ext uri="{BB962C8B-B14F-4D97-AF65-F5344CB8AC3E}">
        <p14:creationId xmlns:p14="http://schemas.microsoft.com/office/powerpoint/2010/main" val="363756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LOCAL DISTRIBUTION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 smtClean="0"/>
              <a:t>                    </a:t>
            </a:r>
            <a:r>
              <a:rPr lang="nb-NO" b="1" i="1" dirty="0" err="1" smtClean="0"/>
              <a:t>Number</a:t>
            </a:r>
            <a:r>
              <a:rPr lang="nb-NO" b="1" i="1" dirty="0" smtClean="0"/>
              <a:t> </a:t>
            </a:r>
            <a:r>
              <a:rPr lang="nb-NO" b="1" i="1" dirty="0" err="1" smtClean="0"/>
              <a:t>of</a:t>
            </a:r>
            <a:r>
              <a:rPr lang="nb-NO" b="1" i="1" dirty="0" smtClean="0"/>
              <a:t> </a:t>
            </a:r>
            <a:r>
              <a:rPr lang="nb-NO" b="1" i="1" dirty="0" err="1" smtClean="0"/>
              <a:t>users</a:t>
            </a:r>
            <a:r>
              <a:rPr lang="nb-NO" b="1" i="1" dirty="0" smtClean="0"/>
              <a:t> :</a:t>
            </a:r>
          </a:p>
          <a:p>
            <a:pPr marL="0" indent="0">
              <a:buNone/>
            </a:pPr>
            <a:r>
              <a:rPr lang="nb-NO" b="1" i="1" dirty="0" smtClean="0"/>
              <a:t>   </a:t>
            </a:r>
            <a:r>
              <a:rPr lang="nb-NO" sz="2400" i="1" dirty="0" smtClean="0"/>
              <a:t>For AP </a:t>
            </a:r>
            <a:r>
              <a:rPr lang="nb-NO" sz="2400" i="1" dirty="0" err="1" smtClean="0"/>
              <a:t>choosen</a:t>
            </a:r>
            <a:r>
              <a:rPr lang="nb-NO" sz="2400" i="1" dirty="0" smtClean="0"/>
              <a:t> </a:t>
            </a:r>
            <a:r>
              <a:rPr lang="nb-NO" sz="2400" i="1" dirty="0" err="1" smtClean="0"/>
              <a:t>Wi-Fi</a:t>
            </a:r>
            <a:r>
              <a:rPr lang="nb-NO" sz="2400" i="1" dirty="0" smtClean="0"/>
              <a:t> </a:t>
            </a:r>
            <a:r>
              <a:rPr lang="nb-NO" sz="2400" i="1" dirty="0" err="1" smtClean="0"/>
              <a:t>on</a:t>
            </a:r>
            <a:r>
              <a:rPr lang="nb-NO" sz="2400" i="1" dirty="0" smtClean="0"/>
              <a:t> 2.4 GHz 802.11n </a:t>
            </a:r>
            <a:r>
              <a:rPr lang="nb-NO" sz="2400" i="1" dirty="0" err="1" smtClean="0"/>
              <a:t>no</a:t>
            </a:r>
            <a:r>
              <a:rPr lang="nb-NO" sz="2400" i="1" dirty="0" smtClean="0"/>
              <a:t> MIMO support   </a:t>
            </a:r>
          </a:p>
          <a:p>
            <a:pPr marL="0" indent="0">
              <a:buNone/>
            </a:pPr>
            <a:r>
              <a:rPr lang="nb-NO" sz="2400" i="1" dirty="0" smtClean="0"/>
              <a:t>    due to </a:t>
            </a:r>
            <a:r>
              <a:rPr lang="nb-NO" sz="2400" i="1" dirty="0" err="1" smtClean="0"/>
              <a:t>popularity</a:t>
            </a:r>
            <a:endParaRPr lang="nb-NO" sz="2400" i="1" dirty="0" smtClean="0"/>
          </a:p>
          <a:p>
            <a:pPr marL="0" indent="0">
              <a:buNone/>
            </a:pPr>
            <a:r>
              <a:rPr lang="nb-NO" sz="2400" dirty="0" smtClean="0"/>
              <a:t>    </a:t>
            </a:r>
            <a:r>
              <a:rPr lang="nb-NO" sz="2400" b="1" i="1" dirty="0" smtClean="0"/>
              <a:t>   </a:t>
            </a:r>
            <a:endParaRPr lang="nb-NO" b="1" i="1" dirty="0" smtClean="0"/>
          </a:p>
          <a:p>
            <a:pPr marL="0" indent="0">
              <a:buNone/>
            </a:pPr>
            <a:r>
              <a:rPr lang="nb-NO" sz="2000" dirty="0" smtClean="0"/>
              <a:t>     Maximum </a:t>
            </a:r>
            <a:r>
              <a:rPr lang="nb-NO" sz="2000" dirty="0" err="1" smtClean="0"/>
              <a:t>capacity</a:t>
            </a:r>
            <a:r>
              <a:rPr lang="nb-NO" sz="2000" dirty="0" smtClean="0"/>
              <a:t> :  54 </a:t>
            </a:r>
            <a:r>
              <a:rPr lang="nb-NO" sz="2000" dirty="0" err="1" smtClean="0"/>
              <a:t>Mb</a:t>
            </a:r>
            <a:r>
              <a:rPr lang="nb-NO" sz="2000" dirty="0"/>
              <a:t>/s </a:t>
            </a:r>
            <a:r>
              <a:rPr lang="nb-NO" sz="2000" dirty="0" smtClean="0"/>
              <a:t>[ref. </a:t>
            </a:r>
            <a:r>
              <a:rPr lang="nb-NO" sz="1400" dirty="0" smtClean="0"/>
              <a:t>http</a:t>
            </a:r>
            <a:r>
              <a:rPr lang="nb-NO" sz="1400" dirty="0"/>
              <a:t>://en.wikipedia.org/wiki/IEEE_802.11n-2009</a:t>
            </a:r>
            <a:r>
              <a:rPr lang="nb-NO" sz="2000" dirty="0"/>
              <a:t>]</a:t>
            </a:r>
            <a:endParaRPr lang="nb-NO" sz="2000" dirty="0" smtClean="0"/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</a:t>
            </a:r>
            <a:r>
              <a:rPr lang="nb-NO" sz="2000" dirty="0" err="1" smtClean="0"/>
              <a:t>Number</a:t>
            </a:r>
            <a:r>
              <a:rPr lang="nb-NO" sz="2000" dirty="0" smtClean="0"/>
              <a:t> </a:t>
            </a:r>
            <a:r>
              <a:rPr lang="nb-NO" sz="2000" dirty="0" err="1" smtClean="0"/>
              <a:t>supported</a:t>
            </a:r>
            <a:r>
              <a:rPr lang="nb-NO" sz="2000" dirty="0" smtClean="0"/>
              <a:t> </a:t>
            </a:r>
            <a:r>
              <a:rPr lang="nb-NO" sz="2000" dirty="0" err="1" smtClean="0"/>
              <a:t>streams</a:t>
            </a:r>
            <a:r>
              <a:rPr lang="nb-NO" sz="2000" dirty="0" smtClean="0"/>
              <a:t>  - 20</a:t>
            </a:r>
          </a:p>
          <a:p>
            <a:pPr marL="0" indent="0">
              <a:buNone/>
            </a:pPr>
            <a:r>
              <a:rPr lang="nb-NO" sz="2000" dirty="0" smtClean="0"/>
              <a:t>     1 User </a:t>
            </a:r>
            <a:r>
              <a:rPr lang="nb-NO" sz="2000" dirty="0" err="1" smtClean="0"/>
              <a:t>gets</a:t>
            </a:r>
            <a:r>
              <a:rPr lang="nb-NO" sz="2000" dirty="0" smtClean="0"/>
              <a:t> 2Mb/s</a:t>
            </a:r>
          </a:p>
          <a:p>
            <a:pPr marL="0" indent="0">
              <a:buNone/>
            </a:pPr>
            <a:r>
              <a:rPr lang="nb-NO" sz="2000" dirty="0" smtClean="0"/>
              <a:t>     </a:t>
            </a:r>
            <a:r>
              <a:rPr lang="nb-NO" sz="2000" dirty="0" err="1" smtClean="0"/>
              <a:t>Number</a:t>
            </a:r>
            <a:r>
              <a:rPr lang="nb-NO" sz="2000" dirty="0" smtClean="0"/>
              <a:t> = 54/2 * 3channels = </a:t>
            </a:r>
            <a:r>
              <a:rPr lang="el-GR" sz="2000" dirty="0" smtClean="0"/>
              <a:t>῀</a:t>
            </a:r>
            <a:r>
              <a:rPr lang="nb-NO" sz="2000" dirty="0" smtClean="0"/>
              <a:t>81  </a:t>
            </a:r>
            <a:r>
              <a:rPr lang="nb-NO" sz="2000" dirty="0" err="1"/>
              <a:t>u</a:t>
            </a:r>
            <a:r>
              <a:rPr lang="nb-NO" sz="2000" dirty="0" err="1" smtClean="0"/>
              <a:t>ser</a:t>
            </a:r>
            <a:r>
              <a:rPr lang="nb-NO" sz="2000" dirty="0" smtClean="0"/>
              <a:t> for </a:t>
            </a:r>
            <a:r>
              <a:rPr lang="nb-NO" sz="2000" dirty="0" err="1" smtClean="0"/>
              <a:t>stream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SD </a:t>
            </a:r>
            <a:r>
              <a:rPr lang="nb-NO" sz="2000" dirty="0" err="1" smtClean="0"/>
              <a:t>quality</a:t>
            </a: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     in </a:t>
            </a:r>
            <a:r>
              <a:rPr lang="nb-NO" sz="2000" dirty="0" err="1" smtClean="0"/>
              <a:t>the</a:t>
            </a:r>
            <a:r>
              <a:rPr lang="nb-NO" sz="2000" dirty="0" smtClean="0"/>
              <a:t> range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approximately</a:t>
            </a:r>
            <a:r>
              <a:rPr lang="nb-NO" sz="2000" dirty="0" smtClean="0"/>
              <a:t> 100m</a:t>
            </a:r>
          </a:p>
          <a:p>
            <a:pPr marL="0" indent="0">
              <a:buNone/>
            </a:pPr>
            <a:r>
              <a:rPr lang="nb-NO" sz="2000" dirty="0" smtClean="0"/>
              <a:t>     </a:t>
            </a:r>
            <a:r>
              <a:rPr lang="nb-NO" sz="2000" dirty="0" err="1" smtClean="0"/>
              <a:t>Additionaly</a:t>
            </a:r>
            <a:r>
              <a:rPr lang="nb-NO" sz="2000" dirty="0" smtClean="0"/>
              <a:t> </a:t>
            </a:r>
            <a:r>
              <a:rPr lang="nb-NO" sz="2000" dirty="0" err="1" smtClean="0"/>
              <a:t>there</a:t>
            </a:r>
            <a:r>
              <a:rPr lang="nb-NO" sz="2000" dirty="0" smtClean="0"/>
              <a:t> </a:t>
            </a:r>
            <a:r>
              <a:rPr lang="nb-NO" sz="2000" dirty="0" err="1" smtClean="0"/>
              <a:t>are</a:t>
            </a:r>
            <a:r>
              <a:rPr lang="nb-NO" sz="2000" dirty="0" smtClean="0"/>
              <a:t> </a:t>
            </a:r>
            <a:r>
              <a:rPr lang="nb-NO" sz="2000" dirty="0" err="1" smtClean="0"/>
              <a:t>users</a:t>
            </a:r>
            <a:r>
              <a:rPr lang="nb-NO" sz="2000" dirty="0" smtClean="0"/>
              <a:t> </a:t>
            </a:r>
            <a:r>
              <a:rPr lang="nb-NO" sz="2000" dirty="0" err="1" smtClean="0"/>
              <a:t>who</a:t>
            </a:r>
            <a:r>
              <a:rPr lang="nb-NO" sz="2000" dirty="0" smtClean="0"/>
              <a:t> </a:t>
            </a:r>
            <a:r>
              <a:rPr lang="nb-NO" sz="2000" dirty="0" err="1" smtClean="0"/>
              <a:t>gets</a:t>
            </a:r>
            <a:r>
              <a:rPr lang="nb-NO" sz="2000" dirty="0" smtClean="0"/>
              <a:t> ½resolution </a:t>
            </a:r>
            <a:r>
              <a:rPr lang="nb-NO" sz="2000" dirty="0" err="1" smtClean="0"/>
              <a:t>of</a:t>
            </a:r>
            <a:r>
              <a:rPr lang="nb-NO" sz="2000" dirty="0" smtClean="0"/>
              <a:t> SD </a:t>
            </a:r>
            <a:r>
              <a:rPr lang="nb-NO" sz="2000" dirty="0" err="1" smtClean="0"/>
              <a:t>stream</a:t>
            </a:r>
            <a:r>
              <a:rPr lang="nb-NO" sz="2000" dirty="0" smtClean="0"/>
              <a:t> </a:t>
            </a:r>
          </a:p>
          <a:p>
            <a:pPr marL="0" indent="0">
              <a:buNone/>
            </a:pPr>
            <a:r>
              <a:rPr lang="nb-NO" sz="2000" dirty="0" smtClean="0"/>
              <a:t>     </a:t>
            </a:r>
            <a:r>
              <a:rPr lang="nb-NO" sz="2000" dirty="0" err="1" smtClean="0"/>
              <a:t>that</a:t>
            </a:r>
            <a:r>
              <a:rPr lang="nb-NO" sz="2000" dirty="0" smtClean="0"/>
              <a:t> </a:t>
            </a:r>
            <a:r>
              <a:rPr lang="nb-NO" sz="2000" dirty="0" err="1" smtClean="0"/>
              <a:t>number</a:t>
            </a:r>
            <a:r>
              <a:rPr lang="nb-NO" sz="2000" dirty="0" smtClean="0"/>
              <a:t> is </a:t>
            </a:r>
            <a:r>
              <a:rPr lang="nb-NO" sz="2000" dirty="0" err="1" smtClean="0"/>
              <a:t>pretty</a:t>
            </a:r>
            <a:r>
              <a:rPr lang="nb-NO" sz="2000" dirty="0" smtClean="0"/>
              <a:t> </a:t>
            </a:r>
            <a:r>
              <a:rPr lang="nb-NO" sz="2000" dirty="0" err="1" smtClean="0"/>
              <a:t>difficult</a:t>
            </a:r>
            <a:r>
              <a:rPr lang="nb-NO" sz="2000" dirty="0" smtClean="0"/>
              <a:t> to </a:t>
            </a:r>
            <a:r>
              <a:rPr lang="nb-NO" sz="2000" dirty="0" err="1" smtClean="0"/>
              <a:t>calculate</a:t>
            </a:r>
            <a:r>
              <a:rPr lang="nb-NO" sz="2000" dirty="0" smtClean="0"/>
              <a:t> due to </a:t>
            </a:r>
            <a:r>
              <a:rPr lang="nb-NO" sz="2000" dirty="0" err="1" smtClean="0"/>
              <a:t>increasing</a:t>
            </a:r>
            <a:r>
              <a:rPr lang="nb-NO" sz="2000" dirty="0" smtClean="0"/>
              <a:t> </a:t>
            </a:r>
            <a:r>
              <a:rPr lang="nb-NO" sz="2000" dirty="0" err="1" smtClean="0"/>
              <a:t>path</a:t>
            </a:r>
            <a:r>
              <a:rPr lang="nb-NO" sz="2000" dirty="0" smtClean="0"/>
              <a:t> loss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986179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AP EQUIPMENT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  <a:r>
              <a:rPr lang="nb-NO" sz="2400" dirty="0" smtClean="0"/>
              <a:t>RADIO AND ANTENNA :                OMNIDIRECTIONAL </a:t>
            </a:r>
            <a:r>
              <a:rPr lang="nb-NO" sz="2400" dirty="0"/>
              <a:t>ANTENNA </a:t>
            </a:r>
            <a:r>
              <a:rPr lang="nb-NO" sz="2400" dirty="0" smtClean="0"/>
              <a:t>:</a:t>
            </a:r>
          </a:p>
          <a:p>
            <a:pPr marL="0" indent="0">
              <a:buNone/>
            </a:pPr>
            <a:r>
              <a:rPr lang="nb-NO" sz="2400" dirty="0" smtClean="0"/>
              <a:t>ROCKET 2M + AM-15M-120           </a:t>
            </a:r>
            <a:r>
              <a:rPr lang="nb-NO" sz="2400" dirty="0"/>
              <a:t>IH-G0304-F2456-V 2.4GHz </a:t>
            </a:r>
            <a:endParaRPr lang="nb-NO" sz="2400" dirty="0" smtClean="0"/>
          </a:p>
          <a:p>
            <a:pPr marL="0" indent="0">
              <a:buNone/>
            </a:pPr>
            <a:r>
              <a:rPr lang="nb-NO" sz="2400" dirty="0" smtClean="0"/>
              <a:t>                                                                 </a:t>
            </a:r>
            <a:endParaRPr lang="nb-N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599688"/>
            <a:ext cx="4009628" cy="3686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2690308"/>
            <a:ext cx="3505572" cy="35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1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EQUIPMENT FOR AP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 smtClean="0"/>
              <a:t>Sector</a:t>
            </a:r>
            <a:r>
              <a:rPr lang="nb-NO" dirty="0" smtClean="0"/>
              <a:t> antenna </a:t>
            </a:r>
            <a:r>
              <a:rPr lang="nb-NO" b="1" i="1" dirty="0" err="1" smtClean="0"/>
              <a:t>Ubiquiti</a:t>
            </a:r>
            <a:r>
              <a:rPr lang="nb-NO" b="1" i="1" dirty="0" smtClean="0"/>
              <a:t> AM-2G15-120 </a:t>
            </a:r>
            <a:r>
              <a:rPr lang="nb-NO" dirty="0" err="1" smtClean="0"/>
              <a:t>pattern</a:t>
            </a:r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 </a:t>
            </a:r>
            <a:r>
              <a:rPr lang="nb-NO" sz="2000" dirty="0" err="1" smtClean="0"/>
              <a:t>Horizontal</a:t>
            </a:r>
            <a:r>
              <a:rPr lang="nb-NO" sz="2000" dirty="0" smtClean="0"/>
              <a:t> </a:t>
            </a:r>
            <a:r>
              <a:rPr lang="nb-NO" sz="2000" dirty="0" err="1" smtClean="0"/>
              <a:t>Azimuth</a:t>
            </a:r>
            <a:r>
              <a:rPr lang="nb-NO" sz="2000" dirty="0" smtClean="0"/>
              <a:t>                                    </a:t>
            </a:r>
            <a:r>
              <a:rPr lang="nb-NO" sz="2000" dirty="0" err="1" smtClean="0"/>
              <a:t>Vertical</a:t>
            </a:r>
            <a:r>
              <a:rPr lang="nb-NO" sz="2000" dirty="0" smtClean="0"/>
              <a:t> </a:t>
            </a:r>
            <a:r>
              <a:rPr lang="nb-NO" sz="2000" dirty="0" err="1" smtClean="0"/>
              <a:t>Elevation</a:t>
            </a:r>
            <a:endParaRPr lang="nb-NO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3087042" cy="308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699617"/>
            <a:ext cx="3240361" cy="32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43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AP CHANNEL OVERLAPP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                                        SEGMENTS OVERLAPP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48" r="24674" b="25927"/>
          <a:stretch/>
        </p:blipFill>
        <p:spPr>
          <a:xfrm>
            <a:off x="4435974" y="2389014"/>
            <a:ext cx="3695385" cy="34298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1818" y="4103962"/>
            <a:ext cx="36000" cy="144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Isosceles Triangle 5"/>
          <p:cNvSpPr/>
          <p:nvPr/>
        </p:nvSpPr>
        <p:spPr>
          <a:xfrm rot="15705898">
            <a:off x="2596053" y="3189494"/>
            <a:ext cx="686927" cy="15206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Isosceles Triangle 6"/>
          <p:cNvSpPr/>
          <p:nvPr/>
        </p:nvSpPr>
        <p:spPr>
          <a:xfrm rot="8339749">
            <a:off x="1242190" y="2705421"/>
            <a:ext cx="686927" cy="15206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Isosceles Triangle 7"/>
          <p:cNvSpPr/>
          <p:nvPr/>
        </p:nvSpPr>
        <p:spPr>
          <a:xfrm rot="2965009">
            <a:off x="1127361" y="3856196"/>
            <a:ext cx="686927" cy="15206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87" y="2389014"/>
            <a:ext cx="3201662" cy="38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6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DESIGN FOR AP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                                                        </a:t>
            </a:r>
            <a:r>
              <a:rPr lang="nb-NO" sz="2800" b="1" i="1" dirty="0" smtClean="0"/>
              <a:t>Variants :</a:t>
            </a:r>
          </a:p>
          <a:p>
            <a:pPr marL="0" indent="0">
              <a:buNone/>
            </a:pPr>
            <a:r>
              <a:rPr lang="nb-NO" sz="2000" dirty="0" smtClean="0"/>
              <a:t>3 </a:t>
            </a:r>
            <a:r>
              <a:rPr lang="nb-NO" sz="2000" dirty="0" err="1" smtClean="0"/>
              <a:t>sector</a:t>
            </a:r>
            <a:r>
              <a:rPr lang="nb-NO" sz="2000" dirty="0" smtClean="0"/>
              <a:t> </a:t>
            </a:r>
            <a:r>
              <a:rPr lang="nb-NO" sz="2000" dirty="0" err="1" smtClean="0"/>
              <a:t>anntennas</a:t>
            </a:r>
            <a:r>
              <a:rPr lang="nb-NO" sz="2000" dirty="0" smtClean="0"/>
              <a:t>  ,</a:t>
            </a:r>
            <a:r>
              <a:rPr lang="nb-NO" sz="2000" dirty="0" err="1" smtClean="0"/>
              <a:t>each</a:t>
            </a:r>
            <a:r>
              <a:rPr lang="nb-NO" sz="2000" dirty="0" smtClean="0"/>
              <a:t> </a:t>
            </a:r>
            <a:r>
              <a:rPr lang="nb-NO" sz="2000" dirty="0" err="1" smtClean="0"/>
              <a:t>get</a:t>
            </a:r>
            <a:r>
              <a:rPr lang="nb-NO" sz="2000" dirty="0" smtClean="0"/>
              <a:t> </a:t>
            </a:r>
            <a:r>
              <a:rPr lang="nb-NO" sz="2000" dirty="0" err="1" smtClean="0"/>
              <a:t>its</a:t>
            </a:r>
            <a:r>
              <a:rPr lang="nb-NO" sz="2000" dirty="0" smtClean="0"/>
              <a:t>                    2 </a:t>
            </a:r>
            <a:r>
              <a:rPr lang="nb-NO" sz="2000" dirty="0" err="1" smtClean="0"/>
              <a:t>sector</a:t>
            </a:r>
            <a:r>
              <a:rPr lang="nb-NO" sz="2000" dirty="0" smtClean="0"/>
              <a:t> antennas </a:t>
            </a:r>
            <a:r>
              <a:rPr lang="nb-NO" sz="2000" dirty="0" err="1" smtClean="0"/>
              <a:t>of</a:t>
            </a:r>
            <a:r>
              <a:rPr lang="nb-NO" sz="2000" dirty="0" smtClean="0"/>
              <a:t> 120 </a:t>
            </a:r>
            <a:r>
              <a:rPr lang="nb-NO" sz="2000" dirty="0" err="1" smtClean="0"/>
              <a:t>degree</a:t>
            </a: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Segment </a:t>
            </a:r>
            <a:r>
              <a:rPr lang="nb-NO" sz="2000" dirty="0" err="1" smtClean="0"/>
              <a:t>of</a:t>
            </a:r>
            <a:r>
              <a:rPr lang="nb-NO" sz="2000" dirty="0" smtClean="0"/>
              <a:t> 120 </a:t>
            </a:r>
            <a:r>
              <a:rPr lang="nb-NO" sz="2000" dirty="0" err="1" smtClean="0"/>
              <a:t>degrees</a:t>
            </a:r>
            <a:r>
              <a:rPr lang="nb-NO" sz="2000" dirty="0" smtClean="0"/>
              <a:t>   or                              </a:t>
            </a:r>
            <a:r>
              <a:rPr lang="nb-NO" sz="2000" dirty="0" err="1" smtClean="0"/>
              <a:t>plus</a:t>
            </a:r>
            <a:r>
              <a:rPr lang="nb-NO" sz="2000" dirty="0" smtClean="0"/>
              <a:t> 1 </a:t>
            </a:r>
            <a:r>
              <a:rPr lang="nb-NO" sz="2000" dirty="0" err="1" smtClean="0"/>
              <a:t>omnidirectional</a:t>
            </a:r>
            <a:r>
              <a:rPr lang="nb-NO" sz="2000" dirty="0" smtClean="0"/>
              <a:t> antenna</a:t>
            </a:r>
          </a:p>
          <a:p>
            <a:pPr marL="0" indent="0">
              <a:buNone/>
            </a:pPr>
            <a:r>
              <a:rPr lang="nb-NO" sz="2000" dirty="0" err="1" smtClean="0"/>
              <a:t>there</a:t>
            </a:r>
            <a:r>
              <a:rPr lang="nb-NO" sz="2000" dirty="0" smtClean="0"/>
              <a:t> is </a:t>
            </a:r>
            <a:r>
              <a:rPr lang="nb-NO" sz="2000" dirty="0" err="1" smtClean="0"/>
              <a:t>possibility</a:t>
            </a:r>
            <a:r>
              <a:rPr lang="nb-NO" sz="2000" dirty="0" smtClean="0"/>
              <a:t> to </a:t>
            </a:r>
            <a:r>
              <a:rPr lang="nb-NO" sz="2000" dirty="0" err="1" smtClean="0"/>
              <a:t>adjust</a:t>
            </a:r>
            <a:endParaRPr lang="nb-NO" sz="2000" dirty="0" smtClean="0"/>
          </a:p>
          <a:p>
            <a:pPr marL="0" indent="0">
              <a:buNone/>
            </a:pPr>
            <a:r>
              <a:rPr lang="nb-NO" sz="2000" dirty="0" err="1" smtClean="0"/>
              <a:t>according</a:t>
            </a:r>
            <a:r>
              <a:rPr lang="nb-NO" sz="2000" dirty="0" smtClean="0"/>
              <a:t> to lanscape                              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                           </a:t>
            </a:r>
            <a:r>
              <a:rPr lang="nb-NO" sz="2000" b="1" i="1" dirty="0" smtClean="0"/>
              <a:t>Place like </a:t>
            </a:r>
            <a:r>
              <a:rPr lang="nb-NO" sz="2000" b="1" i="1" dirty="0" err="1" smtClean="0"/>
              <a:t>road,square</a:t>
            </a:r>
            <a:r>
              <a:rPr lang="nb-NO" sz="2000" b="1" i="1" dirty="0" smtClean="0"/>
              <a:t>  </a:t>
            </a:r>
            <a:r>
              <a:rPr lang="nb-NO" sz="2000" b="1" i="1" dirty="0" err="1" smtClean="0"/>
              <a:t>we</a:t>
            </a:r>
            <a:r>
              <a:rPr lang="nb-NO" sz="2000" b="1" i="1" dirty="0" smtClean="0"/>
              <a:t> </a:t>
            </a:r>
            <a:r>
              <a:rPr lang="nb-NO" sz="2000" b="1" i="1" dirty="0" err="1" smtClean="0"/>
              <a:t>need</a:t>
            </a:r>
            <a:r>
              <a:rPr lang="nb-NO" sz="2000" b="1" i="1" dirty="0" smtClean="0"/>
              <a:t> to cover</a:t>
            </a:r>
          </a:p>
          <a:p>
            <a:pPr marL="0" indent="0">
              <a:buNone/>
            </a:pPr>
            <a:endParaRPr lang="nb-NO" sz="2000" b="1" i="1" dirty="0"/>
          </a:p>
          <a:p>
            <a:pPr marL="0" indent="0">
              <a:buNone/>
            </a:pPr>
            <a:endParaRPr lang="nb-NO" sz="2000" b="1" i="1" dirty="0" smtClean="0"/>
          </a:p>
          <a:p>
            <a:pPr marL="0" indent="0">
              <a:buNone/>
            </a:pPr>
            <a:endParaRPr lang="nb-NO" sz="2000" b="1" i="1" dirty="0"/>
          </a:p>
          <a:p>
            <a:pPr marL="0" indent="0">
              <a:buNone/>
            </a:pPr>
            <a:endParaRPr lang="nb-NO" sz="2000" b="1" i="1" dirty="0" smtClean="0"/>
          </a:p>
          <a:p>
            <a:pPr marL="0" indent="0">
              <a:buNone/>
            </a:pPr>
            <a:endParaRPr lang="nb-NO" sz="2000" b="1" i="1" dirty="0"/>
          </a:p>
          <a:p>
            <a:pPr marL="0" indent="0">
              <a:buNone/>
            </a:pPr>
            <a:endParaRPr lang="nb-NO" sz="2000" b="1" i="1" dirty="0" smtClean="0"/>
          </a:p>
          <a:p>
            <a:pPr marL="0" indent="0">
              <a:buNone/>
            </a:pPr>
            <a:endParaRPr lang="nb-NO" sz="2000" b="1" i="1" dirty="0"/>
          </a:p>
          <a:p>
            <a:pPr marL="0" indent="0">
              <a:buNone/>
            </a:pPr>
            <a:r>
              <a:rPr lang="nb-NO" sz="2000" b="1" i="1" dirty="0" smtClean="0"/>
              <a:t> </a:t>
            </a:r>
            <a:r>
              <a:rPr lang="nb-NO" sz="2000" b="1" i="1" dirty="0" err="1" smtClean="0"/>
              <a:t>use</a:t>
            </a:r>
            <a:r>
              <a:rPr lang="nb-NO" sz="2000" b="1" i="1" dirty="0" smtClean="0"/>
              <a:t> </a:t>
            </a:r>
            <a:r>
              <a:rPr lang="nb-NO" sz="2000" b="1" i="1" dirty="0" err="1" smtClean="0"/>
              <a:t>of</a:t>
            </a:r>
            <a:r>
              <a:rPr lang="nb-NO" sz="2000" b="1" i="1" dirty="0" smtClean="0"/>
              <a:t> 3 non-overlapping </a:t>
            </a:r>
            <a:r>
              <a:rPr lang="nb-NO" sz="2000" b="1" i="1" dirty="0" err="1" smtClean="0"/>
              <a:t>channels</a:t>
            </a:r>
            <a:r>
              <a:rPr lang="nb-NO" sz="2000" b="1" i="1" dirty="0" smtClean="0"/>
              <a:t> in 2.4 GHz band                                      </a:t>
            </a:r>
            <a:endParaRPr lang="nb-NO" sz="2000" b="1" i="1" dirty="0"/>
          </a:p>
        </p:txBody>
      </p:sp>
      <p:sp>
        <p:nvSpPr>
          <p:cNvPr id="5" name="Isosceles Triangle 4"/>
          <p:cNvSpPr/>
          <p:nvPr/>
        </p:nvSpPr>
        <p:spPr>
          <a:xfrm rot="5783372">
            <a:off x="2311455" y="4506941"/>
            <a:ext cx="720080" cy="64807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323528" y="3124055"/>
            <a:ext cx="3816424" cy="223224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14" name="Isosceles Triangle 13"/>
          <p:cNvSpPr/>
          <p:nvPr/>
        </p:nvSpPr>
        <p:spPr>
          <a:xfrm rot="15209801">
            <a:off x="2515516" y="3684330"/>
            <a:ext cx="820385" cy="78773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Flowchart: Connector 14"/>
          <p:cNvSpPr/>
          <p:nvPr/>
        </p:nvSpPr>
        <p:spPr>
          <a:xfrm>
            <a:off x="1973587" y="3970138"/>
            <a:ext cx="545715" cy="5040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b="1" dirty="0" smtClean="0"/>
              <a:t>A</a:t>
            </a:r>
            <a:endParaRPr lang="nb-NO" b="1" dirty="0"/>
          </a:p>
        </p:txBody>
      </p:sp>
      <p:sp>
        <p:nvSpPr>
          <p:cNvPr id="17" name="Isosceles Triangle 16"/>
          <p:cNvSpPr/>
          <p:nvPr/>
        </p:nvSpPr>
        <p:spPr>
          <a:xfrm rot="1246846">
            <a:off x="1599567" y="4448662"/>
            <a:ext cx="820385" cy="78773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8" name="Isosceles Triangle 17"/>
          <p:cNvSpPr/>
          <p:nvPr/>
        </p:nvSpPr>
        <p:spPr>
          <a:xfrm rot="15443833">
            <a:off x="1176468" y="3342055"/>
            <a:ext cx="820385" cy="78773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16" name="Rectangle 15"/>
          <p:cNvSpPr/>
          <p:nvPr/>
        </p:nvSpPr>
        <p:spPr>
          <a:xfrm>
            <a:off x="4884866" y="3124055"/>
            <a:ext cx="4104456" cy="223224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9" name="Flowchart: Connector 18"/>
          <p:cNvSpPr/>
          <p:nvPr/>
        </p:nvSpPr>
        <p:spPr>
          <a:xfrm>
            <a:off x="6816796" y="4172439"/>
            <a:ext cx="190927" cy="17967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0" name="Flowchart: Connector 19"/>
          <p:cNvSpPr/>
          <p:nvPr/>
        </p:nvSpPr>
        <p:spPr>
          <a:xfrm>
            <a:off x="6145269" y="3520099"/>
            <a:ext cx="1512168" cy="144016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1" name="Flowchart: Connector 20"/>
          <p:cNvSpPr/>
          <p:nvPr/>
        </p:nvSpPr>
        <p:spPr>
          <a:xfrm>
            <a:off x="6650072" y="4009684"/>
            <a:ext cx="524376" cy="50518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A</a:t>
            </a:r>
            <a:endParaRPr lang="nb-NO" dirty="0"/>
          </a:p>
        </p:txBody>
      </p:sp>
      <p:sp>
        <p:nvSpPr>
          <p:cNvPr id="22" name="Isosceles Triangle 21"/>
          <p:cNvSpPr/>
          <p:nvPr/>
        </p:nvSpPr>
        <p:spPr>
          <a:xfrm rot="1988237">
            <a:off x="7362115" y="3664104"/>
            <a:ext cx="1461660" cy="1116123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5" name="Isosceles Triangle 24"/>
          <p:cNvSpPr/>
          <p:nvPr/>
        </p:nvSpPr>
        <p:spPr>
          <a:xfrm rot="19544551">
            <a:off x="4981086" y="3666034"/>
            <a:ext cx="1461660" cy="1116123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9107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CALCULATIONS FOR AP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</a:t>
            </a:r>
            <a:r>
              <a:rPr lang="nb-NO" sz="2400" dirty="0" smtClean="0"/>
              <a:t>1. </a:t>
            </a:r>
            <a:r>
              <a:rPr lang="nb-NO" sz="2400" dirty="0" err="1" smtClean="0"/>
              <a:t>Use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radio  </a:t>
            </a:r>
            <a:r>
              <a:rPr lang="nb-NO" sz="2400" b="1" i="1" dirty="0" smtClean="0"/>
              <a:t>UBIQUITI ROCKET M2   </a:t>
            </a:r>
          </a:p>
          <a:p>
            <a:pPr marL="0" indent="0">
              <a:buNone/>
            </a:pPr>
            <a:r>
              <a:rPr lang="nb-NO" sz="2400" b="1" i="1" dirty="0"/>
              <a:t> </a:t>
            </a:r>
            <a:r>
              <a:rPr lang="nb-NO" sz="2400" b="1" i="1" dirty="0" smtClean="0"/>
              <a:t>                                   </a:t>
            </a:r>
            <a:r>
              <a:rPr lang="nb-NO" sz="2400" b="1" i="1" dirty="0" err="1" smtClean="0"/>
              <a:t>Tx</a:t>
            </a:r>
            <a:r>
              <a:rPr lang="nb-NO" sz="2400" b="1" i="1" dirty="0" smtClean="0"/>
              <a:t> – </a:t>
            </a:r>
            <a:r>
              <a:rPr lang="nb-NO" sz="2400" b="1" i="1" dirty="0" err="1" smtClean="0"/>
              <a:t>max</a:t>
            </a:r>
            <a:r>
              <a:rPr lang="nb-NO" sz="2400" b="1" i="1" dirty="0" smtClean="0"/>
              <a:t> 25dBm</a:t>
            </a:r>
          </a:p>
          <a:p>
            <a:pPr marL="0" indent="0">
              <a:buNone/>
            </a:pPr>
            <a:r>
              <a:rPr lang="nb-NO" sz="2400" b="1" i="1" dirty="0"/>
              <a:t> </a:t>
            </a:r>
            <a:r>
              <a:rPr lang="nb-NO" sz="2400" dirty="0" smtClean="0"/>
              <a:t>2.  </a:t>
            </a:r>
            <a:r>
              <a:rPr lang="nb-NO" sz="2400" dirty="0" err="1" smtClean="0"/>
              <a:t>Sector</a:t>
            </a:r>
            <a:r>
              <a:rPr lang="nb-NO" sz="2400" dirty="0" smtClean="0"/>
              <a:t> antenna  </a:t>
            </a:r>
            <a:r>
              <a:rPr lang="nb-NO" sz="2400" b="1" i="1" dirty="0" smtClean="0"/>
              <a:t>UBIQUITI AM-2G15-120</a:t>
            </a:r>
          </a:p>
          <a:p>
            <a:pPr marL="0" indent="0">
              <a:buNone/>
            </a:pPr>
            <a:r>
              <a:rPr lang="nb-NO" sz="2400" b="1" i="1" dirty="0"/>
              <a:t> </a:t>
            </a:r>
            <a:r>
              <a:rPr lang="nb-NO" sz="2400" b="1" i="1" dirty="0" smtClean="0"/>
              <a:t>                                   </a:t>
            </a:r>
            <a:r>
              <a:rPr lang="nb-NO" sz="2400" b="1" i="1" dirty="0" err="1" smtClean="0"/>
              <a:t>gain</a:t>
            </a:r>
            <a:r>
              <a:rPr lang="nb-NO" sz="2400" b="1" i="1" dirty="0" smtClean="0"/>
              <a:t> 15 </a:t>
            </a:r>
            <a:r>
              <a:rPr lang="nb-NO" sz="2400" b="1" i="1" dirty="0" err="1" smtClean="0"/>
              <a:t>dBm</a:t>
            </a:r>
            <a:endParaRPr lang="nb-NO" sz="2400" b="1" i="1" dirty="0" smtClean="0"/>
          </a:p>
          <a:p>
            <a:pPr marL="0" indent="0">
              <a:buNone/>
            </a:pPr>
            <a:r>
              <a:rPr lang="nb-NO" sz="2400" b="1" i="1" dirty="0"/>
              <a:t> </a:t>
            </a:r>
            <a:r>
              <a:rPr lang="nb-NO" sz="2400" dirty="0" smtClean="0"/>
              <a:t>3.  </a:t>
            </a:r>
            <a:r>
              <a:rPr lang="nb-NO" sz="2400" dirty="0" err="1" smtClean="0"/>
              <a:t>Sensitivity</a:t>
            </a:r>
            <a:r>
              <a:rPr lang="nb-NO" sz="2400" dirty="0" smtClean="0"/>
              <a:t> for handset  </a:t>
            </a:r>
          </a:p>
          <a:p>
            <a:pPr marL="0" indent="0">
              <a:buNone/>
            </a:pPr>
            <a:r>
              <a:rPr lang="nb-NO" sz="2400" b="1" i="1" dirty="0"/>
              <a:t> </a:t>
            </a:r>
            <a:r>
              <a:rPr lang="nb-NO" sz="2400" b="1" i="1" dirty="0" smtClean="0"/>
              <a:t>        -66dBm -  54 </a:t>
            </a:r>
            <a:r>
              <a:rPr lang="nb-NO" sz="2400" b="1" i="1" dirty="0" err="1" smtClean="0"/>
              <a:t>Mb</a:t>
            </a:r>
            <a:r>
              <a:rPr lang="nb-NO" sz="2400" b="1" i="1" dirty="0" smtClean="0"/>
              <a:t>/s</a:t>
            </a:r>
          </a:p>
          <a:p>
            <a:pPr marL="0" indent="0">
              <a:buNone/>
            </a:pPr>
            <a:r>
              <a:rPr lang="nb-NO" sz="2400" b="1" i="1" dirty="0"/>
              <a:t> </a:t>
            </a:r>
            <a:r>
              <a:rPr lang="nb-NO" sz="2400" b="1" i="1" dirty="0" smtClean="0"/>
              <a:t>        -80dBm -  24 </a:t>
            </a:r>
            <a:r>
              <a:rPr lang="nb-NO" sz="2400" b="1" i="1" dirty="0" err="1" smtClean="0"/>
              <a:t>Mb</a:t>
            </a:r>
            <a:r>
              <a:rPr lang="nb-NO" sz="2400" b="1" i="1" dirty="0" smtClean="0"/>
              <a:t>/s</a:t>
            </a:r>
            <a:endParaRPr lang="nb-NO" sz="2400" b="1" i="1" dirty="0"/>
          </a:p>
        </p:txBody>
      </p:sp>
    </p:spTree>
    <p:extLst>
      <p:ext uri="{BB962C8B-B14F-4D97-AF65-F5344CB8AC3E}">
        <p14:creationId xmlns:p14="http://schemas.microsoft.com/office/powerpoint/2010/main" val="131910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CALCULATIONS FOR AP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          </a:t>
            </a:r>
            <a:r>
              <a:rPr lang="nb-NO" b="1" i="1" dirty="0" err="1" smtClean="0"/>
              <a:t>Comparing</a:t>
            </a:r>
            <a:r>
              <a:rPr lang="nb-NO" b="1" i="1" dirty="0" smtClean="0"/>
              <a:t>  to </a:t>
            </a:r>
            <a:r>
              <a:rPr lang="nb-NO" b="1" i="1" dirty="0" err="1" smtClean="0"/>
              <a:t>isotropic</a:t>
            </a:r>
            <a:r>
              <a:rPr lang="nb-NO" b="1" i="1" dirty="0" smtClean="0"/>
              <a:t> antenna 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Pr = </a:t>
            </a:r>
            <a:r>
              <a:rPr lang="nb-NO" dirty="0" err="1" smtClean="0"/>
              <a:t>Tx+Gt+Gr-L-AddL</a:t>
            </a:r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E.I.R.P. =20dBm[</a:t>
            </a:r>
            <a:r>
              <a:rPr lang="nb-NO" dirty="0" err="1" smtClean="0"/>
              <a:t>ref.lovdata</a:t>
            </a:r>
            <a:r>
              <a:rPr lang="nb-NO" dirty="0" smtClean="0"/>
              <a:t>]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</a:t>
            </a:r>
            <a:r>
              <a:rPr lang="nb-NO" dirty="0" err="1" smtClean="0"/>
              <a:t>Gr</a:t>
            </a:r>
            <a:r>
              <a:rPr lang="nb-NO" dirty="0" smtClean="0"/>
              <a:t> = 0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L= 20log10(c/4*</a:t>
            </a:r>
            <a:r>
              <a:rPr lang="el-GR" dirty="0" smtClean="0"/>
              <a:t>π</a:t>
            </a:r>
            <a:r>
              <a:rPr lang="nb-NO" dirty="0" smtClean="0"/>
              <a:t>*2.4GHz*D)– </a:t>
            </a:r>
            <a:r>
              <a:rPr lang="nb-NO" dirty="0" err="1" smtClean="0"/>
              <a:t>strongly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r>
              <a:rPr lang="nb-NO" dirty="0" smtClean="0"/>
              <a:t>     </a:t>
            </a:r>
            <a:r>
              <a:rPr lang="nb-NO" dirty="0" err="1" smtClean="0"/>
              <a:t>depends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distance</a:t>
            </a:r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</a:t>
            </a:r>
            <a:r>
              <a:rPr lang="nb-NO" dirty="0" err="1" smtClean="0"/>
              <a:t>AddL</a:t>
            </a:r>
            <a:r>
              <a:rPr lang="nb-NO" dirty="0" smtClean="0"/>
              <a:t>=20dB </a:t>
            </a:r>
            <a:r>
              <a:rPr lang="nb-NO" dirty="0" err="1" smtClean="0"/>
              <a:t>on</a:t>
            </a:r>
            <a:r>
              <a:rPr lang="nb-NO" dirty="0" smtClean="0"/>
              <a:t> 2,4GHz - </a:t>
            </a:r>
            <a:r>
              <a:rPr lang="nb-NO" dirty="0" err="1" smtClean="0"/>
              <a:t>additional</a:t>
            </a:r>
            <a:r>
              <a:rPr lang="nb-NO" dirty="0" smtClean="0"/>
              <a:t> loss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5008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CALCULATIONS FOR AP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</a:t>
            </a:r>
            <a:r>
              <a:rPr lang="nb-NO" sz="2000" dirty="0" err="1" smtClean="0"/>
              <a:t>we</a:t>
            </a:r>
            <a:r>
              <a:rPr lang="nb-NO" sz="2000" dirty="0" smtClean="0"/>
              <a:t> </a:t>
            </a:r>
            <a:r>
              <a:rPr lang="nb-NO" sz="2000" dirty="0" err="1" smtClean="0"/>
              <a:t>combine</a:t>
            </a:r>
            <a:r>
              <a:rPr lang="nb-NO" sz="2000" dirty="0" smtClean="0"/>
              <a:t>  </a:t>
            </a:r>
            <a:r>
              <a:rPr lang="nb-NO" sz="2000" dirty="0" err="1" smtClean="0"/>
              <a:t>Tx+Gt</a:t>
            </a:r>
            <a:r>
              <a:rPr lang="nb-NO" sz="2000" dirty="0" smtClean="0"/>
              <a:t> = 20 </a:t>
            </a:r>
            <a:r>
              <a:rPr lang="nb-NO" sz="2000" dirty="0" err="1" smtClean="0"/>
              <a:t>dBm</a:t>
            </a:r>
            <a:r>
              <a:rPr lang="nb-NO" sz="2000" dirty="0" smtClean="0"/>
              <a:t> in </a:t>
            </a:r>
            <a:r>
              <a:rPr lang="nb-NO" sz="2000" dirty="0" err="1" smtClean="0"/>
              <a:t>any</a:t>
            </a:r>
            <a:r>
              <a:rPr lang="nb-NO" sz="2000" dirty="0" smtClean="0"/>
              <a:t> case [</a:t>
            </a:r>
            <a:r>
              <a:rPr lang="nb-NO" sz="2000" dirty="0" err="1" smtClean="0"/>
              <a:t>ref.lovdata</a:t>
            </a:r>
            <a:r>
              <a:rPr lang="nb-NO" sz="2000" dirty="0" smtClean="0"/>
              <a:t>]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r>
              <a:rPr lang="nb-NO" dirty="0" smtClean="0"/>
              <a:t>      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   20m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  120m</a:t>
            </a:r>
          </a:p>
          <a:p>
            <a:pPr marL="0" indent="0">
              <a:buNone/>
            </a:pPr>
            <a:r>
              <a:rPr lang="nb-NO" dirty="0" smtClean="0"/>
              <a:t> </a:t>
            </a:r>
            <a:r>
              <a:rPr lang="nb-NO" sz="2000" dirty="0" err="1" smtClean="0"/>
              <a:t>difference</a:t>
            </a:r>
            <a:r>
              <a:rPr lang="nb-NO" sz="2000" dirty="0" smtClean="0"/>
              <a:t> = 100m </a:t>
            </a:r>
            <a:r>
              <a:rPr lang="nb-NO" sz="2000" dirty="0" err="1" smtClean="0"/>
              <a:t>hence</a:t>
            </a:r>
            <a:r>
              <a:rPr lang="nb-NO" sz="2000" dirty="0" smtClean="0"/>
              <a:t> -  by </a:t>
            </a:r>
            <a:r>
              <a:rPr lang="nb-NO" sz="2000" dirty="0" err="1" smtClean="0"/>
              <a:t>exchange</a:t>
            </a:r>
            <a:r>
              <a:rPr lang="nb-NO" sz="2000" dirty="0" smtClean="0"/>
              <a:t> to </a:t>
            </a:r>
            <a:r>
              <a:rPr lang="nb-NO" sz="2000" dirty="0" err="1" smtClean="0"/>
              <a:t>sector</a:t>
            </a:r>
            <a:r>
              <a:rPr lang="nb-NO" sz="2000" dirty="0" smtClean="0"/>
              <a:t> antenna range is </a:t>
            </a:r>
            <a:r>
              <a:rPr lang="nb-NO" sz="2000" dirty="0" err="1" smtClean="0"/>
              <a:t>extended</a:t>
            </a: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  </a:t>
            </a:r>
            <a:r>
              <a:rPr lang="nb-NO" sz="2000" dirty="0" err="1" smtClean="0"/>
              <a:t>we</a:t>
            </a:r>
            <a:r>
              <a:rPr lang="nb-NO" sz="2000" dirty="0" smtClean="0"/>
              <a:t> </a:t>
            </a:r>
            <a:r>
              <a:rPr lang="nb-NO" sz="2000" dirty="0" err="1" smtClean="0"/>
              <a:t>combine</a:t>
            </a:r>
            <a:r>
              <a:rPr lang="nb-NO" sz="2000" dirty="0" smtClean="0"/>
              <a:t> to </a:t>
            </a:r>
            <a:r>
              <a:rPr lang="nb-NO" sz="2000" dirty="0" err="1" smtClean="0"/>
              <a:t>get</a:t>
            </a:r>
            <a:r>
              <a:rPr lang="nb-NO" sz="2000" dirty="0" smtClean="0"/>
              <a:t> ERPI = 20 </a:t>
            </a:r>
            <a:r>
              <a:rPr lang="nb-NO" sz="2000" dirty="0" err="1" smtClean="0"/>
              <a:t>dBm</a:t>
            </a:r>
            <a:r>
              <a:rPr lang="nb-NO" sz="2000" dirty="0" smtClean="0"/>
              <a:t> = </a:t>
            </a:r>
            <a:r>
              <a:rPr lang="nb-NO" sz="2000" dirty="0" err="1" smtClean="0"/>
              <a:t>Tx</a:t>
            </a:r>
            <a:r>
              <a:rPr lang="nb-NO" sz="2000" dirty="0" smtClean="0"/>
              <a:t>(7dBm-2dBmLoss) +</a:t>
            </a:r>
            <a:r>
              <a:rPr lang="nb-NO" sz="2000" dirty="0" err="1" smtClean="0"/>
              <a:t>Gt</a:t>
            </a:r>
            <a:r>
              <a:rPr lang="nb-NO" sz="2000" dirty="0" smtClean="0"/>
              <a:t>(15dBm)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Range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omnidirectional</a:t>
            </a:r>
            <a:r>
              <a:rPr lang="nb-NO" sz="2000" dirty="0" smtClean="0"/>
              <a:t> antenna </a:t>
            </a:r>
            <a:r>
              <a:rPr lang="nb-NO" sz="2000" dirty="0" err="1" smtClean="0"/>
              <a:t>of</a:t>
            </a:r>
            <a:r>
              <a:rPr lang="nb-NO" sz="2000" dirty="0" smtClean="0"/>
              <a:t> 3dBi   </a:t>
            </a:r>
            <a:r>
              <a:rPr lang="el-GR" sz="2000" dirty="0" smtClean="0"/>
              <a:t>῀</a:t>
            </a:r>
            <a:r>
              <a:rPr lang="nb-NO" sz="2000" dirty="0" smtClean="0"/>
              <a:t>50m [ref.</a:t>
            </a:r>
            <a:r>
              <a:rPr lang="nb-NO" sz="2000" dirty="0"/>
              <a:t> </a:t>
            </a:r>
            <a:r>
              <a:rPr lang="nb-NO" sz="800" dirty="0" smtClean="0"/>
              <a:t>en.wikipedia.org/wiki/IEEE_802.11n-2009</a:t>
            </a:r>
            <a:r>
              <a:rPr lang="nb-NO" sz="2000" dirty="0" smtClean="0"/>
              <a:t>]</a:t>
            </a:r>
            <a:endParaRPr lang="nb-NO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83983"/>
              </p:ext>
            </p:extLst>
          </p:nvPr>
        </p:nvGraphicFramePr>
        <p:xfrm>
          <a:off x="2627784" y="2564904"/>
          <a:ext cx="609600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Tx,dBm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Gt,dBm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Path</a:t>
                      </a:r>
                      <a:r>
                        <a:rPr lang="nb-NO" sz="1400" dirty="0" smtClean="0"/>
                        <a:t> loss</a:t>
                      </a:r>
                    </a:p>
                    <a:p>
                      <a:r>
                        <a:rPr lang="nb-NO" sz="1400" dirty="0" err="1" smtClean="0"/>
                        <a:t>FRIIS,dBm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AddL,dB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Pr,dBm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Isotropic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 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 0                    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-66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-20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-66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Sectror</a:t>
                      </a:r>
                      <a:r>
                        <a:rPr lang="nb-NO" sz="1400" baseline="0" dirty="0" smtClean="0"/>
                        <a:t> 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 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15 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-66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-20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-51</a:t>
                      </a:r>
                      <a:endParaRPr lang="nb-NO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739719"/>
              </p:ext>
            </p:extLst>
          </p:nvPr>
        </p:nvGraphicFramePr>
        <p:xfrm>
          <a:off x="2627784" y="4005064"/>
          <a:ext cx="609600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Tx,dBm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Gt,dBm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Path</a:t>
                      </a:r>
                      <a:r>
                        <a:rPr lang="nb-NO" sz="1400" dirty="0" smtClean="0"/>
                        <a:t> loss</a:t>
                      </a:r>
                    </a:p>
                    <a:p>
                      <a:r>
                        <a:rPr lang="nb-NO" sz="1400" dirty="0" err="1" smtClean="0"/>
                        <a:t>FRIIS,dBm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AddL,dB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Pr,dBm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Isotropic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  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-81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-81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Sectror</a:t>
                      </a:r>
                      <a:r>
                        <a:rPr lang="nb-NO" sz="1400" baseline="0" dirty="0" smtClean="0"/>
                        <a:t> 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  15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-81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-20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     -66</a:t>
                      </a:r>
                      <a:endParaRPr lang="nb-NO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02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DESIGN FOR BACKBONE - OBSTACLES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FRESNEL ZONE +DIFFRACTION</a:t>
            </a:r>
          </a:p>
          <a:p>
            <a:pPr marL="0" indent="0">
              <a:buNone/>
            </a:pPr>
            <a:r>
              <a:rPr lang="nb-NO" dirty="0" smtClean="0"/>
              <a:t>                                </a:t>
            </a:r>
            <a:r>
              <a:rPr lang="nb-NO" sz="1000" dirty="0" err="1" smtClean="0"/>
              <a:t>hehheight,m</a:t>
            </a:r>
            <a:r>
              <a:rPr lang="nb-NO" sz="1000" dirty="0" smtClean="0"/>
              <a:t> 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                                </a:t>
            </a:r>
            <a:r>
              <a:rPr lang="nb-NO" sz="1000" dirty="0" smtClean="0"/>
              <a:t>5m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 </a:t>
            </a:r>
            <a:r>
              <a:rPr lang="nb-NO" sz="1000" dirty="0" smtClean="0"/>
              <a:t>hill </a:t>
            </a:r>
            <a:r>
              <a:rPr lang="nb-NO" dirty="0" smtClean="0"/>
              <a:t>            </a:t>
            </a:r>
            <a:r>
              <a:rPr lang="nb-NO" sz="1050" dirty="0" err="1" smtClean="0"/>
              <a:t>trees</a:t>
            </a:r>
            <a:r>
              <a:rPr lang="nb-NO" sz="1050" dirty="0" smtClean="0"/>
              <a:t>                                                                                  </a:t>
            </a:r>
            <a:r>
              <a:rPr lang="nb-NO" sz="1050" dirty="0" err="1" smtClean="0"/>
              <a:t>distance</a:t>
            </a:r>
            <a:r>
              <a:rPr lang="nb-NO" sz="1050" dirty="0" smtClean="0"/>
              <a:t> </a:t>
            </a:r>
            <a:r>
              <a:rPr lang="nb-NO" sz="1050" dirty="0" err="1" smtClean="0"/>
              <a:t>between</a:t>
            </a:r>
            <a:r>
              <a:rPr lang="nb-NO" sz="1050" dirty="0" smtClean="0"/>
              <a:t> </a:t>
            </a:r>
            <a:r>
              <a:rPr lang="nb-NO" sz="1050" dirty="0" err="1" smtClean="0"/>
              <a:t>antennas,km</a:t>
            </a:r>
            <a:endParaRPr lang="nb-NO" dirty="0" smtClean="0"/>
          </a:p>
          <a:p>
            <a:pPr marL="0" indent="0">
              <a:buNone/>
            </a:pPr>
            <a:r>
              <a:rPr lang="nb-NO" sz="2400" dirty="0" smtClean="0"/>
              <a:t>SCATTERING and REFLECTION            </a:t>
            </a:r>
            <a:r>
              <a:rPr lang="nb-NO" dirty="0" smtClean="0"/>
              <a:t>REFRACTION</a:t>
            </a:r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2099874"/>
            <a:ext cx="4805403" cy="1999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18" y="2198570"/>
            <a:ext cx="3190875" cy="185567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06" y="5085184"/>
            <a:ext cx="29337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5013175"/>
            <a:ext cx="2305050" cy="1800201"/>
          </a:xfrm>
          <a:prstGeom prst="rect">
            <a:avLst/>
          </a:prstGeom>
        </p:spPr>
      </p:pic>
      <p:sp>
        <p:nvSpPr>
          <p:cNvPr id="9" name="Isosceles Triangle 8"/>
          <p:cNvSpPr/>
          <p:nvPr/>
        </p:nvSpPr>
        <p:spPr>
          <a:xfrm>
            <a:off x="2483768" y="2636912"/>
            <a:ext cx="72008" cy="64807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Isosceles Triangle 9"/>
          <p:cNvSpPr/>
          <p:nvPr/>
        </p:nvSpPr>
        <p:spPr>
          <a:xfrm>
            <a:off x="2699792" y="2636912"/>
            <a:ext cx="45719" cy="72008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Isosceles Triangle 10"/>
          <p:cNvSpPr/>
          <p:nvPr/>
        </p:nvSpPr>
        <p:spPr>
          <a:xfrm>
            <a:off x="2339752" y="2708920"/>
            <a:ext cx="45719" cy="72008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Isosceles Triangle 11"/>
          <p:cNvSpPr/>
          <p:nvPr/>
        </p:nvSpPr>
        <p:spPr>
          <a:xfrm>
            <a:off x="2195736" y="2708920"/>
            <a:ext cx="45719" cy="72008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4" name="Straight Arrow Connector 13"/>
          <p:cNvCxnSpPr>
            <a:endCxn id="11" idx="4"/>
          </p:cNvCxnSpPr>
          <p:nvPr/>
        </p:nvCxnSpPr>
        <p:spPr>
          <a:xfrm flipH="1" flipV="1">
            <a:off x="2385471" y="3429000"/>
            <a:ext cx="170305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259632" y="3717032"/>
            <a:ext cx="21602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-9960000">
            <a:off x="2062981" y="2780928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Arc 19"/>
          <p:cNvSpPr/>
          <p:nvPr/>
        </p:nvSpPr>
        <p:spPr>
          <a:xfrm rot="-9960000">
            <a:off x="1873000" y="2940867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Arc 20"/>
          <p:cNvSpPr/>
          <p:nvPr/>
        </p:nvSpPr>
        <p:spPr>
          <a:xfrm rot="-9960000">
            <a:off x="1970065" y="2836253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Arc 21"/>
          <p:cNvSpPr/>
          <p:nvPr/>
        </p:nvSpPr>
        <p:spPr>
          <a:xfrm rot="-9960000">
            <a:off x="1780083" y="3060742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Arc 22"/>
          <p:cNvSpPr/>
          <p:nvPr/>
        </p:nvSpPr>
        <p:spPr>
          <a:xfrm rot="-9960000">
            <a:off x="1922932" y="2896962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Arc 23"/>
          <p:cNvSpPr/>
          <p:nvPr/>
        </p:nvSpPr>
        <p:spPr>
          <a:xfrm rot="-9960000">
            <a:off x="2108764" y="2755943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Arc 24"/>
          <p:cNvSpPr/>
          <p:nvPr/>
        </p:nvSpPr>
        <p:spPr>
          <a:xfrm rot="-9960000">
            <a:off x="2024357" y="2825057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Arc 25"/>
          <p:cNvSpPr/>
          <p:nvPr/>
        </p:nvSpPr>
        <p:spPr>
          <a:xfrm rot="-9960000">
            <a:off x="2132144" y="2719577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Arc 26"/>
          <p:cNvSpPr/>
          <p:nvPr/>
        </p:nvSpPr>
        <p:spPr>
          <a:xfrm rot="-9960000">
            <a:off x="1838471" y="2985655"/>
            <a:ext cx="155614" cy="14401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857890" y="2099874"/>
            <a:ext cx="49932" cy="2490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9" idx="0"/>
          </p:cNvCxnSpPr>
          <p:nvPr/>
        </p:nvCxnSpPr>
        <p:spPr>
          <a:xfrm flipH="1">
            <a:off x="2123368" y="2060848"/>
            <a:ext cx="1224496" cy="8619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580112" y="3068960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355976" y="3068960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32040" y="3356992"/>
            <a:ext cx="0" cy="54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427984" y="3356992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0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DESIGN FOR BACKBONE -OBSTACLES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                    </a:t>
            </a:r>
            <a:r>
              <a:rPr lang="nb-NO" dirty="0" err="1" smtClean="0"/>
              <a:t>keep</a:t>
            </a:r>
            <a:r>
              <a:rPr lang="nb-NO" dirty="0" smtClean="0"/>
              <a:t> </a:t>
            </a:r>
            <a:r>
              <a:rPr lang="nb-NO" b="1" i="1" dirty="0" smtClean="0"/>
              <a:t>Line </a:t>
            </a:r>
            <a:r>
              <a:rPr lang="nb-NO" b="1" i="1" dirty="0" err="1" smtClean="0"/>
              <a:t>Of</a:t>
            </a:r>
            <a:r>
              <a:rPr lang="nb-NO" b="1" i="1" dirty="0" smtClean="0"/>
              <a:t> </a:t>
            </a:r>
            <a:r>
              <a:rPr lang="nb-NO" b="1" i="1" dirty="0" err="1" smtClean="0"/>
              <a:t>Sight</a:t>
            </a:r>
            <a:endParaRPr lang="nb-NO" b="1" i="1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                                              Forest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                      </a:t>
            </a:r>
            <a:r>
              <a:rPr lang="nb-NO" dirty="0" err="1" smtClean="0"/>
              <a:t>Track</a:t>
            </a:r>
            <a:endParaRPr lang="nb-NO" dirty="0"/>
          </a:p>
        </p:txBody>
      </p:sp>
      <p:sp>
        <p:nvSpPr>
          <p:cNvPr id="7" name="Left Arrow 6"/>
          <p:cNvSpPr/>
          <p:nvPr/>
        </p:nvSpPr>
        <p:spPr>
          <a:xfrm rot="1323986">
            <a:off x="2267743" y="5661248"/>
            <a:ext cx="1584177" cy="216024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Left Arrow 7"/>
          <p:cNvSpPr/>
          <p:nvPr/>
        </p:nvSpPr>
        <p:spPr>
          <a:xfrm rot="3576006">
            <a:off x="1105544" y="4634897"/>
            <a:ext cx="1584176" cy="216024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ight Arrow 8"/>
          <p:cNvSpPr/>
          <p:nvPr/>
        </p:nvSpPr>
        <p:spPr>
          <a:xfrm rot="19038592">
            <a:off x="1449723" y="3234945"/>
            <a:ext cx="1636041" cy="216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ight Arrow 9"/>
          <p:cNvSpPr/>
          <p:nvPr/>
        </p:nvSpPr>
        <p:spPr>
          <a:xfrm rot="1736875" flipV="1">
            <a:off x="2885303" y="3816783"/>
            <a:ext cx="4961435" cy="26198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Left Arrow 10"/>
          <p:cNvSpPr/>
          <p:nvPr/>
        </p:nvSpPr>
        <p:spPr>
          <a:xfrm rot="5093849">
            <a:off x="7387431" y="4258462"/>
            <a:ext cx="1777849" cy="21901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Left Arrow 11"/>
          <p:cNvSpPr/>
          <p:nvPr/>
        </p:nvSpPr>
        <p:spPr>
          <a:xfrm rot="2397298">
            <a:off x="6076919" y="2697743"/>
            <a:ext cx="2088232" cy="28803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ight Arrow 12"/>
          <p:cNvSpPr/>
          <p:nvPr/>
        </p:nvSpPr>
        <p:spPr>
          <a:xfrm>
            <a:off x="6948264" y="1772816"/>
            <a:ext cx="1516222" cy="28803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lowchart: Extract 13"/>
          <p:cNvSpPr/>
          <p:nvPr/>
        </p:nvSpPr>
        <p:spPr>
          <a:xfrm>
            <a:off x="2123728" y="2354787"/>
            <a:ext cx="3096344" cy="2236714"/>
          </a:xfrm>
          <a:prstGeom prst="flowChartExtra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/>
              <a:t>Mountain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15" name="Flowchart: Extract 14"/>
          <p:cNvSpPr/>
          <p:nvPr/>
        </p:nvSpPr>
        <p:spPr>
          <a:xfrm>
            <a:off x="6516216" y="2841759"/>
            <a:ext cx="45719" cy="1379329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Flowchart: Extract 15"/>
          <p:cNvSpPr/>
          <p:nvPr/>
        </p:nvSpPr>
        <p:spPr>
          <a:xfrm>
            <a:off x="6668616" y="2994159"/>
            <a:ext cx="45719" cy="1379329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lowchart: Extract 16"/>
          <p:cNvSpPr/>
          <p:nvPr/>
        </p:nvSpPr>
        <p:spPr>
          <a:xfrm>
            <a:off x="6833341" y="2891741"/>
            <a:ext cx="45719" cy="1379329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Flowchart: Extract 17"/>
          <p:cNvSpPr/>
          <p:nvPr/>
        </p:nvSpPr>
        <p:spPr>
          <a:xfrm>
            <a:off x="7019135" y="3211854"/>
            <a:ext cx="45719" cy="1379329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Flowchart: Extract 18"/>
          <p:cNvSpPr/>
          <p:nvPr/>
        </p:nvSpPr>
        <p:spPr>
          <a:xfrm>
            <a:off x="7254898" y="3212172"/>
            <a:ext cx="45719" cy="1379329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Flowchart: Extract 19"/>
          <p:cNvSpPr/>
          <p:nvPr/>
        </p:nvSpPr>
        <p:spPr>
          <a:xfrm>
            <a:off x="7129770" y="3377840"/>
            <a:ext cx="45719" cy="1379329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Flowchart: Extract 20"/>
          <p:cNvSpPr/>
          <p:nvPr/>
        </p:nvSpPr>
        <p:spPr>
          <a:xfrm>
            <a:off x="7430616" y="3472826"/>
            <a:ext cx="45719" cy="1379329"/>
          </a:xfrm>
          <a:prstGeom prst="flowChartExtra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Flowchart: Connector 21"/>
          <p:cNvSpPr/>
          <p:nvPr/>
        </p:nvSpPr>
        <p:spPr>
          <a:xfrm>
            <a:off x="1835696" y="5480754"/>
            <a:ext cx="449490" cy="46852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B</a:t>
            </a:r>
            <a:endParaRPr lang="nb-NO" dirty="0"/>
          </a:p>
        </p:txBody>
      </p:sp>
      <p:sp>
        <p:nvSpPr>
          <p:cNvPr id="23" name="Flowchart: Connector 22"/>
          <p:cNvSpPr/>
          <p:nvPr/>
        </p:nvSpPr>
        <p:spPr>
          <a:xfrm>
            <a:off x="7053012" y="2257409"/>
            <a:ext cx="449490" cy="46852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B</a:t>
            </a:r>
            <a:endParaRPr lang="nb-NO" dirty="0"/>
          </a:p>
        </p:txBody>
      </p:sp>
      <p:sp>
        <p:nvSpPr>
          <p:cNvPr id="24" name="Flowchart: Connector 23"/>
          <p:cNvSpPr/>
          <p:nvPr/>
        </p:nvSpPr>
        <p:spPr>
          <a:xfrm>
            <a:off x="8464486" y="4221088"/>
            <a:ext cx="449490" cy="46852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B</a:t>
            </a:r>
            <a:endParaRPr lang="nb-NO" dirty="0"/>
          </a:p>
        </p:txBody>
      </p:sp>
      <p:sp>
        <p:nvSpPr>
          <p:cNvPr id="25" name="Flowchart: Connector 24"/>
          <p:cNvSpPr/>
          <p:nvPr/>
        </p:nvSpPr>
        <p:spPr>
          <a:xfrm>
            <a:off x="6337190" y="4903061"/>
            <a:ext cx="449490" cy="46852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B</a:t>
            </a:r>
            <a:endParaRPr lang="nb-NO" dirty="0"/>
          </a:p>
        </p:txBody>
      </p:sp>
      <p:sp>
        <p:nvSpPr>
          <p:cNvPr id="26" name="Flowchart: Connector 25"/>
          <p:cNvSpPr/>
          <p:nvPr/>
        </p:nvSpPr>
        <p:spPr>
          <a:xfrm>
            <a:off x="1956427" y="2089198"/>
            <a:ext cx="449490" cy="46852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B</a:t>
            </a:r>
            <a:endParaRPr lang="nb-NO" dirty="0"/>
          </a:p>
        </p:txBody>
      </p:sp>
      <p:sp>
        <p:nvSpPr>
          <p:cNvPr id="27" name="Flowchart: Connector 26"/>
          <p:cNvSpPr/>
          <p:nvPr/>
        </p:nvSpPr>
        <p:spPr>
          <a:xfrm>
            <a:off x="4499992" y="2759896"/>
            <a:ext cx="449490" cy="46852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B</a:t>
            </a:r>
            <a:endParaRPr lang="nb-NO" dirty="0"/>
          </a:p>
        </p:txBody>
      </p:sp>
      <p:sp>
        <p:nvSpPr>
          <p:cNvPr id="29" name="Flowchart: Connector 28"/>
          <p:cNvSpPr/>
          <p:nvPr/>
        </p:nvSpPr>
        <p:spPr>
          <a:xfrm>
            <a:off x="8239741" y="1268760"/>
            <a:ext cx="449490" cy="46852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B</a:t>
            </a:r>
            <a:endParaRPr lang="nb-NO" dirty="0"/>
          </a:p>
        </p:txBody>
      </p:sp>
      <p:sp>
        <p:nvSpPr>
          <p:cNvPr id="30" name="Up Arrow 29"/>
          <p:cNvSpPr/>
          <p:nvPr/>
        </p:nvSpPr>
        <p:spPr>
          <a:xfrm rot="2520000">
            <a:off x="3397371" y="2780590"/>
            <a:ext cx="45719" cy="29809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Up Arrow 30"/>
          <p:cNvSpPr/>
          <p:nvPr/>
        </p:nvSpPr>
        <p:spPr>
          <a:xfrm rot="900000">
            <a:off x="6934723" y="2705790"/>
            <a:ext cx="45719" cy="223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Multiply 31"/>
          <p:cNvSpPr/>
          <p:nvPr/>
        </p:nvSpPr>
        <p:spPr>
          <a:xfrm>
            <a:off x="6396798" y="4133983"/>
            <a:ext cx="7200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3" name="Multiply 32"/>
          <p:cNvSpPr/>
          <p:nvPr/>
        </p:nvSpPr>
        <p:spPr>
          <a:xfrm>
            <a:off x="2425613" y="4433225"/>
            <a:ext cx="7200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4" name="Up Arrow 33"/>
          <p:cNvSpPr/>
          <p:nvPr/>
        </p:nvSpPr>
        <p:spPr>
          <a:xfrm>
            <a:off x="2060441" y="2632446"/>
            <a:ext cx="63287" cy="276156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5" name="Up Arrow 34"/>
          <p:cNvSpPr/>
          <p:nvPr/>
        </p:nvSpPr>
        <p:spPr>
          <a:xfrm rot="6420000">
            <a:off x="3540317" y="923157"/>
            <a:ext cx="63287" cy="276156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6" name="Up Arrow 35"/>
          <p:cNvSpPr/>
          <p:nvPr/>
        </p:nvSpPr>
        <p:spPr>
          <a:xfrm rot="8400000">
            <a:off x="5372250" y="2872368"/>
            <a:ext cx="63287" cy="276156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7" name="Up Arrow 36"/>
          <p:cNvSpPr/>
          <p:nvPr/>
        </p:nvSpPr>
        <p:spPr>
          <a:xfrm rot="-2220000">
            <a:off x="8197074" y="2316956"/>
            <a:ext cx="63287" cy="20520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8" name="Up Arrow 37"/>
          <p:cNvSpPr/>
          <p:nvPr/>
        </p:nvSpPr>
        <p:spPr>
          <a:xfrm rot="4320000">
            <a:off x="7674732" y="4092691"/>
            <a:ext cx="63287" cy="19080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9" name="Up Arrow 38"/>
          <p:cNvSpPr/>
          <p:nvPr/>
        </p:nvSpPr>
        <p:spPr>
          <a:xfrm rot="2640000">
            <a:off x="7536502" y="994871"/>
            <a:ext cx="63287" cy="15480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6011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INTRODUCTION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 smtClean="0"/>
              <a:t>1.   ESTABLISH SYSTEM BASED ON  STANDARD   IEEE802.11  (WI-FI) WHICH</a:t>
            </a:r>
          </a:p>
          <a:p>
            <a:pPr marL="0" indent="0">
              <a:buNone/>
            </a:pPr>
            <a:r>
              <a:rPr lang="nb-NO" sz="2000" dirty="0" smtClean="0"/>
              <a:t>      WILL STREAM VIDEO TAKEN ON SOME POINTS ALONG THE ROAD TO 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USERS CONNECTED TO    INTERNET</a:t>
            </a:r>
          </a:p>
          <a:p>
            <a:pPr marL="0" indent="0">
              <a:buNone/>
            </a:pPr>
            <a:endParaRPr lang="nb-NO" sz="2000" dirty="0" smtClean="0"/>
          </a:p>
          <a:p>
            <a:pPr marL="457200" indent="-457200">
              <a:buAutoNum type="arabicPeriod" startAt="2"/>
            </a:pPr>
            <a:r>
              <a:rPr lang="nb-NO" sz="2000" dirty="0" smtClean="0"/>
              <a:t>USERS HAVE EITHER BROADBAND CONNECTION TO WEB AT HOME OR</a:t>
            </a:r>
          </a:p>
          <a:p>
            <a:pPr marL="0" indent="0">
              <a:buNone/>
            </a:pPr>
            <a:r>
              <a:rPr lang="nb-NO" sz="2000" dirty="0" smtClean="0"/>
              <a:t>        OR  USERS CAN BE LOCATED ALONG THE RACE TRACK,DELIVERING 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 VIDEO STREAMS TO THEM  IS MAIN TASK</a:t>
            </a:r>
          </a:p>
          <a:p>
            <a:pPr marL="0" indent="0">
              <a:buNone/>
            </a:pPr>
            <a:endParaRPr lang="nb-NO" sz="2000" dirty="0" smtClean="0"/>
          </a:p>
          <a:p>
            <a:pPr marL="457200" indent="-457200">
              <a:buAutoNum type="arabicPeriod" startAt="3"/>
            </a:pPr>
            <a:r>
              <a:rPr lang="nb-NO" sz="2000" dirty="0" smtClean="0"/>
              <a:t>IN OUR CASE  THE RACE TRACK IS FIRST  20km  OF BIRKEBEINERRITTET</a:t>
            </a:r>
          </a:p>
          <a:p>
            <a:pPr marL="0" indent="0">
              <a:buNone/>
            </a:pPr>
            <a:r>
              <a:rPr lang="nb-NO" sz="2000" dirty="0" smtClean="0"/>
              <a:t>        WICH STARTS IN THE TOWN OF   RENA  AND CONTINUES TROUGH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 ROUGH TERRAIN TO NEXT TOWN </a:t>
            </a:r>
          </a:p>
          <a:p>
            <a:pPr marL="0" indent="0">
              <a:buNone/>
            </a:pPr>
            <a:endParaRPr lang="nb-NO" sz="2000" dirty="0" smtClean="0"/>
          </a:p>
          <a:p>
            <a:pPr marL="457200" indent="-457200">
              <a:buAutoNum type="arabicPeriod" startAt="2"/>
            </a:pPr>
            <a:endParaRPr lang="nb-NO" sz="2000" dirty="0" smtClean="0"/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0293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SCHEME FOR BACKBONE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                   </a:t>
            </a:r>
            <a:r>
              <a:rPr lang="nb-NO" b="1" i="1" dirty="0" smtClean="0"/>
              <a:t>Distribution </a:t>
            </a:r>
            <a:r>
              <a:rPr lang="nb-NO" b="1" i="1" dirty="0" err="1" smtClean="0"/>
              <a:t>of</a:t>
            </a:r>
            <a:r>
              <a:rPr lang="nb-NO" b="1" i="1" dirty="0" smtClean="0"/>
              <a:t> </a:t>
            </a:r>
            <a:r>
              <a:rPr lang="nb-NO" b="1" i="1" dirty="0" err="1" smtClean="0"/>
              <a:t>streams</a:t>
            </a:r>
            <a:endParaRPr lang="nb-NO" b="1" i="1" dirty="0" smtClean="0"/>
          </a:p>
          <a:p>
            <a:pPr marL="0" indent="0">
              <a:buNone/>
            </a:pPr>
            <a:endParaRPr lang="nb-NO" b="1" i="1" dirty="0"/>
          </a:p>
          <a:p>
            <a:pPr marL="0" indent="0">
              <a:buNone/>
            </a:pPr>
            <a:r>
              <a:rPr lang="nb-NO" b="1" i="1" dirty="0" smtClean="0"/>
              <a:t>                            AP                     </a:t>
            </a:r>
            <a:r>
              <a:rPr lang="nb-NO" b="1" i="1" dirty="0" err="1" smtClean="0"/>
              <a:t>AP</a:t>
            </a:r>
            <a:r>
              <a:rPr lang="nb-NO" b="1" i="1" dirty="0" smtClean="0"/>
              <a:t>   </a:t>
            </a:r>
            <a:r>
              <a:rPr lang="nb-NO" b="1" i="1" dirty="0" err="1" smtClean="0"/>
              <a:t>AP</a:t>
            </a:r>
            <a:endParaRPr lang="nb-NO" b="1" i="1" dirty="0" smtClean="0"/>
          </a:p>
          <a:p>
            <a:pPr marL="0" indent="0">
              <a:buNone/>
            </a:pPr>
            <a:r>
              <a:rPr lang="nb-NO" b="1" i="1" dirty="0"/>
              <a:t> </a:t>
            </a:r>
            <a:r>
              <a:rPr lang="nb-NO" b="1" i="1" dirty="0" smtClean="0"/>
              <a:t>                               </a:t>
            </a:r>
            <a:endParaRPr lang="nb-NO" b="1" i="1" dirty="0"/>
          </a:p>
        </p:txBody>
      </p:sp>
      <p:sp>
        <p:nvSpPr>
          <p:cNvPr id="4" name="Rectangle 3"/>
          <p:cNvSpPr/>
          <p:nvPr/>
        </p:nvSpPr>
        <p:spPr>
          <a:xfrm>
            <a:off x="2051720" y="3501008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BB1</a:t>
            </a:r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4453136" y="3435730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BB2</a:t>
            </a:r>
            <a:endParaRPr lang="nb-NO" dirty="0"/>
          </a:p>
        </p:txBody>
      </p:sp>
      <p:sp>
        <p:nvSpPr>
          <p:cNvPr id="6" name="Rectangle 5"/>
          <p:cNvSpPr/>
          <p:nvPr/>
        </p:nvSpPr>
        <p:spPr>
          <a:xfrm>
            <a:off x="6618248" y="3406170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BB3</a:t>
            </a:r>
            <a:endParaRPr lang="nb-NO" dirty="0"/>
          </a:p>
        </p:txBody>
      </p:sp>
      <p:sp>
        <p:nvSpPr>
          <p:cNvPr id="7" name="Left Arrow 6"/>
          <p:cNvSpPr/>
          <p:nvPr/>
        </p:nvSpPr>
        <p:spPr>
          <a:xfrm>
            <a:off x="2627784" y="2420888"/>
            <a:ext cx="201622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Left Arrow 7"/>
          <p:cNvSpPr/>
          <p:nvPr/>
        </p:nvSpPr>
        <p:spPr>
          <a:xfrm rot="10800000">
            <a:off x="5148064" y="2402115"/>
            <a:ext cx="201622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Down Arrow 8"/>
          <p:cNvSpPr/>
          <p:nvPr/>
        </p:nvSpPr>
        <p:spPr>
          <a:xfrm>
            <a:off x="2339752" y="2618139"/>
            <a:ext cx="169168" cy="788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Down Arrow 11"/>
          <p:cNvSpPr/>
          <p:nvPr/>
        </p:nvSpPr>
        <p:spPr>
          <a:xfrm rot="-10800000">
            <a:off x="4892853" y="4415408"/>
            <a:ext cx="161339" cy="156987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4" name="Down Arrow 13"/>
          <p:cNvSpPr/>
          <p:nvPr/>
        </p:nvSpPr>
        <p:spPr>
          <a:xfrm>
            <a:off x="6732240" y="4509120"/>
            <a:ext cx="169168" cy="93610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Down Arrow 14"/>
          <p:cNvSpPr/>
          <p:nvPr/>
        </p:nvSpPr>
        <p:spPr>
          <a:xfrm>
            <a:off x="2187352" y="4581128"/>
            <a:ext cx="152400" cy="14041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6" name="Down Arrow 15"/>
          <p:cNvSpPr/>
          <p:nvPr/>
        </p:nvSpPr>
        <p:spPr>
          <a:xfrm>
            <a:off x="7164288" y="2592108"/>
            <a:ext cx="169168" cy="788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8" name="Left Arrow 17"/>
          <p:cNvSpPr/>
          <p:nvPr/>
        </p:nvSpPr>
        <p:spPr>
          <a:xfrm rot="10800000">
            <a:off x="2424336" y="5877272"/>
            <a:ext cx="5000032" cy="216025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1" name="Down Arrow 20"/>
          <p:cNvSpPr/>
          <p:nvPr/>
        </p:nvSpPr>
        <p:spPr>
          <a:xfrm rot="-10800000">
            <a:off x="4825752" y="2592107"/>
            <a:ext cx="169168" cy="788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2" name="Down Arrow 21"/>
          <p:cNvSpPr/>
          <p:nvPr/>
        </p:nvSpPr>
        <p:spPr>
          <a:xfrm rot="-10800000">
            <a:off x="2707434" y="4581128"/>
            <a:ext cx="169168" cy="78803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3" name="Down Arrow 22"/>
          <p:cNvSpPr/>
          <p:nvPr/>
        </p:nvSpPr>
        <p:spPr>
          <a:xfrm rot="-10800000">
            <a:off x="7363480" y="4502033"/>
            <a:ext cx="169168" cy="123122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5" name="Left Arrow 24"/>
          <p:cNvSpPr/>
          <p:nvPr/>
        </p:nvSpPr>
        <p:spPr>
          <a:xfrm>
            <a:off x="2792018" y="5517231"/>
            <a:ext cx="4109390" cy="21602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6" name="Down Arrow 25"/>
          <p:cNvSpPr/>
          <p:nvPr/>
        </p:nvSpPr>
        <p:spPr>
          <a:xfrm rot="10800000">
            <a:off x="5164967" y="4415406"/>
            <a:ext cx="202568" cy="120983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7" name="Rectangle 26"/>
          <p:cNvSpPr/>
          <p:nvPr/>
        </p:nvSpPr>
        <p:spPr>
          <a:xfrm>
            <a:off x="3563888" y="2010661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83120" y="200568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25752" y="6098279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82356" y="4991435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2627784" y="3012154"/>
            <a:ext cx="432048" cy="39401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3" name="Up Arrow 32"/>
          <p:cNvSpPr/>
          <p:nvPr/>
        </p:nvSpPr>
        <p:spPr>
          <a:xfrm>
            <a:off x="6685384" y="2967546"/>
            <a:ext cx="432048" cy="39401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4" name="Up Arrow 33"/>
          <p:cNvSpPr/>
          <p:nvPr/>
        </p:nvSpPr>
        <p:spPr>
          <a:xfrm>
            <a:off x="5012662" y="2986122"/>
            <a:ext cx="432048" cy="39401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1142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CHANNELS FOR BACKBONE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    4 Channels ,Max E.I.R.P.   40 </a:t>
            </a:r>
            <a:r>
              <a:rPr lang="nb-NO" dirty="0" err="1" smtClean="0"/>
              <a:t>dBm</a:t>
            </a:r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Width  20 MHz </a:t>
            </a:r>
            <a:r>
              <a:rPr lang="nb-NO" sz="2000" dirty="0" smtClean="0"/>
              <a:t>[</a:t>
            </a:r>
            <a:r>
              <a:rPr lang="nb-NO" sz="2000" dirty="0" err="1" smtClean="0"/>
              <a:t>datasheet,lovdata</a:t>
            </a:r>
            <a:r>
              <a:rPr lang="nb-NO" sz="2000" dirty="0" smtClean="0"/>
              <a:t>]</a:t>
            </a:r>
            <a:endParaRPr lang="nb-NO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107754"/>
              </p:ext>
            </p:extLst>
          </p:nvPr>
        </p:nvGraphicFramePr>
        <p:xfrm>
          <a:off x="1187624" y="2996952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Channel #,</a:t>
                      </a:r>
                    </a:p>
                    <a:p>
                      <a:r>
                        <a:rPr lang="nb-NO" dirty="0" err="1" smtClean="0"/>
                        <a:t>Frequency</a:t>
                      </a:r>
                      <a:r>
                        <a:rPr lang="nb-NO" dirty="0" smtClean="0"/>
                        <a:t>,</a:t>
                      </a:r>
                    </a:p>
                    <a:p>
                      <a:r>
                        <a:rPr lang="nb-NO" dirty="0" smtClean="0"/>
                        <a:t>MHz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Channel #,</a:t>
                      </a:r>
                    </a:p>
                    <a:p>
                      <a:r>
                        <a:rPr lang="nb-NO" dirty="0" err="1" smtClean="0"/>
                        <a:t>Frequency</a:t>
                      </a:r>
                      <a:r>
                        <a:rPr lang="nb-NO" dirty="0" smtClean="0"/>
                        <a:t>,</a:t>
                      </a:r>
                    </a:p>
                    <a:p>
                      <a:r>
                        <a:rPr lang="nb-NO" dirty="0" smtClean="0"/>
                        <a:t>MHz</a:t>
                      </a:r>
                    </a:p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Channel #,</a:t>
                      </a:r>
                    </a:p>
                    <a:p>
                      <a:r>
                        <a:rPr lang="nb-NO" dirty="0" err="1" smtClean="0"/>
                        <a:t>Frequency</a:t>
                      </a:r>
                      <a:r>
                        <a:rPr lang="nb-NO" dirty="0" smtClean="0"/>
                        <a:t>,</a:t>
                      </a:r>
                    </a:p>
                    <a:p>
                      <a:r>
                        <a:rPr lang="nb-NO" dirty="0" smtClean="0"/>
                        <a:t>MHz</a:t>
                      </a:r>
                    </a:p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Channel #,</a:t>
                      </a:r>
                    </a:p>
                    <a:p>
                      <a:r>
                        <a:rPr lang="nb-NO" dirty="0" err="1" smtClean="0"/>
                        <a:t>Frequency</a:t>
                      </a:r>
                      <a:r>
                        <a:rPr lang="nb-NO" dirty="0" smtClean="0"/>
                        <a:t>,</a:t>
                      </a:r>
                    </a:p>
                    <a:p>
                      <a:r>
                        <a:rPr lang="nb-NO" dirty="0" smtClean="0"/>
                        <a:t>MHz</a:t>
                      </a:r>
                    </a:p>
                    <a:p>
                      <a:endParaRPr lang="nb-N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        149,</a:t>
                      </a:r>
                    </a:p>
                    <a:p>
                      <a:r>
                        <a:rPr lang="nb-NO" dirty="0" smtClean="0"/>
                        <a:t>       5745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 153,</a:t>
                      </a:r>
                    </a:p>
                    <a:p>
                      <a:r>
                        <a:rPr lang="nb-NO" dirty="0" smtClean="0"/>
                        <a:t>   5765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 157,</a:t>
                      </a:r>
                    </a:p>
                    <a:p>
                      <a:r>
                        <a:rPr lang="nb-NO" dirty="0" smtClean="0"/>
                        <a:t>   5785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 165,</a:t>
                      </a:r>
                    </a:p>
                    <a:p>
                      <a:r>
                        <a:rPr lang="nb-NO" dirty="0" smtClean="0"/>
                        <a:t>   5825</a:t>
                      </a:r>
                      <a:endParaRPr lang="nb-NO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224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DESIGN FOR BACKBONE-CHANNEL COMBINATION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                               </a:t>
            </a:r>
            <a:r>
              <a:rPr lang="nb-NO" b="1" i="1" dirty="0" smtClean="0"/>
              <a:t>Full </a:t>
            </a:r>
            <a:r>
              <a:rPr lang="nb-NO" b="1" i="1" dirty="0" err="1" smtClean="0"/>
              <a:t>duplex</a:t>
            </a:r>
            <a:r>
              <a:rPr lang="nb-NO" b="1" i="1" dirty="0" smtClean="0"/>
              <a:t>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dirty="0" smtClean="0"/>
              <a:t>153</a:t>
            </a:r>
            <a:r>
              <a:rPr lang="nb-NO" dirty="0" smtClean="0"/>
              <a:t>                       </a:t>
            </a:r>
            <a:r>
              <a:rPr lang="nb-NO" sz="2000" dirty="0" smtClean="0"/>
              <a:t>165</a:t>
            </a:r>
            <a:r>
              <a:rPr lang="nb-NO" dirty="0" smtClean="0"/>
              <a:t>                        </a:t>
            </a:r>
            <a:r>
              <a:rPr lang="nb-NO" sz="2000" dirty="0" smtClean="0"/>
              <a:t>153                                     165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 </a:t>
            </a:r>
            <a:r>
              <a:rPr lang="nb-NO" sz="2000" dirty="0" smtClean="0"/>
              <a:t>149                                    157                                       149                                     157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1403648" y="2996952"/>
            <a:ext cx="360040" cy="648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>
                <a:solidFill>
                  <a:schemeClr val="tx1"/>
                </a:solidFill>
              </a:rPr>
              <a:t>Tr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8101" y="3769301"/>
            <a:ext cx="360040" cy="648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R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1720" y="2996952"/>
            <a:ext cx="360040" cy="648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6403" y="3756795"/>
            <a:ext cx="360040" cy="6480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>
                <a:solidFill>
                  <a:schemeClr val="tx1"/>
                </a:solidFill>
              </a:rPr>
              <a:t>Tr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4" y="2717304"/>
            <a:ext cx="45719" cy="2160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549" y="2665389"/>
            <a:ext cx="1103313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665389"/>
            <a:ext cx="1103313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72" name="Straight Arrow Connector 3071"/>
          <p:cNvCxnSpPr/>
          <p:nvPr/>
        </p:nvCxnSpPr>
        <p:spPr>
          <a:xfrm>
            <a:off x="2699792" y="4141561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Straight Arrow Connector 3076"/>
          <p:cNvCxnSpPr/>
          <p:nvPr/>
        </p:nvCxnSpPr>
        <p:spPr>
          <a:xfrm flipH="1">
            <a:off x="5436096" y="3320988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9" name="Straight Arrow Connector 3078"/>
          <p:cNvCxnSpPr/>
          <p:nvPr/>
        </p:nvCxnSpPr>
        <p:spPr>
          <a:xfrm>
            <a:off x="5580112" y="41490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Arrow Connector 3080"/>
          <p:cNvCxnSpPr/>
          <p:nvPr/>
        </p:nvCxnSpPr>
        <p:spPr>
          <a:xfrm flipH="1">
            <a:off x="7956376" y="328498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Arrow Connector 3082"/>
          <p:cNvCxnSpPr/>
          <p:nvPr/>
        </p:nvCxnSpPr>
        <p:spPr>
          <a:xfrm>
            <a:off x="7956376" y="414908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Arrow Connector 3084"/>
          <p:cNvCxnSpPr/>
          <p:nvPr/>
        </p:nvCxnSpPr>
        <p:spPr>
          <a:xfrm flipH="1">
            <a:off x="611560" y="3356992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Straight Arrow Connector 3086"/>
          <p:cNvCxnSpPr/>
          <p:nvPr/>
        </p:nvCxnSpPr>
        <p:spPr>
          <a:xfrm>
            <a:off x="604003" y="413868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" name="Straight Arrow Connector 3088"/>
          <p:cNvCxnSpPr/>
          <p:nvPr/>
        </p:nvCxnSpPr>
        <p:spPr>
          <a:xfrm flipH="1">
            <a:off x="2771800" y="328498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41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CHOICE OF TRANSMITTER-RECEIVER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400" dirty="0" smtClean="0"/>
              <a:t>UBIQUITI NANOSTATION M5</a:t>
            </a:r>
          </a:p>
          <a:p>
            <a:pPr marL="0" indent="0">
              <a:buNone/>
            </a:pPr>
            <a:r>
              <a:rPr lang="nb-NO" sz="2400" dirty="0" smtClean="0"/>
              <a:t>WORKS ON 5 GHz</a:t>
            </a:r>
          </a:p>
          <a:p>
            <a:pPr marL="0" indent="0">
              <a:buNone/>
            </a:pPr>
            <a:r>
              <a:rPr lang="nb-NO" sz="2400" dirty="0" smtClean="0"/>
              <a:t>USES MIMO 2x2</a:t>
            </a:r>
          </a:p>
          <a:p>
            <a:pPr marL="0" indent="0">
              <a:buNone/>
            </a:pPr>
            <a:r>
              <a:rPr lang="nb-NO" sz="2400" dirty="0" smtClean="0"/>
              <a:t>PRICE </a:t>
            </a:r>
            <a:r>
              <a:rPr lang="nb-NO" sz="2400" dirty="0"/>
              <a:t>- 600Nok [ ref.www.proshop.no]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3306778"/>
            <a:ext cx="257694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8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ANTENNA PATTERN M5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         </a:t>
            </a:r>
            <a:r>
              <a:rPr lang="nb-NO" dirty="0" err="1" smtClean="0"/>
              <a:t>Horizontal</a:t>
            </a:r>
            <a:r>
              <a:rPr lang="nb-NO" dirty="0" smtClean="0"/>
              <a:t> </a:t>
            </a:r>
            <a:r>
              <a:rPr lang="nb-NO" dirty="0" err="1" smtClean="0"/>
              <a:t>Azimut</a:t>
            </a:r>
            <a:r>
              <a:rPr lang="nb-NO" dirty="0" smtClean="0"/>
              <a:t>             </a:t>
            </a:r>
            <a:r>
              <a:rPr lang="nb-NO" dirty="0" err="1" smtClean="0"/>
              <a:t>Vertical</a:t>
            </a:r>
            <a:r>
              <a:rPr lang="nb-NO" dirty="0" smtClean="0"/>
              <a:t> </a:t>
            </a:r>
            <a:r>
              <a:rPr lang="nb-NO" dirty="0" err="1" smtClean="0"/>
              <a:t>Elevation</a:t>
            </a:r>
            <a:endParaRPr lang="nb-NO" dirty="0" smtClean="0"/>
          </a:p>
          <a:p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739" y="2742431"/>
            <a:ext cx="3389362" cy="33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399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CALCULATIONS FOR BACKBONE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111879"/>
              </p:ext>
            </p:extLst>
          </p:nvPr>
        </p:nvGraphicFramePr>
        <p:xfrm>
          <a:off x="457200" y="1600200"/>
          <a:ext cx="8229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Coding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Capacity</a:t>
                      </a:r>
                      <a:endParaRPr lang="nb-NO" sz="1400" dirty="0" smtClean="0"/>
                    </a:p>
                    <a:p>
                      <a:r>
                        <a:rPr lang="nb-NO" sz="1400" dirty="0" err="1" smtClean="0"/>
                        <a:t>Mb</a:t>
                      </a:r>
                      <a:r>
                        <a:rPr lang="nb-NO" sz="1400" dirty="0" smtClean="0"/>
                        <a:t>/s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Spatial</a:t>
                      </a:r>
                    </a:p>
                    <a:p>
                      <a:r>
                        <a:rPr lang="nb-NO" sz="1400" dirty="0" err="1" smtClean="0"/>
                        <a:t>Strean,n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Output</a:t>
                      </a:r>
                    </a:p>
                    <a:p>
                      <a:r>
                        <a:rPr lang="nb-NO" sz="1400" dirty="0" err="1" smtClean="0"/>
                        <a:t>Power,dBm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Path</a:t>
                      </a:r>
                      <a:r>
                        <a:rPr lang="nb-NO" sz="1400" baseline="0" dirty="0" smtClean="0"/>
                        <a:t> loss,</a:t>
                      </a:r>
                    </a:p>
                    <a:p>
                      <a:r>
                        <a:rPr lang="nb-NO" sz="1400" baseline="0" dirty="0" smtClean="0"/>
                        <a:t>dBm,2km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Add</a:t>
                      </a:r>
                      <a:r>
                        <a:rPr lang="nb-NO" sz="1400" dirty="0" smtClean="0"/>
                        <a:t> to </a:t>
                      </a:r>
                      <a:r>
                        <a:rPr lang="nb-NO" sz="1400" dirty="0" err="1" smtClean="0"/>
                        <a:t>path</a:t>
                      </a:r>
                      <a:r>
                        <a:rPr lang="nb-NO" sz="1400" dirty="0" smtClean="0"/>
                        <a:t> loss,</a:t>
                      </a:r>
                    </a:p>
                    <a:p>
                      <a:r>
                        <a:rPr lang="nb-NO" sz="1400" dirty="0" err="1" smtClean="0"/>
                        <a:t>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E.I.R.P.</a:t>
                      </a:r>
                    </a:p>
                    <a:p>
                      <a:r>
                        <a:rPr lang="nb-NO" dirty="0" smtClean="0"/>
                        <a:t>,</a:t>
                      </a:r>
                      <a:r>
                        <a:rPr lang="nb-NO" sz="1400" dirty="0" err="1" smtClean="0"/>
                        <a:t>dBm</a:t>
                      </a:r>
                      <a:r>
                        <a:rPr lang="nb-NO" sz="1400" dirty="0" smtClean="0"/>
                        <a:t>,[</a:t>
                      </a:r>
                      <a:r>
                        <a:rPr lang="nb-NO" sz="1400" dirty="0" err="1" smtClean="0"/>
                        <a:t>ref</a:t>
                      </a:r>
                      <a:r>
                        <a:rPr lang="nb-NO" sz="1400" dirty="0" smtClean="0"/>
                        <a:t>]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Antenna</a:t>
                      </a:r>
                    </a:p>
                    <a:p>
                      <a:r>
                        <a:rPr lang="nb-NO" sz="1400" dirty="0" err="1" smtClean="0"/>
                        <a:t>Gain,dBi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MCS12MCS13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104</a:t>
                      </a:r>
                    </a:p>
                    <a:p>
                      <a:r>
                        <a:rPr lang="nb-NO" dirty="0" smtClean="0"/>
                        <a:t>115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  </a:t>
                      </a:r>
                      <a:r>
                        <a:rPr lang="nb-NO" sz="3200" dirty="0" smtClean="0"/>
                        <a:t>2</a:t>
                      </a:r>
                      <a:endParaRPr lang="nb-NO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27</a:t>
                      </a:r>
                    </a:p>
                    <a:p>
                      <a:r>
                        <a:rPr lang="nb-NO" dirty="0" smtClean="0"/>
                        <a:t>26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-107</a:t>
                      </a:r>
                    </a:p>
                    <a:p>
                      <a:r>
                        <a:rPr lang="nb-NO" dirty="0" smtClean="0"/>
                        <a:t>-117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</a:t>
                      </a:r>
                      <a:r>
                        <a:rPr lang="nb-NO" sz="2800" dirty="0" smtClean="0"/>
                        <a:t>-25</a:t>
                      </a:r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 smtClean="0"/>
                        <a:t> 40</a:t>
                      </a:r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 smtClean="0"/>
                        <a:t> 15</a:t>
                      </a:r>
                      <a:endParaRPr lang="nb-NO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993965"/>
              </p:ext>
            </p:extLst>
          </p:nvPr>
        </p:nvGraphicFramePr>
        <p:xfrm>
          <a:off x="467544" y="3429000"/>
          <a:ext cx="828092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115"/>
                <a:gridCol w="1035115"/>
                <a:gridCol w="1035115"/>
                <a:gridCol w="1035115"/>
                <a:gridCol w="1035115"/>
                <a:gridCol w="1035115"/>
                <a:gridCol w="1035115"/>
                <a:gridCol w="1035115"/>
              </a:tblGrid>
              <a:tr h="360040">
                <a:tc>
                  <a:txBody>
                    <a:bodyPr/>
                    <a:lstStyle/>
                    <a:p>
                      <a:endParaRPr lang="nb-NO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Result</a:t>
                      </a:r>
                      <a:r>
                        <a:rPr lang="nb-NO" sz="1400" dirty="0" smtClean="0"/>
                        <a:t> </a:t>
                      </a:r>
                      <a:r>
                        <a:rPr lang="nb-NO" sz="1400" dirty="0" err="1" smtClean="0"/>
                        <a:t>path</a:t>
                      </a:r>
                      <a:endParaRPr lang="nb-NO" sz="1400" dirty="0" smtClean="0"/>
                    </a:p>
                    <a:p>
                      <a:r>
                        <a:rPr lang="nb-NO" sz="1400" dirty="0" smtClean="0"/>
                        <a:t>Loss Open</a:t>
                      </a:r>
                    </a:p>
                    <a:p>
                      <a:r>
                        <a:rPr lang="nb-NO" sz="1400" dirty="0" err="1" smtClean="0"/>
                        <a:t>Space,dBm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Spatial</a:t>
                      </a:r>
                    </a:p>
                    <a:p>
                      <a:r>
                        <a:rPr lang="nb-NO" sz="1400" dirty="0" err="1" smtClean="0"/>
                        <a:t>Stream</a:t>
                      </a:r>
                      <a:endParaRPr lang="nb-NO" sz="1400" dirty="0" smtClean="0"/>
                    </a:p>
                    <a:p>
                      <a:r>
                        <a:rPr lang="nb-NO" sz="1400" dirty="0" err="1" smtClean="0"/>
                        <a:t>Impruvement,dBm</a:t>
                      </a:r>
                      <a:r>
                        <a:rPr lang="nb-NO" sz="1200" dirty="0" smtClean="0"/>
                        <a:t>[</a:t>
                      </a:r>
                      <a:r>
                        <a:rPr lang="nb-NO" sz="1200" dirty="0" err="1" smtClean="0"/>
                        <a:t>ref</a:t>
                      </a:r>
                      <a:r>
                        <a:rPr lang="nb-NO" sz="1200" dirty="0" smtClean="0"/>
                        <a:t>]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Result</a:t>
                      </a:r>
                      <a:r>
                        <a:rPr lang="nb-NO" sz="1400" dirty="0" smtClean="0"/>
                        <a:t>,</a:t>
                      </a:r>
                    </a:p>
                    <a:p>
                      <a:r>
                        <a:rPr lang="nb-NO" sz="1400" dirty="0" err="1" smtClean="0"/>
                        <a:t>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Sensitivity</a:t>
                      </a:r>
                      <a:r>
                        <a:rPr lang="nb-NO" sz="1400" dirty="0" smtClean="0"/>
                        <a:t>,</a:t>
                      </a:r>
                    </a:p>
                    <a:p>
                      <a:r>
                        <a:rPr lang="nb-NO" sz="1400" dirty="0" err="1" smtClean="0"/>
                        <a:t>dBm</a:t>
                      </a:r>
                      <a:endParaRPr lang="nb-NO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err="1" smtClean="0"/>
                        <a:t>Tolerance</a:t>
                      </a:r>
                      <a:r>
                        <a:rPr lang="nb-NO" sz="1400" dirty="0" smtClean="0"/>
                        <a:t>,</a:t>
                      </a:r>
                    </a:p>
                    <a:p>
                      <a:r>
                        <a:rPr lang="nb-NO" sz="1400" dirty="0" err="1" smtClean="0"/>
                        <a:t>dBm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Real </a:t>
                      </a:r>
                    </a:p>
                    <a:p>
                      <a:r>
                        <a:rPr lang="nb-NO" sz="1400" dirty="0" smtClean="0"/>
                        <a:t>Data</a:t>
                      </a:r>
                      <a:r>
                        <a:rPr lang="nb-NO" sz="1400" baseline="0" dirty="0" smtClean="0"/>
                        <a:t> rate,</a:t>
                      </a:r>
                    </a:p>
                    <a:p>
                      <a:r>
                        <a:rPr lang="nb-NO" sz="1400" baseline="0" dirty="0" smtClean="0"/>
                        <a:t>½ ,</a:t>
                      </a:r>
                      <a:r>
                        <a:rPr lang="nb-NO" sz="1400" baseline="0" dirty="0" err="1" smtClean="0"/>
                        <a:t>Mb</a:t>
                      </a:r>
                      <a:r>
                        <a:rPr lang="nb-NO" sz="1400" baseline="0" dirty="0" smtClean="0"/>
                        <a:t>/s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nb-NO" dirty="0" smtClean="0"/>
                    </a:p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-91</a:t>
                      </a:r>
                    </a:p>
                    <a:p>
                      <a:r>
                        <a:rPr lang="nb-NO" dirty="0" smtClean="0"/>
                        <a:t>-102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 </a:t>
                      </a:r>
                      <a:r>
                        <a:rPr lang="nb-NO" sz="2800" dirty="0" smtClean="0"/>
                        <a:t>15</a:t>
                      </a:r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-76</a:t>
                      </a:r>
                    </a:p>
                    <a:p>
                      <a:r>
                        <a:rPr lang="nb-NO" dirty="0" smtClean="0"/>
                        <a:t>   -87</a:t>
                      </a:r>
                    </a:p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-84</a:t>
                      </a:r>
                    </a:p>
                    <a:p>
                      <a:r>
                        <a:rPr lang="nb-NO" dirty="0" smtClean="0"/>
                        <a:t>-79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 smtClean="0"/>
                        <a:t> -/+ 2</a:t>
                      </a:r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3200" dirty="0" smtClean="0"/>
                        <a:t>῀</a:t>
                      </a:r>
                      <a:r>
                        <a:rPr lang="nb-NO" sz="3200" dirty="0" smtClean="0"/>
                        <a:t>50</a:t>
                      </a:r>
                      <a:endParaRPr lang="nb-NO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1907704" y="2924944"/>
            <a:ext cx="482453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73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CALCULATIONS FOR BACKBONE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i="1" dirty="0" smtClean="0"/>
              <a:t>1</a:t>
            </a:r>
            <a:r>
              <a:rPr lang="nb-NO" dirty="0" smtClean="0"/>
              <a:t> .  </a:t>
            </a:r>
            <a:r>
              <a:rPr lang="nb-NO" b="1" i="1" dirty="0" smtClean="0"/>
              <a:t>FRIIS</a:t>
            </a:r>
            <a:r>
              <a:rPr lang="nb-NO" dirty="0" smtClean="0"/>
              <a:t> + </a:t>
            </a:r>
            <a:r>
              <a:rPr lang="nb-NO" b="1" i="1" dirty="0" smtClean="0"/>
              <a:t>OPEN SPACE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Pr = </a:t>
            </a:r>
            <a:r>
              <a:rPr lang="nb-NO" dirty="0" err="1" smtClean="0"/>
              <a:t>Tx+Gt+Gr+L</a:t>
            </a:r>
            <a:r>
              <a:rPr lang="nb-NO" dirty="0" smtClean="0"/>
              <a:t>- </a:t>
            </a:r>
            <a:r>
              <a:rPr lang="nb-NO" dirty="0" err="1" smtClean="0"/>
              <a:t>Add</a:t>
            </a:r>
            <a:r>
              <a:rPr lang="nb-NO" dirty="0" smtClean="0"/>
              <a:t>       - </a:t>
            </a:r>
            <a:r>
              <a:rPr lang="nb-NO" dirty="0" err="1" smtClean="0"/>
              <a:t>power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rec</a:t>
            </a:r>
            <a:r>
              <a:rPr lang="nb-NO" dirty="0" smtClean="0"/>
              <a:t>. side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L   = 20log10(2/4*</a:t>
            </a:r>
            <a:r>
              <a:rPr lang="el-GR" dirty="0" smtClean="0"/>
              <a:t>π</a:t>
            </a:r>
            <a:r>
              <a:rPr lang="nb-NO" dirty="0" smtClean="0"/>
              <a:t>*F*D)   - </a:t>
            </a:r>
            <a:r>
              <a:rPr lang="nb-NO" dirty="0" err="1" smtClean="0"/>
              <a:t>free</a:t>
            </a:r>
            <a:r>
              <a:rPr lang="nb-NO" dirty="0" smtClean="0"/>
              <a:t> </a:t>
            </a:r>
            <a:r>
              <a:rPr lang="nb-NO" dirty="0" err="1" smtClean="0"/>
              <a:t>space</a:t>
            </a:r>
            <a:r>
              <a:rPr lang="nb-NO" dirty="0" smtClean="0"/>
              <a:t> loss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</a:t>
            </a:r>
            <a:r>
              <a:rPr lang="nb-NO" dirty="0" err="1" smtClean="0"/>
              <a:t>Add</a:t>
            </a:r>
            <a:r>
              <a:rPr lang="nb-NO" dirty="0" smtClean="0"/>
              <a:t> = 25dB  </a:t>
            </a:r>
            <a:r>
              <a:rPr lang="nb-NO" dirty="0" err="1" smtClean="0"/>
              <a:t>on</a:t>
            </a:r>
            <a:r>
              <a:rPr lang="nb-NO" dirty="0" smtClean="0"/>
              <a:t> 5.4 GHz</a:t>
            </a:r>
          </a:p>
          <a:p>
            <a:pPr marL="514350" indent="-514350">
              <a:buAutoNum type="arabicPeriod" startAt="2"/>
            </a:pPr>
            <a:r>
              <a:rPr lang="nb-NO" b="1" i="1" dirty="0" smtClean="0"/>
              <a:t>Shannon</a:t>
            </a:r>
          </a:p>
          <a:p>
            <a:pPr marL="0" indent="0">
              <a:buNone/>
            </a:pPr>
            <a:r>
              <a:rPr lang="nb-NO" b="1" i="1" dirty="0"/>
              <a:t> </a:t>
            </a:r>
            <a:r>
              <a:rPr lang="nb-NO" b="1" i="1" dirty="0" smtClean="0"/>
              <a:t>     </a:t>
            </a:r>
            <a:r>
              <a:rPr lang="nb-NO" dirty="0" smtClean="0"/>
              <a:t>C = MIMO*B*log2(1+SNR)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SNR = 20dB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C= 2*20*10^^6*6.6 = </a:t>
            </a:r>
            <a:r>
              <a:rPr lang="el-GR" dirty="0" smtClean="0"/>
              <a:t>῀</a:t>
            </a:r>
            <a:r>
              <a:rPr lang="nb-NO" dirty="0" smtClean="0"/>
              <a:t>264 </a:t>
            </a:r>
            <a:r>
              <a:rPr lang="nb-NO" dirty="0" err="1" smtClean="0"/>
              <a:t>Mb</a:t>
            </a:r>
            <a:r>
              <a:rPr lang="nb-NO" dirty="0" smtClean="0"/>
              <a:t>/s &gt;&gt;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0662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CONNECTION BACKBONE- AP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i="1" dirty="0" smtClean="0"/>
              <a:t>   DISTRIBUTION OF STREAM AT LOCAL SERVER</a:t>
            </a:r>
          </a:p>
          <a:p>
            <a:pPr marL="0" indent="0">
              <a:buNone/>
            </a:pPr>
            <a:r>
              <a:rPr lang="nb-NO" sz="2400" dirty="0" smtClean="0"/>
              <a:t> </a:t>
            </a:r>
          </a:p>
          <a:p>
            <a:pPr marL="0" indent="0">
              <a:buNone/>
            </a:pPr>
            <a:r>
              <a:rPr lang="nb-NO" sz="2400" dirty="0" smtClean="0"/>
              <a:t>           From BB     From VC    to AP       to AP    to AP        To BB</a:t>
            </a:r>
            <a:endParaRPr lang="nb-NO" sz="2400" dirty="0"/>
          </a:p>
          <a:p>
            <a:endParaRPr lang="nb-NO" dirty="0"/>
          </a:p>
        </p:txBody>
      </p:sp>
      <p:sp>
        <p:nvSpPr>
          <p:cNvPr id="4" name="Rectangle 3"/>
          <p:cNvSpPr/>
          <p:nvPr/>
        </p:nvSpPr>
        <p:spPr>
          <a:xfrm>
            <a:off x="1403648" y="4725144"/>
            <a:ext cx="6984776" cy="18722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5" name="Down Arrow 4"/>
          <p:cNvSpPr/>
          <p:nvPr/>
        </p:nvSpPr>
        <p:spPr>
          <a:xfrm>
            <a:off x="1259632" y="3068960"/>
            <a:ext cx="1152128" cy="2592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Down Arrow 5"/>
          <p:cNvSpPr/>
          <p:nvPr/>
        </p:nvSpPr>
        <p:spPr>
          <a:xfrm>
            <a:off x="2627784" y="3068960"/>
            <a:ext cx="792088" cy="25922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Down Arrow 6"/>
          <p:cNvSpPr/>
          <p:nvPr/>
        </p:nvSpPr>
        <p:spPr>
          <a:xfrm rot="10800000">
            <a:off x="3995936" y="3068959"/>
            <a:ext cx="684000" cy="165592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Down Arrow 8"/>
          <p:cNvSpPr/>
          <p:nvPr/>
        </p:nvSpPr>
        <p:spPr>
          <a:xfrm rot="10800000">
            <a:off x="7092280" y="3068960"/>
            <a:ext cx="1152128" cy="3024336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475656" y="5661248"/>
            <a:ext cx="6624736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GUEST OS</a:t>
            </a:r>
            <a:endParaRPr lang="nb-NO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5076056" y="3054552"/>
            <a:ext cx="684000" cy="167033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Down Arrow 11"/>
          <p:cNvSpPr/>
          <p:nvPr/>
        </p:nvSpPr>
        <p:spPr>
          <a:xfrm rot="10800000">
            <a:off x="6156175" y="3135859"/>
            <a:ext cx="684000" cy="15841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3995935" y="4725144"/>
            <a:ext cx="684001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GUEST</a:t>
            </a:r>
          </a:p>
          <a:p>
            <a:pPr algn="ctr"/>
            <a:r>
              <a:rPr lang="nb-NO" sz="1400" dirty="0" smtClean="0"/>
              <a:t>OS</a:t>
            </a:r>
            <a:endParaRPr lang="nb-NO" sz="1400" dirty="0"/>
          </a:p>
        </p:txBody>
      </p:sp>
      <p:sp>
        <p:nvSpPr>
          <p:cNvPr id="14" name="Rectangle 13"/>
          <p:cNvSpPr/>
          <p:nvPr/>
        </p:nvSpPr>
        <p:spPr>
          <a:xfrm>
            <a:off x="6156175" y="4724883"/>
            <a:ext cx="684001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GUEST</a:t>
            </a:r>
          </a:p>
          <a:p>
            <a:pPr algn="ctr"/>
            <a:r>
              <a:rPr lang="nb-NO" sz="1400" dirty="0" smtClean="0"/>
              <a:t>OS</a:t>
            </a:r>
            <a:endParaRPr lang="nb-NO" sz="1400" dirty="0"/>
          </a:p>
        </p:txBody>
      </p:sp>
      <p:sp>
        <p:nvSpPr>
          <p:cNvPr id="15" name="Rectangle 14"/>
          <p:cNvSpPr/>
          <p:nvPr/>
        </p:nvSpPr>
        <p:spPr>
          <a:xfrm>
            <a:off x="5076054" y="4724883"/>
            <a:ext cx="684001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GUEST</a:t>
            </a:r>
          </a:p>
          <a:p>
            <a:pPr algn="ctr"/>
            <a:r>
              <a:rPr lang="nb-NO" sz="1400" dirty="0" smtClean="0"/>
              <a:t>OS</a:t>
            </a:r>
            <a:endParaRPr lang="nb-NO" sz="1400" dirty="0"/>
          </a:p>
        </p:txBody>
      </p:sp>
      <p:sp>
        <p:nvSpPr>
          <p:cNvPr id="17" name="Up-Down Arrow 16"/>
          <p:cNvSpPr/>
          <p:nvPr/>
        </p:nvSpPr>
        <p:spPr>
          <a:xfrm>
            <a:off x="4283968" y="5301208"/>
            <a:ext cx="144016" cy="2880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8" name="Up-Down Arrow 17"/>
          <p:cNvSpPr/>
          <p:nvPr/>
        </p:nvSpPr>
        <p:spPr>
          <a:xfrm>
            <a:off x="6426166" y="5293606"/>
            <a:ext cx="144016" cy="2880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9" name="Up-Down Arrow 18"/>
          <p:cNvSpPr/>
          <p:nvPr/>
        </p:nvSpPr>
        <p:spPr>
          <a:xfrm>
            <a:off x="5346047" y="5293606"/>
            <a:ext cx="144016" cy="2880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831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TRACK MAP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 smtClean="0"/>
              <a:t>Track</a:t>
            </a:r>
            <a:r>
              <a:rPr lang="nb-NO" dirty="0" smtClean="0"/>
              <a:t> starts in urban area and </a:t>
            </a:r>
            <a:r>
              <a:rPr lang="nb-NO" dirty="0" err="1" smtClean="0"/>
              <a:t>continues</a:t>
            </a:r>
            <a:r>
              <a:rPr lang="nb-NO" dirty="0" smtClean="0"/>
              <a:t> </a:t>
            </a:r>
            <a:r>
              <a:rPr lang="nb-NO" dirty="0" err="1" smtClean="0"/>
              <a:t>through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rough </a:t>
            </a:r>
            <a:r>
              <a:rPr lang="nb-NO" dirty="0" err="1" smtClean="0"/>
              <a:t>terrain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618" y="2743528"/>
            <a:ext cx="7802695" cy="4114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7089" y="2967335"/>
            <a:ext cx="4443063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Marsh and</a:t>
            </a:r>
          </a:p>
          <a:p>
            <a:pPr algn="ctr"/>
            <a:endParaRPr lang="en-US" sz="1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forest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12365" y="2852936"/>
            <a:ext cx="15928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TOWN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8028384" y="400506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Oval 9"/>
          <p:cNvSpPr/>
          <p:nvPr/>
        </p:nvSpPr>
        <p:spPr>
          <a:xfrm>
            <a:off x="2555776" y="544522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 rot="20645664">
            <a:off x="4471511" y="5173161"/>
            <a:ext cx="2028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 km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ight Arrow 12"/>
          <p:cNvSpPr/>
          <p:nvPr/>
        </p:nvSpPr>
        <p:spPr>
          <a:xfrm rot="-1140000">
            <a:off x="6580062" y="5133058"/>
            <a:ext cx="857481" cy="1254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ight Arrow 13"/>
          <p:cNvSpPr/>
          <p:nvPr/>
        </p:nvSpPr>
        <p:spPr>
          <a:xfrm rot="-12000000">
            <a:off x="3631491" y="6093828"/>
            <a:ext cx="857481" cy="1254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6540820" y="3759423"/>
            <a:ext cx="1515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start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6808" y="4996890"/>
            <a:ext cx="1763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finish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7438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TRACK PROFILE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00200"/>
            <a:ext cx="9073008" cy="4525963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4" y="1129649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6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SHORT DESCRIBING</a:t>
            </a:r>
            <a:endParaRPr lang="nb-NO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39240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324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EQUIPMENT FOR AP SETUP 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Elevator :</a:t>
            </a:r>
          </a:p>
          <a:p>
            <a:pPr marL="0" indent="0">
              <a:buNone/>
            </a:pPr>
            <a:r>
              <a:rPr lang="nb-NO" dirty="0" smtClean="0"/>
              <a:t>Max </a:t>
            </a:r>
            <a:r>
              <a:rPr lang="nb-NO" dirty="0" err="1" smtClean="0"/>
              <a:t>level</a:t>
            </a:r>
            <a:r>
              <a:rPr lang="nb-NO" dirty="0" smtClean="0"/>
              <a:t> : 20m  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484784"/>
            <a:ext cx="2819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64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TOPOLOGY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sz="2400" dirty="0" smtClean="0"/>
          </a:p>
          <a:p>
            <a:pPr marL="0" indent="0">
              <a:buNone/>
            </a:pPr>
            <a:r>
              <a:rPr lang="nb-NO" sz="2200" dirty="0" smtClean="0"/>
              <a:t>1-2:400m   </a:t>
            </a:r>
            <a:r>
              <a:rPr lang="nb-NO" sz="2200" dirty="0"/>
              <a:t>2-3: 600m  </a:t>
            </a:r>
            <a:r>
              <a:rPr lang="nb-NO" sz="2200" dirty="0" smtClean="0"/>
              <a:t>3-4: 600m  4-5: 100m  5-6: 500  6-7:600m 7-8:4</a:t>
            </a:r>
            <a:r>
              <a:rPr lang="nb-NO" sz="2400" dirty="0" smtClean="0"/>
              <a:t>00m                  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37"/>
          <a:stretch/>
        </p:blipFill>
        <p:spPr bwMode="auto">
          <a:xfrm rot="5400000">
            <a:off x="2101771" y="-1458795"/>
            <a:ext cx="4662456" cy="915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/>
          <p:cNvSpPr/>
          <p:nvPr/>
        </p:nvSpPr>
        <p:spPr>
          <a:xfrm>
            <a:off x="1475656" y="5220339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</a:t>
            </a:r>
            <a:endParaRPr lang="nb-NO" dirty="0"/>
          </a:p>
        </p:txBody>
      </p:sp>
      <p:sp>
        <p:nvSpPr>
          <p:cNvPr id="9" name="Flowchart: Connector 8"/>
          <p:cNvSpPr/>
          <p:nvPr/>
        </p:nvSpPr>
        <p:spPr>
          <a:xfrm>
            <a:off x="2229272" y="4700683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</a:t>
            </a:r>
            <a:endParaRPr lang="nb-NO" dirty="0"/>
          </a:p>
        </p:txBody>
      </p:sp>
      <p:sp>
        <p:nvSpPr>
          <p:cNvPr id="10" name="Flowchart: Connector 9"/>
          <p:cNvSpPr/>
          <p:nvPr/>
        </p:nvSpPr>
        <p:spPr>
          <a:xfrm>
            <a:off x="7092280" y="3861048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6</a:t>
            </a:r>
            <a:endParaRPr lang="nb-NO" dirty="0"/>
          </a:p>
        </p:txBody>
      </p:sp>
      <p:sp>
        <p:nvSpPr>
          <p:cNvPr id="12" name="Flowchart: Connector 11"/>
          <p:cNvSpPr/>
          <p:nvPr/>
        </p:nvSpPr>
        <p:spPr>
          <a:xfrm>
            <a:off x="8576310" y="3789040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5</a:t>
            </a:r>
            <a:endParaRPr lang="nb-NO" dirty="0"/>
          </a:p>
        </p:txBody>
      </p:sp>
      <p:sp>
        <p:nvSpPr>
          <p:cNvPr id="13" name="Flowchart: Connector 12"/>
          <p:cNvSpPr/>
          <p:nvPr/>
        </p:nvSpPr>
        <p:spPr>
          <a:xfrm>
            <a:off x="8720326" y="4221088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4</a:t>
            </a:r>
            <a:endParaRPr lang="nb-NO" dirty="0"/>
          </a:p>
        </p:txBody>
      </p:sp>
      <p:sp>
        <p:nvSpPr>
          <p:cNvPr id="14" name="Flowchart: Connector 13"/>
          <p:cNvSpPr/>
          <p:nvPr/>
        </p:nvSpPr>
        <p:spPr>
          <a:xfrm>
            <a:off x="5868144" y="5210174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3</a:t>
            </a:r>
            <a:endParaRPr lang="nb-NO" dirty="0"/>
          </a:p>
        </p:txBody>
      </p:sp>
      <p:sp>
        <p:nvSpPr>
          <p:cNvPr id="15" name="Flowchart: Connector 14"/>
          <p:cNvSpPr/>
          <p:nvPr/>
        </p:nvSpPr>
        <p:spPr>
          <a:xfrm>
            <a:off x="5209158" y="3502087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7</a:t>
            </a:r>
            <a:endParaRPr lang="nb-NO" dirty="0"/>
          </a:p>
        </p:txBody>
      </p:sp>
      <p:sp>
        <p:nvSpPr>
          <p:cNvPr id="16" name="Flowchart: Connector 15"/>
          <p:cNvSpPr/>
          <p:nvPr/>
        </p:nvSpPr>
        <p:spPr>
          <a:xfrm>
            <a:off x="2373288" y="4970652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</a:t>
            </a:r>
            <a:endParaRPr lang="nb-NO" dirty="0"/>
          </a:p>
        </p:txBody>
      </p:sp>
      <p:sp>
        <p:nvSpPr>
          <p:cNvPr id="18" name="Flowchart: Connector 17"/>
          <p:cNvSpPr/>
          <p:nvPr/>
        </p:nvSpPr>
        <p:spPr>
          <a:xfrm>
            <a:off x="4281044" y="3032955"/>
            <a:ext cx="288032" cy="26996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8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4548047" y="2897970"/>
            <a:ext cx="288032" cy="26996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0" name="Flowchart: Connector 19"/>
          <p:cNvSpPr/>
          <p:nvPr/>
        </p:nvSpPr>
        <p:spPr>
          <a:xfrm>
            <a:off x="5462306" y="3302924"/>
            <a:ext cx="288032" cy="26996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1" name="Flowchart: Connector 20"/>
          <p:cNvSpPr/>
          <p:nvPr/>
        </p:nvSpPr>
        <p:spPr>
          <a:xfrm>
            <a:off x="7092280" y="3591079"/>
            <a:ext cx="288032" cy="26996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2" name="Flowchart: Connector 21"/>
          <p:cNvSpPr/>
          <p:nvPr/>
        </p:nvSpPr>
        <p:spPr>
          <a:xfrm>
            <a:off x="8590661" y="4492965"/>
            <a:ext cx="288032" cy="26996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3" name="Flowchart: Connector 22"/>
          <p:cNvSpPr/>
          <p:nvPr/>
        </p:nvSpPr>
        <p:spPr>
          <a:xfrm>
            <a:off x="5875371" y="4887914"/>
            <a:ext cx="288032" cy="26996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5" name="Flowchart: Connector 24"/>
          <p:cNvSpPr/>
          <p:nvPr/>
        </p:nvSpPr>
        <p:spPr>
          <a:xfrm>
            <a:off x="1403648" y="4922567"/>
            <a:ext cx="288032" cy="26996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1691680" y="3637071"/>
            <a:ext cx="1515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start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4700435" y="2636782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6</a:t>
            </a:r>
            <a:endParaRPr lang="nb-NO" dirty="0"/>
          </a:p>
        </p:txBody>
      </p:sp>
      <p:sp>
        <p:nvSpPr>
          <p:cNvPr id="28" name="Flowchart: Connector 27"/>
          <p:cNvSpPr/>
          <p:nvPr/>
        </p:nvSpPr>
        <p:spPr>
          <a:xfrm>
            <a:off x="5462306" y="3029389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5</a:t>
            </a:r>
            <a:endParaRPr lang="nb-NO" dirty="0"/>
          </a:p>
        </p:txBody>
      </p:sp>
      <p:sp>
        <p:nvSpPr>
          <p:cNvPr id="29" name="Flowchart: Connector 28"/>
          <p:cNvSpPr/>
          <p:nvPr/>
        </p:nvSpPr>
        <p:spPr>
          <a:xfrm>
            <a:off x="7092280" y="3302923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4</a:t>
            </a:r>
            <a:endParaRPr lang="nb-NO" dirty="0"/>
          </a:p>
        </p:txBody>
      </p:sp>
      <p:sp>
        <p:nvSpPr>
          <p:cNvPr id="30" name="Flowchart: Connector 29"/>
          <p:cNvSpPr/>
          <p:nvPr/>
        </p:nvSpPr>
        <p:spPr>
          <a:xfrm>
            <a:off x="8566616" y="4771791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3</a:t>
            </a:r>
            <a:endParaRPr lang="nb-NO" dirty="0"/>
          </a:p>
        </p:txBody>
      </p:sp>
      <p:sp>
        <p:nvSpPr>
          <p:cNvPr id="31" name="Flowchart: Connector 30"/>
          <p:cNvSpPr/>
          <p:nvPr/>
        </p:nvSpPr>
        <p:spPr>
          <a:xfrm>
            <a:off x="5866440" y="4588583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9762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STREET PICTURE : SQUARE NEAR TO START</a:t>
            </a:r>
            <a:endParaRPr lang="nb-N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A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dirty="0"/>
              <a:t>W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00" y="1124744"/>
            <a:ext cx="7920880" cy="539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76256" y="1772816"/>
            <a:ext cx="45719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Flowchart: Connector 6"/>
          <p:cNvSpPr/>
          <p:nvPr/>
        </p:nvSpPr>
        <p:spPr>
          <a:xfrm>
            <a:off x="6719095" y="1484784"/>
            <a:ext cx="360040" cy="2880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437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STREET PICTURE : START</a:t>
            </a:r>
            <a:endParaRPr lang="nb-NO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058" y="1866585"/>
            <a:ext cx="7436112" cy="361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63888" y="2420888"/>
            <a:ext cx="45719" cy="26642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Flowchart: Connector 5"/>
          <p:cNvSpPr/>
          <p:nvPr/>
        </p:nvSpPr>
        <p:spPr>
          <a:xfrm>
            <a:off x="3347864" y="1916832"/>
            <a:ext cx="504056" cy="43204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Flowchart: Connector 7"/>
          <p:cNvSpPr/>
          <p:nvPr/>
        </p:nvSpPr>
        <p:spPr>
          <a:xfrm>
            <a:off x="2555776" y="1923034"/>
            <a:ext cx="720080" cy="49785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err="1" smtClean="0"/>
              <a:t>vc</a:t>
            </a:r>
            <a:endParaRPr lang="nb-NO" dirty="0"/>
          </a:p>
        </p:txBody>
      </p:sp>
      <p:sp>
        <p:nvSpPr>
          <p:cNvPr id="7" name="Rectangle 6"/>
          <p:cNvSpPr/>
          <p:nvPr/>
        </p:nvSpPr>
        <p:spPr>
          <a:xfrm>
            <a:off x="4644008" y="3212976"/>
            <a:ext cx="1728192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START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7995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STREET PICTURE : POINT #5</a:t>
            </a:r>
            <a:endParaRPr lang="nb-NO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413" y="1904369"/>
            <a:ext cx="6922235" cy="362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9992" y="3140968"/>
            <a:ext cx="45719" cy="1872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Flowchart: Connector 5"/>
          <p:cNvSpPr/>
          <p:nvPr/>
        </p:nvSpPr>
        <p:spPr>
          <a:xfrm>
            <a:off x="4306827" y="2708920"/>
            <a:ext cx="432048" cy="43204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Flowchart: Connector 7"/>
          <p:cNvSpPr/>
          <p:nvPr/>
        </p:nvSpPr>
        <p:spPr>
          <a:xfrm>
            <a:off x="3635896" y="2708920"/>
            <a:ext cx="663994" cy="50405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err="1" smtClean="0"/>
              <a:t>vc</a:t>
            </a:r>
            <a:endParaRPr lang="nb-NO" dirty="0"/>
          </a:p>
        </p:txBody>
      </p:sp>
      <p:sp>
        <p:nvSpPr>
          <p:cNvPr id="7" name="Right Arrow 6"/>
          <p:cNvSpPr/>
          <p:nvPr/>
        </p:nvSpPr>
        <p:spPr>
          <a:xfrm rot="1312857">
            <a:off x="4856419" y="2829623"/>
            <a:ext cx="79208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05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STREET PICTURE : POINT #6</a:t>
            </a:r>
            <a:endParaRPr lang="nb-NO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514" y="1881699"/>
            <a:ext cx="7292529" cy="361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3429000"/>
            <a:ext cx="45719" cy="1368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Flowchart: Connector 5"/>
          <p:cNvSpPr/>
          <p:nvPr/>
        </p:nvSpPr>
        <p:spPr>
          <a:xfrm>
            <a:off x="4427984" y="3068960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Flowchart: Connector 6"/>
          <p:cNvSpPr/>
          <p:nvPr/>
        </p:nvSpPr>
        <p:spPr>
          <a:xfrm>
            <a:off x="3772839" y="2996952"/>
            <a:ext cx="648072" cy="50405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VC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2136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STREET PICTURE : POINT #7</a:t>
            </a:r>
            <a:endParaRPr lang="nb-NO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916832"/>
            <a:ext cx="6763537" cy="36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854999" y="2838197"/>
            <a:ext cx="360040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5" name="Rectangle 4"/>
          <p:cNvSpPr/>
          <p:nvPr/>
        </p:nvSpPr>
        <p:spPr>
          <a:xfrm>
            <a:off x="6012160" y="3140968"/>
            <a:ext cx="45719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Flowchart: Connector 5"/>
          <p:cNvSpPr/>
          <p:nvPr/>
        </p:nvSpPr>
        <p:spPr>
          <a:xfrm>
            <a:off x="5134919" y="2779299"/>
            <a:ext cx="720080" cy="37477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VC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5010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STREET PICTURE : POINT #8</a:t>
            </a:r>
            <a:endParaRPr lang="nb-NO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8212" y="1896813"/>
            <a:ext cx="7028033" cy="351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9912" y="3140968"/>
            <a:ext cx="45719" cy="1368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Flowchart: Connector 5"/>
          <p:cNvSpPr/>
          <p:nvPr/>
        </p:nvSpPr>
        <p:spPr>
          <a:xfrm>
            <a:off x="3586747" y="2708920"/>
            <a:ext cx="432048" cy="43204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Flowchart: Connector 6"/>
          <p:cNvSpPr/>
          <p:nvPr/>
        </p:nvSpPr>
        <p:spPr>
          <a:xfrm>
            <a:off x="2699792" y="2708920"/>
            <a:ext cx="886955" cy="43204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VC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8126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TOPOLOGY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Q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sz="2800" dirty="0" smtClean="0"/>
              <a:t>8-9: 800m 9-10:700m 10-11:400m 11-12:500m </a:t>
            </a:r>
          </a:p>
          <a:p>
            <a:pPr marL="0" indent="0">
              <a:buNone/>
            </a:pPr>
            <a:r>
              <a:rPr lang="nb-NO" sz="2800" dirty="0" smtClean="0"/>
              <a:t>12-13: 700m</a:t>
            </a:r>
            <a:endParaRPr lang="nb-NO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28" y="1700808"/>
            <a:ext cx="8996168" cy="295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/>
          <p:cNvSpPr/>
          <p:nvPr/>
        </p:nvSpPr>
        <p:spPr>
          <a:xfrm>
            <a:off x="8748464" y="3429000"/>
            <a:ext cx="288032" cy="2880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9</a:t>
            </a:r>
            <a:endParaRPr lang="nb-NO" dirty="0"/>
          </a:p>
        </p:txBody>
      </p:sp>
      <p:sp>
        <p:nvSpPr>
          <p:cNvPr id="15" name="Flowchart: Connector 14"/>
          <p:cNvSpPr/>
          <p:nvPr/>
        </p:nvSpPr>
        <p:spPr>
          <a:xfrm>
            <a:off x="0" y="2996952"/>
            <a:ext cx="611560" cy="2880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13</a:t>
            </a:r>
            <a:endParaRPr lang="nb-NO" sz="1200" dirty="0"/>
          </a:p>
        </p:txBody>
      </p:sp>
      <p:sp>
        <p:nvSpPr>
          <p:cNvPr id="16" name="Flowchart: Connector 15"/>
          <p:cNvSpPr/>
          <p:nvPr/>
        </p:nvSpPr>
        <p:spPr>
          <a:xfrm>
            <a:off x="2843808" y="3429000"/>
            <a:ext cx="576064" cy="29641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12</a:t>
            </a:r>
            <a:endParaRPr lang="nb-NO" sz="1200" dirty="0"/>
          </a:p>
        </p:txBody>
      </p:sp>
      <p:sp>
        <p:nvSpPr>
          <p:cNvPr id="17" name="Flowchart: Connector 16"/>
          <p:cNvSpPr/>
          <p:nvPr/>
        </p:nvSpPr>
        <p:spPr>
          <a:xfrm>
            <a:off x="4932040" y="2636912"/>
            <a:ext cx="504056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11</a:t>
            </a:r>
            <a:endParaRPr lang="nb-NO" sz="1200" dirty="0"/>
          </a:p>
        </p:txBody>
      </p:sp>
      <p:sp>
        <p:nvSpPr>
          <p:cNvPr id="18" name="Flowchart: Connector 17"/>
          <p:cNvSpPr/>
          <p:nvPr/>
        </p:nvSpPr>
        <p:spPr>
          <a:xfrm>
            <a:off x="6804248" y="2564904"/>
            <a:ext cx="576064" cy="43204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10</a:t>
            </a:r>
            <a:endParaRPr lang="nb-NO" sz="1200" dirty="0"/>
          </a:p>
        </p:txBody>
      </p:sp>
      <p:sp>
        <p:nvSpPr>
          <p:cNvPr id="22" name="Flowchart: Connector 21"/>
          <p:cNvSpPr/>
          <p:nvPr/>
        </p:nvSpPr>
        <p:spPr>
          <a:xfrm>
            <a:off x="2974504" y="3098575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8</a:t>
            </a:r>
            <a:endParaRPr lang="nb-NO" dirty="0"/>
          </a:p>
        </p:txBody>
      </p:sp>
      <p:sp>
        <p:nvSpPr>
          <p:cNvPr id="23" name="Flowchart: Connector 22"/>
          <p:cNvSpPr/>
          <p:nvPr/>
        </p:nvSpPr>
        <p:spPr>
          <a:xfrm>
            <a:off x="8676456" y="3130063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7</a:t>
            </a:r>
            <a:endParaRPr lang="nb-NO" dirty="0"/>
          </a:p>
        </p:txBody>
      </p:sp>
      <p:sp>
        <p:nvSpPr>
          <p:cNvPr id="8" name="Flowchart: Connector 7"/>
          <p:cNvSpPr/>
          <p:nvPr/>
        </p:nvSpPr>
        <p:spPr>
          <a:xfrm>
            <a:off x="8676456" y="3789040"/>
            <a:ext cx="360040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9</a:t>
            </a:r>
            <a:endParaRPr lang="nb-NO" dirty="0"/>
          </a:p>
        </p:txBody>
      </p:sp>
      <p:sp>
        <p:nvSpPr>
          <p:cNvPr id="25" name="Flowchart: Connector 24"/>
          <p:cNvSpPr/>
          <p:nvPr/>
        </p:nvSpPr>
        <p:spPr>
          <a:xfrm>
            <a:off x="143444" y="2600908"/>
            <a:ext cx="612131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13</a:t>
            </a:r>
            <a:endParaRPr lang="nb-NO" dirty="0"/>
          </a:p>
        </p:txBody>
      </p:sp>
      <p:sp>
        <p:nvSpPr>
          <p:cNvPr id="26" name="Flowchart: Connector 25"/>
          <p:cNvSpPr/>
          <p:nvPr/>
        </p:nvSpPr>
        <p:spPr>
          <a:xfrm>
            <a:off x="2902496" y="2600908"/>
            <a:ext cx="805408" cy="46897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12</a:t>
            </a:r>
            <a:endParaRPr lang="nb-NO" dirty="0"/>
          </a:p>
        </p:txBody>
      </p:sp>
      <p:sp>
        <p:nvSpPr>
          <p:cNvPr id="27" name="Flowchart: Connector 26"/>
          <p:cNvSpPr/>
          <p:nvPr/>
        </p:nvSpPr>
        <p:spPr>
          <a:xfrm>
            <a:off x="5004048" y="2132856"/>
            <a:ext cx="720080" cy="50405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11</a:t>
            </a:r>
            <a:endParaRPr lang="nb-NO" dirty="0"/>
          </a:p>
        </p:txBody>
      </p:sp>
      <p:sp>
        <p:nvSpPr>
          <p:cNvPr id="28" name="Flowchart: Connector 27"/>
          <p:cNvSpPr/>
          <p:nvPr/>
        </p:nvSpPr>
        <p:spPr>
          <a:xfrm>
            <a:off x="6912260" y="2060848"/>
            <a:ext cx="684076" cy="50405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dirty="0" smtClean="0"/>
              <a:t>10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711744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STREET PICTURE : POINT #9</a:t>
            </a:r>
            <a:endParaRPr lang="nb-NO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856" y="1874141"/>
            <a:ext cx="7247187" cy="362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16016" y="2996952"/>
            <a:ext cx="4571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5" name="Flowchart: Connector 4"/>
          <p:cNvSpPr/>
          <p:nvPr/>
        </p:nvSpPr>
        <p:spPr>
          <a:xfrm>
            <a:off x="4558855" y="2636912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Flowchart: Connector 5"/>
          <p:cNvSpPr/>
          <p:nvPr/>
        </p:nvSpPr>
        <p:spPr>
          <a:xfrm>
            <a:off x="3851920" y="2636912"/>
            <a:ext cx="706935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VC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9228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SHORT DISCRIBING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435280" cy="58326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3900" dirty="0" smtClean="0"/>
              <a:t>             </a:t>
            </a:r>
            <a:r>
              <a:rPr lang="nb-NO" sz="3000" dirty="0" smtClean="0">
                <a:latin typeface="Arial Black" panose="020B0A04020102020204" pitchFamily="34" charset="0"/>
              </a:rPr>
              <a:t>BACKBONE NETWORK</a:t>
            </a:r>
          </a:p>
          <a:p>
            <a:endParaRPr lang="nb-NO" dirty="0">
              <a:ln>
                <a:solidFill>
                  <a:schemeClr val="tx1"/>
                </a:solidFill>
              </a:ln>
            </a:endParaRPr>
          </a:p>
          <a:p>
            <a:pPr marL="0" indent="0">
              <a:buNone/>
            </a:pPr>
            <a:r>
              <a:rPr lang="nb-NO" dirty="0" smtClean="0"/>
              <a:t>     1TR        2TR                         3TR              4TR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      </a:t>
            </a:r>
            <a:r>
              <a:rPr lang="nb-NO" sz="3900" dirty="0" smtClean="0">
                <a:latin typeface="Arial Black" panose="020B0A04020102020204" pitchFamily="34" charset="0"/>
              </a:rPr>
              <a:t>RACE</a:t>
            </a:r>
            <a:r>
              <a:rPr lang="nb-NO" dirty="0" smtClean="0"/>
              <a:t> </a:t>
            </a:r>
            <a:r>
              <a:rPr lang="nb-NO" sz="3900" dirty="0" smtClean="0">
                <a:latin typeface="Arial Black" panose="020B0A04020102020204" pitchFamily="34" charset="0"/>
              </a:rPr>
              <a:t>TRACK</a:t>
            </a:r>
            <a:r>
              <a:rPr lang="nb-NO" dirty="0" smtClean="0"/>
              <a:t>                                      3AP</a:t>
            </a:r>
          </a:p>
          <a:p>
            <a:pPr marL="0" indent="0">
              <a:buNone/>
            </a:pPr>
            <a:r>
              <a:rPr lang="nb-NO" dirty="0" smtClean="0"/>
              <a:t>                                               3VC                   </a:t>
            </a:r>
          </a:p>
          <a:p>
            <a:pPr marL="0" indent="0">
              <a:buNone/>
            </a:pPr>
            <a:r>
              <a:rPr lang="nb-NO" sz="3000" b="1" i="1" dirty="0" smtClean="0"/>
              <a:t>FINISH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              1AP                        2AP</a:t>
            </a:r>
            <a:endParaRPr lang="nb-NO" dirty="0"/>
          </a:p>
          <a:p>
            <a:pPr marL="0" indent="0">
              <a:buNone/>
            </a:pPr>
            <a:r>
              <a:rPr lang="nb-NO" dirty="0" smtClean="0"/>
              <a:t>  1VC                                                                             4VC</a:t>
            </a:r>
          </a:p>
          <a:p>
            <a:pPr marL="0" indent="0">
              <a:buNone/>
            </a:pPr>
            <a:r>
              <a:rPr lang="nb-NO" dirty="0" smtClean="0"/>
              <a:t>                                  2VC                                           </a:t>
            </a:r>
            <a:r>
              <a:rPr lang="nb-NO" sz="3500" b="1" i="1" dirty="0" smtClean="0"/>
              <a:t>START</a:t>
            </a:r>
            <a:r>
              <a:rPr lang="nb-NO" dirty="0" smtClean="0"/>
              <a:t>              </a:t>
            </a:r>
            <a:endParaRPr lang="nb-NO" dirty="0"/>
          </a:p>
        </p:txBody>
      </p:sp>
      <p:sp>
        <p:nvSpPr>
          <p:cNvPr id="10" name="Up Arrow 9"/>
          <p:cNvSpPr/>
          <p:nvPr/>
        </p:nvSpPr>
        <p:spPr>
          <a:xfrm>
            <a:off x="7350745" y="3229331"/>
            <a:ext cx="180020" cy="266429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Left Arrow 10"/>
          <p:cNvSpPr/>
          <p:nvPr/>
        </p:nvSpPr>
        <p:spPr>
          <a:xfrm>
            <a:off x="1691680" y="4797152"/>
            <a:ext cx="4248472" cy="216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Left Arrow 13"/>
          <p:cNvSpPr/>
          <p:nvPr/>
        </p:nvSpPr>
        <p:spPr>
          <a:xfrm>
            <a:off x="5940152" y="3140968"/>
            <a:ext cx="1296144" cy="216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Down Arrow 14"/>
          <p:cNvSpPr/>
          <p:nvPr/>
        </p:nvSpPr>
        <p:spPr>
          <a:xfrm>
            <a:off x="6012160" y="3573016"/>
            <a:ext cx="216024" cy="11521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Moon 15"/>
          <p:cNvSpPr/>
          <p:nvPr/>
        </p:nvSpPr>
        <p:spPr>
          <a:xfrm>
            <a:off x="1535088" y="5219117"/>
            <a:ext cx="457200" cy="576064"/>
          </a:xfrm>
          <a:prstGeom prst="mo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Moon 18"/>
          <p:cNvSpPr/>
          <p:nvPr/>
        </p:nvSpPr>
        <p:spPr>
          <a:xfrm>
            <a:off x="4211960" y="5219117"/>
            <a:ext cx="457200" cy="576064"/>
          </a:xfrm>
          <a:prstGeom prst="mo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Moon 19"/>
          <p:cNvSpPr/>
          <p:nvPr/>
        </p:nvSpPr>
        <p:spPr>
          <a:xfrm>
            <a:off x="5343751" y="2960948"/>
            <a:ext cx="457200" cy="576064"/>
          </a:xfrm>
          <a:prstGeom prst="moon">
            <a:avLst>
              <a:gd name="adj" fmla="val 5495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Moon 22"/>
          <p:cNvSpPr/>
          <p:nvPr/>
        </p:nvSpPr>
        <p:spPr>
          <a:xfrm rot="5400000">
            <a:off x="7812360" y="4958626"/>
            <a:ext cx="457200" cy="576064"/>
          </a:xfrm>
          <a:prstGeom prst="mo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/>
          <p:cNvSpPr/>
          <p:nvPr/>
        </p:nvSpPr>
        <p:spPr>
          <a:xfrm>
            <a:off x="6228184" y="2996952"/>
            <a:ext cx="576064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/>
          <p:cNvSpPr/>
          <p:nvPr/>
        </p:nvSpPr>
        <p:spPr>
          <a:xfrm>
            <a:off x="4211960" y="4679502"/>
            <a:ext cx="576064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ctangle 27"/>
          <p:cNvSpPr/>
          <p:nvPr/>
        </p:nvSpPr>
        <p:spPr>
          <a:xfrm>
            <a:off x="1992288" y="4654638"/>
            <a:ext cx="576064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 30"/>
          <p:cNvSpPr/>
          <p:nvPr/>
        </p:nvSpPr>
        <p:spPr>
          <a:xfrm>
            <a:off x="7255963" y="5013176"/>
            <a:ext cx="45719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Can 31"/>
          <p:cNvSpPr/>
          <p:nvPr/>
        </p:nvSpPr>
        <p:spPr>
          <a:xfrm>
            <a:off x="5292080" y="3248980"/>
            <a:ext cx="45871" cy="792088"/>
          </a:xfrm>
          <a:prstGeom prst="ca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Can 32"/>
          <p:cNvSpPr/>
          <p:nvPr/>
        </p:nvSpPr>
        <p:spPr>
          <a:xfrm>
            <a:off x="1482385" y="5488326"/>
            <a:ext cx="45871" cy="792088"/>
          </a:xfrm>
          <a:prstGeom prst="ca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Can 33"/>
          <p:cNvSpPr/>
          <p:nvPr/>
        </p:nvSpPr>
        <p:spPr>
          <a:xfrm>
            <a:off x="4166089" y="5507149"/>
            <a:ext cx="45871" cy="792088"/>
          </a:xfrm>
          <a:prstGeom prst="ca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Can 35"/>
          <p:cNvSpPr/>
          <p:nvPr/>
        </p:nvSpPr>
        <p:spPr>
          <a:xfrm>
            <a:off x="8040960" y="4941075"/>
            <a:ext cx="764545" cy="59432"/>
          </a:xfrm>
          <a:prstGeom prst="ca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70B3-72D9-4A29-ADC7-645BDC70D6E1}" type="slidenum">
              <a:rPr lang="nb-NO" smtClean="0"/>
              <a:t>4</a:t>
            </a:fld>
            <a:endParaRPr lang="nb-NO"/>
          </a:p>
        </p:txBody>
      </p:sp>
      <p:sp>
        <p:nvSpPr>
          <p:cNvPr id="38" name="Flowchart: Connector 37"/>
          <p:cNvSpPr/>
          <p:nvPr/>
        </p:nvSpPr>
        <p:spPr>
          <a:xfrm>
            <a:off x="7290718" y="6093296"/>
            <a:ext cx="325513" cy="316938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Flowchart: Connector 39"/>
          <p:cNvSpPr/>
          <p:nvPr/>
        </p:nvSpPr>
        <p:spPr>
          <a:xfrm>
            <a:off x="1156872" y="4746695"/>
            <a:ext cx="325513" cy="316938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Flowchart: Connector 40"/>
          <p:cNvSpPr/>
          <p:nvPr/>
        </p:nvSpPr>
        <p:spPr>
          <a:xfrm>
            <a:off x="2316324" y="5605595"/>
            <a:ext cx="1499592" cy="63176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Flowchart: Connector 42"/>
          <p:cNvSpPr/>
          <p:nvPr/>
        </p:nvSpPr>
        <p:spPr>
          <a:xfrm>
            <a:off x="4986577" y="5648652"/>
            <a:ext cx="1499592" cy="63176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Flowchart: Connector 43"/>
          <p:cNvSpPr/>
          <p:nvPr/>
        </p:nvSpPr>
        <p:spPr>
          <a:xfrm>
            <a:off x="7512191" y="3833199"/>
            <a:ext cx="1499592" cy="63176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Isosceles Triangle 41"/>
          <p:cNvSpPr/>
          <p:nvPr/>
        </p:nvSpPr>
        <p:spPr>
          <a:xfrm>
            <a:off x="2925248" y="5038409"/>
            <a:ext cx="281744" cy="899833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Isosceles Triangle 45"/>
          <p:cNvSpPr/>
          <p:nvPr/>
        </p:nvSpPr>
        <p:spPr>
          <a:xfrm>
            <a:off x="5595501" y="5055019"/>
            <a:ext cx="281744" cy="899833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Isosceles Triangle 46"/>
          <p:cNvSpPr/>
          <p:nvPr/>
        </p:nvSpPr>
        <p:spPr>
          <a:xfrm>
            <a:off x="8121115" y="3249247"/>
            <a:ext cx="281744" cy="899833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179512" y="2708920"/>
            <a:ext cx="86259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Isosceles Triangle 52"/>
          <p:cNvSpPr/>
          <p:nvPr/>
        </p:nvSpPr>
        <p:spPr>
          <a:xfrm>
            <a:off x="1655676" y="1844370"/>
            <a:ext cx="72008" cy="864096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Isosceles Triangle 54"/>
          <p:cNvSpPr/>
          <p:nvPr/>
        </p:nvSpPr>
        <p:spPr>
          <a:xfrm>
            <a:off x="2940528" y="1844824"/>
            <a:ext cx="72008" cy="864096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Isosceles Triangle 55"/>
          <p:cNvSpPr/>
          <p:nvPr/>
        </p:nvSpPr>
        <p:spPr>
          <a:xfrm>
            <a:off x="5595501" y="1814196"/>
            <a:ext cx="72008" cy="864096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8" name="Isosceles Triangle 57"/>
          <p:cNvSpPr/>
          <p:nvPr/>
        </p:nvSpPr>
        <p:spPr>
          <a:xfrm>
            <a:off x="7417470" y="1853208"/>
            <a:ext cx="72008" cy="864096"/>
          </a:xfrm>
          <a:prstGeom prst="triangl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Left-Right Arrow 53"/>
          <p:cNvSpPr/>
          <p:nvPr/>
        </p:nvSpPr>
        <p:spPr>
          <a:xfrm>
            <a:off x="1848272" y="1988840"/>
            <a:ext cx="936104" cy="715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Left-Right Arrow 59"/>
          <p:cNvSpPr/>
          <p:nvPr/>
        </p:nvSpPr>
        <p:spPr>
          <a:xfrm>
            <a:off x="3253415" y="1988840"/>
            <a:ext cx="2090335" cy="715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2" name="Left-Right Arrow 61"/>
          <p:cNvSpPr/>
          <p:nvPr/>
        </p:nvSpPr>
        <p:spPr>
          <a:xfrm>
            <a:off x="6062219" y="1988840"/>
            <a:ext cx="936104" cy="715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Moon 58"/>
          <p:cNvSpPr/>
          <p:nvPr/>
        </p:nvSpPr>
        <p:spPr>
          <a:xfrm>
            <a:off x="1716928" y="1803071"/>
            <a:ext cx="180020" cy="8039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5" name="Moon 64"/>
          <p:cNvSpPr/>
          <p:nvPr/>
        </p:nvSpPr>
        <p:spPr>
          <a:xfrm>
            <a:off x="2964396" y="1796452"/>
            <a:ext cx="180020" cy="8039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6" name="Moon 65"/>
          <p:cNvSpPr/>
          <p:nvPr/>
        </p:nvSpPr>
        <p:spPr>
          <a:xfrm>
            <a:off x="5642723" y="1760892"/>
            <a:ext cx="180020" cy="8039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8" name="Moon 67"/>
          <p:cNvSpPr/>
          <p:nvPr/>
        </p:nvSpPr>
        <p:spPr>
          <a:xfrm rot="10800000">
            <a:off x="5451485" y="1774000"/>
            <a:ext cx="180020" cy="8039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9" name="Moon 68"/>
          <p:cNvSpPr/>
          <p:nvPr/>
        </p:nvSpPr>
        <p:spPr>
          <a:xfrm rot="10800000">
            <a:off x="2784376" y="1801089"/>
            <a:ext cx="180020" cy="8039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1" name="Moon 70"/>
          <p:cNvSpPr/>
          <p:nvPr/>
        </p:nvSpPr>
        <p:spPr>
          <a:xfrm rot="10800000">
            <a:off x="7263845" y="1814196"/>
            <a:ext cx="180020" cy="8039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1750">
            <a:off x="2739130" y="3645024"/>
            <a:ext cx="1096429" cy="11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TOPOLOGY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2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sz="2400" dirty="0" smtClean="0"/>
              <a:t>13-14: 700m  14-15:500m  15-16:500m 16-17:800m 17-18: 800m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484784"/>
            <a:ext cx="8616259" cy="367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Connector 8"/>
          <p:cNvSpPr/>
          <p:nvPr/>
        </p:nvSpPr>
        <p:spPr>
          <a:xfrm>
            <a:off x="8736653" y="1304764"/>
            <a:ext cx="407347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1" name="Flowchart: Connector 10"/>
          <p:cNvSpPr/>
          <p:nvPr/>
        </p:nvSpPr>
        <p:spPr>
          <a:xfrm>
            <a:off x="8316416" y="1686051"/>
            <a:ext cx="827583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14</a:t>
            </a:r>
            <a:endParaRPr lang="nb-NO" dirty="0"/>
          </a:p>
        </p:txBody>
      </p:sp>
      <p:sp>
        <p:nvSpPr>
          <p:cNvPr id="13" name="Flowchart: Connector 12"/>
          <p:cNvSpPr/>
          <p:nvPr/>
        </p:nvSpPr>
        <p:spPr>
          <a:xfrm>
            <a:off x="251520" y="4149080"/>
            <a:ext cx="407347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4" name="Flowchart: Connector 13"/>
          <p:cNvSpPr/>
          <p:nvPr/>
        </p:nvSpPr>
        <p:spPr>
          <a:xfrm>
            <a:off x="2987824" y="4653136"/>
            <a:ext cx="407347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Flowchart: Connector 14"/>
          <p:cNvSpPr/>
          <p:nvPr/>
        </p:nvSpPr>
        <p:spPr>
          <a:xfrm>
            <a:off x="4703665" y="3143312"/>
            <a:ext cx="407347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6" name="Flowchart: Connector 15"/>
          <p:cNvSpPr/>
          <p:nvPr/>
        </p:nvSpPr>
        <p:spPr>
          <a:xfrm>
            <a:off x="7164288" y="2433439"/>
            <a:ext cx="407347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7" name="Flowchart: Connector 16"/>
          <p:cNvSpPr/>
          <p:nvPr/>
        </p:nvSpPr>
        <p:spPr>
          <a:xfrm>
            <a:off x="395536" y="3789040"/>
            <a:ext cx="827583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18</a:t>
            </a:r>
            <a:endParaRPr lang="nb-NO" dirty="0"/>
          </a:p>
        </p:txBody>
      </p:sp>
      <p:sp>
        <p:nvSpPr>
          <p:cNvPr id="18" name="Flowchart: Connector 17"/>
          <p:cNvSpPr/>
          <p:nvPr/>
        </p:nvSpPr>
        <p:spPr>
          <a:xfrm>
            <a:off x="2699792" y="4293096"/>
            <a:ext cx="827583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17</a:t>
            </a:r>
            <a:endParaRPr lang="nb-NO" dirty="0"/>
          </a:p>
        </p:txBody>
      </p:sp>
      <p:sp>
        <p:nvSpPr>
          <p:cNvPr id="19" name="Flowchart: Connector 18"/>
          <p:cNvSpPr/>
          <p:nvPr/>
        </p:nvSpPr>
        <p:spPr>
          <a:xfrm>
            <a:off x="4493546" y="2783272"/>
            <a:ext cx="827583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16</a:t>
            </a:r>
            <a:endParaRPr lang="nb-NO" dirty="0"/>
          </a:p>
        </p:txBody>
      </p:sp>
      <p:sp>
        <p:nvSpPr>
          <p:cNvPr id="20" name="Flowchart: Connector 19"/>
          <p:cNvSpPr/>
          <p:nvPr/>
        </p:nvSpPr>
        <p:spPr>
          <a:xfrm>
            <a:off x="6954169" y="2046091"/>
            <a:ext cx="827583" cy="36004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15</a:t>
            </a:r>
            <a:endParaRPr lang="nb-NO" dirty="0"/>
          </a:p>
        </p:txBody>
      </p:sp>
      <p:sp>
        <p:nvSpPr>
          <p:cNvPr id="23" name="Flowchart: Connector 22"/>
          <p:cNvSpPr/>
          <p:nvPr/>
        </p:nvSpPr>
        <p:spPr>
          <a:xfrm>
            <a:off x="5111012" y="3053363"/>
            <a:ext cx="288032" cy="26996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9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2904721" y="3924568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10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222125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TOPOLOGY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nb-NO" dirty="0" smtClean="0"/>
              <a:t>Q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18-19: 800m  19-20: 500m 20-21: 500m</a:t>
            </a:r>
          </a:p>
          <a:p>
            <a:pPr marL="0" indent="0">
              <a:buNone/>
            </a:pPr>
            <a:r>
              <a:rPr lang="nb-NO" dirty="0" smtClean="0"/>
              <a:t>21-22: 800m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700808"/>
            <a:ext cx="8591060" cy="22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Connector 7"/>
          <p:cNvSpPr/>
          <p:nvPr/>
        </p:nvSpPr>
        <p:spPr>
          <a:xfrm>
            <a:off x="8532440" y="2348880"/>
            <a:ext cx="310140" cy="2880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Flowchart: Connector 11"/>
          <p:cNvSpPr/>
          <p:nvPr/>
        </p:nvSpPr>
        <p:spPr>
          <a:xfrm>
            <a:off x="8108483" y="2699010"/>
            <a:ext cx="730661" cy="28803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19</a:t>
            </a:r>
            <a:endParaRPr lang="nb-NO" sz="1200" dirty="0"/>
          </a:p>
        </p:txBody>
      </p:sp>
      <p:sp>
        <p:nvSpPr>
          <p:cNvPr id="13" name="Flowchart: Connector 12"/>
          <p:cNvSpPr/>
          <p:nvPr/>
        </p:nvSpPr>
        <p:spPr>
          <a:xfrm>
            <a:off x="1713788" y="1844824"/>
            <a:ext cx="310140" cy="2880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4" name="Flowchart: Connector 13"/>
          <p:cNvSpPr/>
          <p:nvPr/>
        </p:nvSpPr>
        <p:spPr>
          <a:xfrm>
            <a:off x="5076056" y="2276872"/>
            <a:ext cx="310140" cy="2880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Flowchart: Connector 14"/>
          <p:cNvSpPr/>
          <p:nvPr/>
        </p:nvSpPr>
        <p:spPr>
          <a:xfrm>
            <a:off x="6588224" y="2653680"/>
            <a:ext cx="310140" cy="2880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8" name="Flowchart: Connector 17"/>
          <p:cNvSpPr/>
          <p:nvPr/>
        </p:nvSpPr>
        <p:spPr>
          <a:xfrm>
            <a:off x="1348457" y="2238923"/>
            <a:ext cx="730661" cy="28803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22</a:t>
            </a:r>
            <a:endParaRPr lang="nb-NO" sz="1200" dirty="0"/>
          </a:p>
        </p:txBody>
      </p:sp>
      <p:sp>
        <p:nvSpPr>
          <p:cNvPr id="19" name="Flowchart: Connector 18"/>
          <p:cNvSpPr/>
          <p:nvPr/>
        </p:nvSpPr>
        <p:spPr>
          <a:xfrm>
            <a:off x="4788024" y="1964712"/>
            <a:ext cx="730661" cy="28803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21</a:t>
            </a:r>
            <a:endParaRPr lang="nb-NO" sz="1200" dirty="0"/>
          </a:p>
        </p:txBody>
      </p:sp>
      <p:sp>
        <p:nvSpPr>
          <p:cNvPr id="20" name="Flowchart: Connector 19"/>
          <p:cNvSpPr/>
          <p:nvPr/>
        </p:nvSpPr>
        <p:spPr>
          <a:xfrm>
            <a:off x="6377963" y="2332742"/>
            <a:ext cx="730661" cy="28803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20</a:t>
            </a:r>
            <a:endParaRPr lang="nb-NO" sz="1200" dirty="0"/>
          </a:p>
        </p:txBody>
      </p:sp>
      <p:sp>
        <p:nvSpPr>
          <p:cNvPr id="21" name="Flowchart: Connector 20"/>
          <p:cNvSpPr/>
          <p:nvPr/>
        </p:nvSpPr>
        <p:spPr>
          <a:xfrm>
            <a:off x="4981418" y="2767741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11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885787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TOPOLOGY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1                                                              </a:t>
            </a:r>
            <a:r>
              <a:rPr lang="nb-NO" sz="2400" dirty="0" smtClean="0"/>
              <a:t>22-23: 400m</a:t>
            </a:r>
          </a:p>
          <a:p>
            <a:r>
              <a:rPr lang="nb-NO" dirty="0"/>
              <a:t> </a:t>
            </a:r>
            <a:r>
              <a:rPr lang="nb-NO" dirty="0" smtClean="0"/>
              <a:t>                                                                </a:t>
            </a:r>
            <a:r>
              <a:rPr lang="nb-NO" sz="2400" dirty="0" smtClean="0"/>
              <a:t>23-24: 400m</a:t>
            </a:r>
          </a:p>
          <a:p>
            <a:r>
              <a:rPr lang="nb-NO" dirty="0"/>
              <a:t> </a:t>
            </a:r>
            <a:r>
              <a:rPr lang="nb-NO" dirty="0" smtClean="0"/>
              <a:t>                                                                </a:t>
            </a:r>
            <a:r>
              <a:rPr lang="nb-NO" sz="2400" dirty="0" smtClean="0"/>
              <a:t>24-25: 800m</a:t>
            </a:r>
          </a:p>
          <a:p>
            <a:r>
              <a:rPr lang="nb-NO" dirty="0"/>
              <a:t> </a:t>
            </a:r>
            <a:r>
              <a:rPr lang="nb-NO" dirty="0" smtClean="0"/>
              <a:t>                                                                </a:t>
            </a:r>
            <a:r>
              <a:rPr lang="nb-NO" sz="2400" dirty="0" smtClean="0"/>
              <a:t>25-26:500m</a:t>
            </a:r>
          </a:p>
          <a:p>
            <a:r>
              <a:rPr lang="nb-NO" sz="2800" dirty="0"/>
              <a:t> </a:t>
            </a:r>
            <a:r>
              <a:rPr lang="nb-NO" sz="2800" dirty="0" smtClean="0"/>
              <a:t>                                                                         </a:t>
            </a:r>
            <a:r>
              <a:rPr lang="nb-NO" sz="2400" dirty="0" smtClean="0"/>
              <a:t>26-27:600m</a:t>
            </a:r>
          </a:p>
          <a:p>
            <a:r>
              <a:rPr lang="nb-NO" sz="2800" dirty="0"/>
              <a:t> </a:t>
            </a:r>
            <a:r>
              <a:rPr lang="nb-NO" sz="2800" dirty="0" smtClean="0"/>
              <a:t>                                                                         </a:t>
            </a:r>
            <a:r>
              <a:rPr lang="nb-NO" sz="2400" dirty="0" smtClean="0"/>
              <a:t>27-28:400m</a:t>
            </a:r>
          </a:p>
          <a:p>
            <a:r>
              <a:rPr lang="nb-NO" sz="2800" dirty="0"/>
              <a:t> </a:t>
            </a:r>
            <a:r>
              <a:rPr lang="nb-NO" sz="2800" dirty="0" smtClean="0"/>
              <a:t>                                                                         </a:t>
            </a:r>
          </a:p>
          <a:p>
            <a:r>
              <a:rPr lang="nb-NO" dirty="0"/>
              <a:t> </a:t>
            </a:r>
            <a:r>
              <a:rPr lang="nb-NO" dirty="0" smtClean="0"/>
              <a:t>                                                                </a:t>
            </a:r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12776"/>
            <a:ext cx="6116491" cy="521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687869" y="5985284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Flowchart: Connector 7"/>
          <p:cNvSpPr/>
          <p:nvPr/>
        </p:nvSpPr>
        <p:spPr>
          <a:xfrm>
            <a:off x="6110421" y="3068960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9" name="Flowchart: Connector 8"/>
          <p:cNvSpPr/>
          <p:nvPr/>
        </p:nvSpPr>
        <p:spPr>
          <a:xfrm>
            <a:off x="4860032" y="3015176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Flowchart: Connector 9"/>
          <p:cNvSpPr/>
          <p:nvPr/>
        </p:nvSpPr>
        <p:spPr>
          <a:xfrm>
            <a:off x="2267744" y="2852936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1" name="Flowchart: Connector 10"/>
          <p:cNvSpPr/>
          <p:nvPr/>
        </p:nvSpPr>
        <p:spPr>
          <a:xfrm>
            <a:off x="1160004" y="3573016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Flowchart: Connector 11"/>
          <p:cNvSpPr/>
          <p:nvPr/>
        </p:nvSpPr>
        <p:spPr>
          <a:xfrm>
            <a:off x="1229544" y="5373216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7" name="Flowchart: Connector 6"/>
          <p:cNvSpPr/>
          <p:nvPr/>
        </p:nvSpPr>
        <p:spPr>
          <a:xfrm>
            <a:off x="5508104" y="3645024"/>
            <a:ext cx="962357" cy="376481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23</a:t>
            </a:r>
            <a:endParaRPr lang="nb-NO" dirty="0"/>
          </a:p>
        </p:txBody>
      </p:sp>
      <p:sp>
        <p:nvSpPr>
          <p:cNvPr id="15" name="Flowchart: Connector 14"/>
          <p:cNvSpPr/>
          <p:nvPr/>
        </p:nvSpPr>
        <p:spPr>
          <a:xfrm>
            <a:off x="1047909" y="6093296"/>
            <a:ext cx="962357" cy="376481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28</a:t>
            </a:r>
            <a:endParaRPr lang="nb-NO" dirty="0"/>
          </a:p>
        </p:txBody>
      </p:sp>
      <p:sp>
        <p:nvSpPr>
          <p:cNvPr id="16" name="Flowchart: Connector 15"/>
          <p:cNvSpPr/>
          <p:nvPr/>
        </p:nvSpPr>
        <p:spPr>
          <a:xfrm>
            <a:off x="1520044" y="5176755"/>
            <a:ext cx="962357" cy="376481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27</a:t>
            </a:r>
            <a:endParaRPr lang="nb-NO" dirty="0"/>
          </a:p>
        </p:txBody>
      </p:sp>
      <p:sp>
        <p:nvSpPr>
          <p:cNvPr id="17" name="Flowchart: Connector 16"/>
          <p:cNvSpPr/>
          <p:nvPr/>
        </p:nvSpPr>
        <p:spPr>
          <a:xfrm>
            <a:off x="566730" y="3179415"/>
            <a:ext cx="962357" cy="376481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26</a:t>
            </a:r>
            <a:endParaRPr lang="nb-NO" dirty="0"/>
          </a:p>
        </p:txBody>
      </p:sp>
      <p:sp>
        <p:nvSpPr>
          <p:cNvPr id="18" name="Flowchart: Connector 17"/>
          <p:cNvSpPr/>
          <p:nvPr/>
        </p:nvSpPr>
        <p:spPr>
          <a:xfrm>
            <a:off x="2051720" y="3240759"/>
            <a:ext cx="962357" cy="376481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25</a:t>
            </a:r>
            <a:endParaRPr lang="nb-NO" dirty="0"/>
          </a:p>
        </p:txBody>
      </p:sp>
      <p:sp>
        <p:nvSpPr>
          <p:cNvPr id="19" name="Flowchart: Connector 18"/>
          <p:cNvSpPr/>
          <p:nvPr/>
        </p:nvSpPr>
        <p:spPr>
          <a:xfrm>
            <a:off x="4545747" y="3420851"/>
            <a:ext cx="962357" cy="376481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24</a:t>
            </a:r>
            <a:endParaRPr lang="nb-NO" dirty="0"/>
          </a:p>
        </p:txBody>
      </p:sp>
      <p:sp>
        <p:nvSpPr>
          <p:cNvPr id="20" name="Flowchart: Connector 19"/>
          <p:cNvSpPr/>
          <p:nvPr/>
        </p:nvSpPr>
        <p:spPr>
          <a:xfrm>
            <a:off x="2083062" y="6110547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b="1" dirty="0" smtClean="0"/>
              <a:t>16</a:t>
            </a:r>
            <a:endParaRPr lang="nb-NO" sz="1400" b="1" dirty="0"/>
          </a:p>
        </p:txBody>
      </p:sp>
      <p:sp>
        <p:nvSpPr>
          <p:cNvPr id="21" name="Flowchart: Connector 20"/>
          <p:cNvSpPr/>
          <p:nvPr/>
        </p:nvSpPr>
        <p:spPr>
          <a:xfrm>
            <a:off x="2519854" y="5224265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15</a:t>
            </a:r>
            <a:endParaRPr lang="nb-NO" sz="1400" dirty="0"/>
          </a:p>
        </p:txBody>
      </p:sp>
      <p:sp>
        <p:nvSpPr>
          <p:cNvPr id="22" name="Flowchart: Connector 21"/>
          <p:cNvSpPr/>
          <p:nvPr/>
        </p:nvSpPr>
        <p:spPr>
          <a:xfrm>
            <a:off x="1529087" y="3550507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14</a:t>
            </a:r>
            <a:endParaRPr lang="nb-NO" sz="1400" dirty="0"/>
          </a:p>
        </p:txBody>
      </p:sp>
      <p:sp>
        <p:nvSpPr>
          <p:cNvPr id="23" name="Flowchart: Connector 22"/>
          <p:cNvSpPr/>
          <p:nvPr/>
        </p:nvSpPr>
        <p:spPr>
          <a:xfrm>
            <a:off x="4838761" y="3797332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13</a:t>
            </a:r>
            <a:endParaRPr lang="nb-NO" sz="1400" dirty="0"/>
          </a:p>
        </p:txBody>
      </p:sp>
      <p:sp>
        <p:nvSpPr>
          <p:cNvPr id="24" name="Flowchart: Connector 23"/>
          <p:cNvSpPr/>
          <p:nvPr/>
        </p:nvSpPr>
        <p:spPr>
          <a:xfrm>
            <a:off x="5887615" y="4058379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dirty="0" smtClean="0"/>
              <a:t>12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911597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nb-NO" dirty="0" smtClean="0"/>
              <a:t>TOPOLOGY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1                                                            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                                                      28-29  :   </a:t>
            </a:r>
            <a:r>
              <a:rPr lang="nb-NO" sz="2000" dirty="0" smtClean="0"/>
              <a:t>400m</a:t>
            </a:r>
          </a:p>
          <a:p>
            <a:pPr marL="0" indent="0">
              <a:buNone/>
            </a:pPr>
            <a:r>
              <a:rPr lang="nb-NO" dirty="0" smtClean="0"/>
              <a:t>                                                               29-30  :   </a:t>
            </a:r>
            <a:r>
              <a:rPr lang="nb-NO" sz="2000" dirty="0" smtClean="0"/>
              <a:t>800m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                                                                                               </a:t>
            </a:r>
            <a:r>
              <a:rPr lang="nb-NO" dirty="0" smtClean="0"/>
              <a:t>30-31  :   </a:t>
            </a:r>
            <a:r>
              <a:rPr lang="nb-NO" sz="2000" dirty="0" smtClean="0"/>
              <a:t>900m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                                                                                               </a:t>
            </a:r>
            <a:r>
              <a:rPr lang="nb-NO" dirty="0" smtClean="0"/>
              <a:t>31-32  :   </a:t>
            </a:r>
            <a:r>
              <a:rPr lang="nb-NO" sz="2000" dirty="0" smtClean="0"/>
              <a:t>400m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1087024"/>
            <a:ext cx="5589628" cy="563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Connector 8"/>
          <p:cNvSpPr/>
          <p:nvPr/>
        </p:nvSpPr>
        <p:spPr>
          <a:xfrm>
            <a:off x="3203848" y="1556792"/>
            <a:ext cx="351200" cy="31318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4</a:t>
            </a:r>
            <a:endParaRPr lang="nb-NO" dirty="0"/>
          </a:p>
        </p:txBody>
      </p:sp>
      <p:sp>
        <p:nvSpPr>
          <p:cNvPr id="10" name="Flowchart: Connector 9"/>
          <p:cNvSpPr/>
          <p:nvPr/>
        </p:nvSpPr>
        <p:spPr>
          <a:xfrm>
            <a:off x="3707904" y="3607298"/>
            <a:ext cx="351200" cy="31318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3</a:t>
            </a:r>
            <a:endParaRPr lang="nb-NO" dirty="0"/>
          </a:p>
        </p:txBody>
      </p:sp>
      <p:sp>
        <p:nvSpPr>
          <p:cNvPr id="12" name="Flowchart: Connector 11"/>
          <p:cNvSpPr/>
          <p:nvPr/>
        </p:nvSpPr>
        <p:spPr>
          <a:xfrm>
            <a:off x="3678128" y="1087024"/>
            <a:ext cx="821863" cy="39776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28</a:t>
            </a:r>
            <a:endParaRPr lang="nb-NO" dirty="0"/>
          </a:p>
        </p:txBody>
      </p:sp>
      <p:sp>
        <p:nvSpPr>
          <p:cNvPr id="13" name="Rectangle 12"/>
          <p:cNvSpPr/>
          <p:nvPr/>
        </p:nvSpPr>
        <p:spPr>
          <a:xfrm>
            <a:off x="4692825" y="5085184"/>
            <a:ext cx="1239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finish</a:t>
            </a:r>
            <a:endParaRPr lang="en-US" sz="3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4489524" y="6139058"/>
            <a:ext cx="821863" cy="39776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32</a:t>
            </a:r>
            <a:endParaRPr lang="nb-NO" dirty="0"/>
          </a:p>
        </p:txBody>
      </p:sp>
      <p:sp>
        <p:nvSpPr>
          <p:cNvPr id="17" name="Flowchart: Connector 16"/>
          <p:cNvSpPr/>
          <p:nvPr/>
        </p:nvSpPr>
        <p:spPr>
          <a:xfrm>
            <a:off x="3359275" y="5085184"/>
            <a:ext cx="821863" cy="39776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31</a:t>
            </a:r>
            <a:endParaRPr lang="nb-NO" dirty="0"/>
          </a:p>
        </p:txBody>
      </p:sp>
      <p:sp>
        <p:nvSpPr>
          <p:cNvPr id="18" name="Flowchart: Connector 17"/>
          <p:cNvSpPr/>
          <p:nvPr/>
        </p:nvSpPr>
        <p:spPr>
          <a:xfrm>
            <a:off x="3472572" y="3561784"/>
            <a:ext cx="821863" cy="39776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30</a:t>
            </a:r>
            <a:endParaRPr lang="nb-NO" dirty="0"/>
          </a:p>
        </p:txBody>
      </p:sp>
      <p:sp>
        <p:nvSpPr>
          <p:cNvPr id="19" name="Flowchart: Connector 18"/>
          <p:cNvSpPr/>
          <p:nvPr/>
        </p:nvSpPr>
        <p:spPr>
          <a:xfrm>
            <a:off x="3008665" y="1472216"/>
            <a:ext cx="821863" cy="39776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smtClean="0"/>
              <a:t>29</a:t>
            </a:r>
            <a:endParaRPr lang="nb-NO" dirty="0"/>
          </a:p>
        </p:txBody>
      </p:sp>
      <p:sp>
        <p:nvSpPr>
          <p:cNvPr id="14" name="Flowchart: Connector 13"/>
          <p:cNvSpPr/>
          <p:nvPr/>
        </p:nvSpPr>
        <p:spPr>
          <a:xfrm>
            <a:off x="5220072" y="5731515"/>
            <a:ext cx="504056" cy="40754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200" dirty="0" smtClean="0"/>
              <a:t>20</a:t>
            </a:r>
            <a:endParaRPr lang="nb-NO" sz="1200" dirty="0"/>
          </a:p>
        </p:txBody>
      </p:sp>
      <p:sp>
        <p:nvSpPr>
          <p:cNvPr id="22" name="Flowchart: Connector 21"/>
          <p:cNvSpPr/>
          <p:nvPr/>
        </p:nvSpPr>
        <p:spPr>
          <a:xfrm>
            <a:off x="2899377" y="1869976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b="1" dirty="0" smtClean="0"/>
              <a:t>17</a:t>
            </a:r>
            <a:endParaRPr lang="nb-NO" sz="1400" b="1" dirty="0"/>
          </a:p>
        </p:txBody>
      </p:sp>
      <p:sp>
        <p:nvSpPr>
          <p:cNvPr id="23" name="Flowchart: Connector 22"/>
          <p:cNvSpPr/>
          <p:nvPr/>
        </p:nvSpPr>
        <p:spPr>
          <a:xfrm>
            <a:off x="4296802" y="3563538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b="1" dirty="0" smtClean="0"/>
              <a:t>18</a:t>
            </a:r>
            <a:endParaRPr lang="nb-NO" sz="1400" b="1" dirty="0"/>
          </a:p>
        </p:txBody>
      </p:sp>
      <p:sp>
        <p:nvSpPr>
          <p:cNvPr id="24" name="Flowchart: Connector 23"/>
          <p:cNvSpPr/>
          <p:nvPr/>
        </p:nvSpPr>
        <p:spPr>
          <a:xfrm>
            <a:off x="4257210" y="5085184"/>
            <a:ext cx="537267" cy="3419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b="1" dirty="0" smtClean="0"/>
              <a:t>19</a:t>
            </a:r>
            <a:endParaRPr lang="nb-NO" sz="1400" b="1" dirty="0"/>
          </a:p>
        </p:txBody>
      </p:sp>
    </p:spTree>
    <p:extLst>
      <p:ext uri="{BB962C8B-B14F-4D97-AF65-F5344CB8AC3E}">
        <p14:creationId xmlns:p14="http://schemas.microsoft.com/office/powerpoint/2010/main" val="193749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RFID  PART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           GATE IN                                     GATE OUT</a:t>
            </a:r>
          </a:p>
          <a:p>
            <a:pPr marL="0" indent="0">
              <a:buNone/>
            </a:pPr>
            <a:r>
              <a:rPr lang="nb-NO" dirty="0" smtClean="0"/>
              <a:t>                              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                      VIDEO CAMERA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3608" y="4005064"/>
            <a:ext cx="6768752" cy="10801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/>
          <p:cNvSpPr/>
          <p:nvPr/>
        </p:nvSpPr>
        <p:spPr>
          <a:xfrm>
            <a:off x="1979712" y="3320988"/>
            <a:ext cx="14401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/>
        </p:nvSpPr>
        <p:spPr>
          <a:xfrm>
            <a:off x="6774444" y="3320988"/>
            <a:ext cx="14401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6012160" y="5589240"/>
            <a:ext cx="648072" cy="6480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val 7"/>
          <p:cNvSpPr/>
          <p:nvPr/>
        </p:nvSpPr>
        <p:spPr>
          <a:xfrm>
            <a:off x="2339752" y="4005064"/>
            <a:ext cx="4176464" cy="1152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AREA FILMED </a:t>
            </a:r>
            <a:endParaRPr lang="nb-NO" dirty="0"/>
          </a:p>
        </p:txBody>
      </p:sp>
      <p:sp>
        <p:nvSpPr>
          <p:cNvPr id="9" name="Isosceles Triangle 8"/>
          <p:cNvSpPr/>
          <p:nvPr/>
        </p:nvSpPr>
        <p:spPr>
          <a:xfrm rot="8400000">
            <a:off x="5583694" y="4878076"/>
            <a:ext cx="527825" cy="891184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6147474" y="1340768"/>
            <a:ext cx="1541972" cy="72008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LOCAL SERVER </a:t>
            </a:r>
            <a:endParaRPr lang="nb-NO" dirty="0"/>
          </a:p>
        </p:txBody>
      </p:sp>
      <p:cxnSp>
        <p:nvCxnSpPr>
          <p:cNvPr id="23" name="Straight Arrow Connector 22"/>
          <p:cNvCxnSpPr>
            <a:stCxn id="7" idx="0"/>
          </p:cNvCxnSpPr>
          <p:nvPr/>
        </p:nvCxnSpPr>
        <p:spPr>
          <a:xfrm flipV="1">
            <a:off x="6336196" y="2132856"/>
            <a:ext cx="438248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846452" y="2132856"/>
            <a:ext cx="72008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072" y="2132856"/>
            <a:ext cx="2437048" cy="1825434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2051720" y="1700808"/>
            <a:ext cx="0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123728" y="1700808"/>
            <a:ext cx="38884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1560" y="3645024"/>
            <a:ext cx="216024" cy="21602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Oval 36"/>
          <p:cNvSpPr/>
          <p:nvPr/>
        </p:nvSpPr>
        <p:spPr>
          <a:xfrm>
            <a:off x="935596" y="3645024"/>
            <a:ext cx="216024" cy="21602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/>
          <p:cNvSpPr/>
          <p:nvPr/>
        </p:nvSpPr>
        <p:spPr>
          <a:xfrm>
            <a:off x="752057" y="3522324"/>
            <a:ext cx="216024" cy="5106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Right Arrow 39"/>
          <p:cNvSpPr/>
          <p:nvPr/>
        </p:nvSpPr>
        <p:spPr>
          <a:xfrm>
            <a:off x="1331640" y="3645024"/>
            <a:ext cx="432048" cy="10801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Right Arrow 40"/>
          <p:cNvSpPr/>
          <p:nvPr/>
        </p:nvSpPr>
        <p:spPr>
          <a:xfrm>
            <a:off x="8460432" y="3645024"/>
            <a:ext cx="432048" cy="10801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/>
          <p:cNvSpPr/>
          <p:nvPr/>
        </p:nvSpPr>
        <p:spPr>
          <a:xfrm>
            <a:off x="7704348" y="3645024"/>
            <a:ext cx="216024" cy="21602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Oval 42"/>
          <p:cNvSpPr/>
          <p:nvPr/>
        </p:nvSpPr>
        <p:spPr>
          <a:xfrm>
            <a:off x="8028384" y="3645024"/>
            <a:ext cx="216024" cy="21602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/>
          <p:cNvSpPr/>
          <p:nvPr/>
        </p:nvSpPr>
        <p:spPr>
          <a:xfrm>
            <a:off x="7856973" y="3520880"/>
            <a:ext cx="216190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594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APPLICATION FOR USER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dirty="0" smtClean="0"/>
              <a:t>1.  Application </a:t>
            </a:r>
            <a:r>
              <a:rPr lang="nb-NO" dirty="0" err="1" smtClean="0"/>
              <a:t>helps</a:t>
            </a:r>
            <a:r>
              <a:rPr lang="nb-NO" dirty="0" smtClean="0"/>
              <a:t> </a:t>
            </a:r>
            <a:r>
              <a:rPr lang="nb-NO" dirty="0" err="1" smtClean="0"/>
              <a:t>user</a:t>
            </a:r>
            <a:r>
              <a:rPr lang="nb-NO" dirty="0" smtClean="0"/>
              <a:t> to </a:t>
            </a:r>
            <a:r>
              <a:rPr lang="nb-NO" dirty="0" err="1" smtClean="0"/>
              <a:t>find</a:t>
            </a:r>
            <a:r>
              <a:rPr lang="nb-NO" dirty="0" smtClean="0"/>
              <a:t> </a:t>
            </a:r>
            <a:r>
              <a:rPr lang="nb-NO" dirty="0" err="1" smtClean="0"/>
              <a:t>which</a:t>
            </a:r>
            <a:r>
              <a:rPr lang="nb-NO" dirty="0" smtClean="0"/>
              <a:t> </a:t>
            </a:r>
            <a:r>
              <a:rPr lang="nb-NO" dirty="0" err="1" smtClean="0"/>
              <a:t>videostream</a:t>
            </a:r>
            <a:r>
              <a:rPr lang="nb-NO" dirty="0" smtClean="0"/>
              <a:t>     </a:t>
            </a:r>
            <a:r>
              <a:rPr lang="nb-NO" dirty="0"/>
              <a:t> </a:t>
            </a:r>
            <a:r>
              <a:rPr lang="nb-NO" dirty="0" smtClean="0"/>
              <a:t>   </a:t>
            </a:r>
            <a:r>
              <a:rPr lang="nb-NO" dirty="0"/>
              <a:t> </a:t>
            </a:r>
            <a:r>
              <a:rPr lang="nb-NO" dirty="0" smtClean="0"/>
              <a:t>                ‘    </a:t>
            </a:r>
            <a:r>
              <a:rPr lang="nb-NO" dirty="0" err="1" smtClean="0"/>
              <a:t>certain</a:t>
            </a:r>
            <a:r>
              <a:rPr lang="nb-NO" dirty="0" smtClean="0"/>
              <a:t> </a:t>
            </a:r>
            <a:r>
              <a:rPr lang="nb-NO" dirty="0" err="1" smtClean="0"/>
              <a:t>biker</a:t>
            </a:r>
            <a:r>
              <a:rPr lang="nb-NO" dirty="0" smtClean="0"/>
              <a:t> is </a:t>
            </a:r>
            <a:r>
              <a:rPr lang="nb-NO" dirty="0" err="1" smtClean="0"/>
              <a:t>shown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r>
              <a:rPr lang="nb-NO" dirty="0" smtClean="0"/>
              <a:t>2.  </a:t>
            </a:r>
            <a:r>
              <a:rPr lang="nb-NO" dirty="0" err="1" smtClean="0"/>
              <a:t>Predicts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which</a:t>
            </a:r>
            <a:r>
              <a:rPr lang="nb-NO" dirty="0" smtClean="0"/>
              <a:t> </a:t>
            </a:r>
            <a:r>
              <a:rPr lang="nb-NO" dirty="0" err="1" smtClean="0"/>
              <a:t>camera</a:t>
            </a:r>
            <a:r>
              <a:rPr lang="nb-NO" dirty="0" smtClean="0"/>
              <a:t> </a:t>
            </a:r>
            <a:r>
              <a:rPr lang="nb-NO" dirty="0" err="1" smtClean="0"/>
              <a:t>he</a:t>
            </a:r>
            <a:r>
              <a:rPr lang="nb-NO" dirty="0" smtClean="0"/>
              <a:t>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err="1" smtClean="0"/>
              <a:t>appear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-</a:t>
            </a:r>
            <a:r>
              <a:rPr lang="nb-NO" dirty="0" err="1" smtClean="0"/>
              <a:t>if</a:t>
            </a:r>
            <a:r>
              <a:rPr lang="nb-NO" dirty="0" smtClean="0"/>
              <a:t> </a:t>
            </a:r>
            <a:r>
              <a:rPr lang="nb-NO" dirty="0" err="1" smtClean="0"/>
              <a:t>there</a:t>
            </a:r>
            <a:r>
              <a:rPr lang="nb-NO" dirty="0" smtClean="0"/>
              <a:t> is </a:t>
            </a:r>
            <a:r>
              <a:rPr lang="nb-NO" dirty="0" err="1" smtClean="0"/>
              <a:t>no</a:t>
            </a:r>
            <a:r>
              <a:rPr lang="nb-NO" dirty="0" smtClean="0"/>
              <a:t> </a:t>
            </a:r>
            <a:r>
              <a:rPr lang="nb-NO" dirty="0" err="1" smtClean="0"/>
              <a:t>request</a:t>
            </a:r>
            <a:r>
              <a:rPr lang="nb-NO" dirty="0" smtClean="0"/>
              <a:t> for </a:t>
            </a:r>
            <a:r>
              <a:rPr lang="nb-NO" dirty="0" err="1" smtClean="0"/>
              <a:t>certain</a:t>
            </a:r>
            <a:r>
              <a:rPr lang="nb-NO" dirty="0" smtClean="0"/>
              <a:t> rider </a:t>
            </a:r>
          </a:p>
          <a:p>
            <a:pPr marL="0" indent="0">
              <a:buNone/>
            </a:pPr>
            <a:r>
              <a:rPr lang="nb-NO" dirty="0" smtClean="0"/>
              <a:t>        it </a:t>
            </a:r>
            <a:r>
              <a:rPr lang="nb-NO" dirty="0" err="1" smtClean="0"/>
              <a:t>gives</a:t>
            </a:r>
            <a:r>
              <a:rPr lang="nb-NO" dirty="0" smtClean="0"/>
              <a:t> </a:t>
            </a:r>
            <a:r>
              <a:rPr lang="nb-NO" dirty="0" err="1" smtClean="0"/>
              <a:t>opportunity</a:t>
            </a:r>
            <a:r>
              <a:rPr lang="nb-NO" dirty="0" smtClean="0"/>
              <a:t> to </a:t>
            </a:r>
            <a:r>
              <a:rPr lang="nb-NO" dirty="0" err="1" smtClean="0"/>
              <a:t>choose</a:t>
            </a:r>
            <a:r>
              <a:rPr lang="nb-NO" dirty="0" smtClean="0"/>
              <a:t> </a:t>
            </a:r>
            <a:r>
              <a:rPr lang="nb-NO" dirty="0" err="1" smtClean="0"/>
              <a:t>among</a:t>
            </a:r>
            <a:r>
              <a:rPr lang="nb-NO" dirty="0" smtClean="0"/>
              <a:t>     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all </a:t>
            </a:r>
            <a:r>
              <a:rPr lang="nb-NO" dirty="0" err="1" smtClean="0"/>
              <a:t>possible</a:t>
            </a:r>
            <a:r>
              <a:rPr lang="nb-NO" dirty="0" smtClean="0"/>
              <a:t> </a:t>
            </a:r>
            <a:r>
              <a:rPr lang="nb-NO" dirty="0" err="1" smtClean="0"/>
              <a:t>streams</a:t>
            </a:r>
            <a:r>
              <a:rPr lang="nb-NO" dirty="0" smtClean="0"/>
              <a:t>  </a:t>
            </a:r>
          </a:p>
          <a:p>
            <a:pPr marL="514350" indent="-514350">
              <a:buAutoNum type="arabicPeriod" startAt="3"/>
            </a:pPr>
            <a:r>
              <a:rPr lang="nb-NO" dirty="0" err="1" smtClean="0"/>
              <a:t>Downshifts</a:t>
            </a:r>
            <a:r>
              <a:rPr lang="nb-NO" dirty="0" smtClean="0"/>
              <a:t> </a:t>
            </a:r>
            <a:r>
              <a:rPr lang="nb-NO" dirty="0" err="1" smtClean="0"/>
              <a:t>resolution</a:t>
            </a:r>
            <a:r>
              <a:rPr lang="nb-NO" dirty="0" smtClean="0"/>
              <a:t> in case  </a:t>
            </a:r>
            <a:r>
              <a:rPr lang="nb-NO" dirty="0" err="1" smtClean="0"/>
              <a:t>of</a:t>
            </a:r>
            <a:r>
              <a:rPr lang="nb-NO" dirty="0" smtClean="0"/>
              <a:t>  </a:t>
            </a:r>
            <a:r>
              <a:rPr lang="nb-NO" dirty="0" err="1" smtClean="0"/>
              <a:t>bandwidth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</a:t>
            </a:r>
            <a:r>
              <a:rPr lang="nb-NO" dirty="0" err="1" smtClean="0"/>
              <a:t>decrease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6868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APPLICATION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i="1" dirty="0" smtClean="0"/>
              <a:t>EXPECTED SCREEN SHOT</a:t>
            </a:r>
            <a:endParaRPr lang="nb-NO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564904"/>
            <a:ext cx="5214347" cy="315883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126501"/>
            <a:ext cx="2904790" cy="5683085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000" y="1728000"/>
            <a:ext cx="2771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26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ADDITIONAL EQUIPMENT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           ELEVATOR</a:t>
            </a:r>
          </a:p>
          <a:p>
            <a:r>
              <a:rPr lang="nb-NO" dirty="0" smtClean="0"/>
              <a:t>           GENERATOR</a:t>
            </a:r>
          </a:p>
          <a:p>
            <a:r>
              <a:rPr lang="nb-NO" dirty="0" smtClean="0"/>
              <a:t>           UPS</a:t>
            </a:r>
          </a:p>
          <a:p>
            <a:r>
              <a:rPr lang="nb-NO" dirty="0" smtClean="0"/>
              <a:t>           REEL WITH CABLES</a:t>
            </a:r>
          </a:p>
          <a:p>
            <a:r>
              <a:rPr lang="nb-NO" dirty="0"/>
              <a:t> </a:t>
            </a:r>
            <a:r>
              <a:rPr lang="nb-NO" dirty="0" smtClean="0"/>
              <a:t>          LIGHTENING DEFENCE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0983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POWER SUPPLY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GENERATOR : </a:t>
            </a:r>
            <a:endParaRPr lang="nb-NO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918337"/>
              </p:ext>
            </p:extLst>
          </p:nvPr>
        </p:nvGraphicFramePr>
        <p:xfrm>
          <a:off x="395536" y="2204864"/>
          <a:ext cx="3096344" cy="2377440"/>
        </p:xfrm>
        <a:graphic>
          <a:graphicData uri="http://schemas.openxmlformats.org/drawingml/2006/table">
            <a:tbl>
              <a:tblPr/>
              <a:tblGrid>
                <a:gridCol w="1548172"/>
                <a:gridCol w="1548172"/>
              </a:tblGrid>
              <a:tr h="321929">
                <a:tc>
                  <a:txBody>
                    <a:bodyPr/>
                    <a:lstStyle/>
                    <a:p>
                      <a:r>
                        <a:rPr lang="nb-NO" dirty="0" err="1"/>
                        <a:t>Frequency</a:t>
                      </a:r>
                      <a:endParaRPr lang="nb-NO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/>
                        <a:t>50 hz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29">
                <a:tc>
                  <a:txBody>
                    <a:bodyPr/>
                    <a:lstStyle/>
                    <a:p>
                      <a:r>
                        <a:rPr lang="nb-NO" dirty="0" err="1"/>
                        <a:t>Rated</a:t>
                      </a:r>
                      <a:r>
                        <a:rPr lang="nb-NO" dirty="0"/>
                        <a:t> AC output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900 VA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29">
                <a:tc>
                  <a:txBody>
                    <a:bodyPr/>
                    <a:lstStyle/>
                    <a:p>
                      <a:r>
                        <a:rPr lang="nb-NO"/>
                        <a:t>Max AC output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1,000 VA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29">
                <a:tc>
                  <a:txBody>
                    <a:bodyPr/>
                    <a:lstStyle/>
                    <a:p>
                      <a:r>
                        <a:rPr lang="nb-NO"/>
                        <a:t>Voltage AC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230 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929">
                <a:tc>
                  <a:txBody>
                    <a:bodyPr/>
                    <a:lstStyle/>
                    <a:p>
                      <a:r>
                        <a:rPr lang="nb-NO"/>
                        <a:t>Rated current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3.9 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97084"/>
              </p:ext>
            </p:extLst>
          </p:nvPr>
        </p:nvGraphicFramePr>
        <p:xfrm>
          <a:off x="395536" y="4581128"/>
          <a:ext cx="3096344" cy="914400"/>
        </p:xfrm>
        <a:graphic>
          <a:graphicData uri="http://schemas.openxmlformats.org/drawingml/2006/table">
            <a:tbl>
              <a:tblPr/>
              <a:tblGrid>
                <a:gridCol w="1548172"/>
                <a:gridCol w="1548172"/>
              </a:tblGrid>
              <a:tr h="804822">
                <a:tc>
                  <a:txBody>
                    <a:bodyPr/>
                    <a:lstStyle/>
                    <a:p>
                      <a:r>
                        <a:rPr lang="nb-NO" dirty="0"/>
                        <a:t>Operating </a:t>
                      </a:r>
                      <a:r>
                        <a:rPr lang="nb-NO" dirty="0" err="1"/>
                        <a:t>hours</a:t>
                      </a:r>
                      <a:r>
                        <a:rPr lang="nb-NO" dirty="0"/>
                        <a:t> </a:t>
                      </a:r>
                      <a:r>
                        <a:rPr lang="nb-NO" dirty="0" err="1"/>
                        <a:t>without</a:t>
                      </a:r>
                      <a:r>
                        <a:rPr lang="nb-NO" dirty="0"/>
                        <a:t> refill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4.0 - 12.0* (*Economy Control on)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916832"/>
            <a:ext cx="47625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7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UPS	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STABLE VOLTAGE SOURCE :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                                                              </a:t>
            </a:r>
            <a:endParaRPr lang="nb-NO" dirty="0"/>
          </a:p>
          <a:p>
            <a:pPr marL="0" indent="0">
              <a:buNone/>
            </a:pPr>
            <a:r>
              <a:rPr lang="nb-NO" dirty="0" smtClean="0"/>
              <a:t>                                                          </a:t>
            </a:r>
            <a:r>
              <a:rPr lang="nb-NO" dirty="0" err="1" smtClean="0"/>
              <a:t>cca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EXTENTION WIRE :             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972" y="1196752"/>
            <a:ext cx="3429000" cy="3429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134579"/>
              </p:ext>
            </p:extLst>
          </p:nvPr>
        </p:nvGraphicFramePr>
        <p:xfrm>
          <a:off x="611560" y="2420888"/>
          <a:ext cx="504056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739"/>
                <a:gridCol w="2579821"/>
              </a:tblGrid>
              <a:tr h="504056">
                <a:tc>
                  <a:txBody>
                    <a:bodyPr/>
                    <a:lstStyle/>
                    <a:p>
                      <a:r>
                        <a:rPr lang="nb-NO" dirty="0" smtClean="0"/>
                        <a:t>VOLTAGE</a:t>
                      </a:r>
                      <a:r>
                        <a:rPr lang="nb-NO" baseline="0" dirty="0" smtClean="0"/>
                        <a:t> IN VOLTS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   Input </a:t>
                      </a:r>
                      <a:r>
                        <a:rPr lang="nb-NO" dirty="0" err="1" smtClean="0"/>
                        <a:t>Voltage</a:t>
                      </a:r>
                      <a:r>
                        <a:rPr lang="nb-NO" dirty="0" smtClean="0"/>
                        <a:t> Range :   230 VAC</a:t>
                      </a:r>
                      <a:endParaRPr lang="nb-NO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nb-NO" dirty="0" smtClean="0"/>
                        <a:t>Output Power </a:t>
                      </a:r>
                      <a:r>
                        <a:rPr lang="nb-NO" dirty="0" err="1" smtClean="0"/>
                        <a:t>Capacity</a:t>
                      </a:r>
                      <a:r>
                        <a:rPr lang="nb-NO" dirty="0" smtClean="0"/>
                        <a:t> (Watts))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12 VDC</a:t>
                      </a:r>
                      <a:endParaRPr lang="nb-NO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nb-NO" dirty="0" smtClean="0"/>
                        <a:t>Output </a:t>
                      </a:r>
                      <a:r>
                        <a:rPr lang="nb-NO" dirty="0" err="1" smtClean="0"/>
                        <a:t>Voltage</a:t>
                      </a:r>
                      <a:r>
                        <a:rPr lang="nb-NO" dirty="0" smtClean="0"/>
                        <a:t> in</a:t>
                      </a:r>
                      <a:r>
                        <a:rPr lang="nb-NO" baseline="0" dirty="0" smtClean="0"/>
                        <a:t> Volts 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230</a:t>
                      </a:r>
                      <a:endParaRPr lang="nb-NO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Battrey</a:t>
                      </a:r>
                      <a:r>
                        <a:rPr lang="nb-NO" dirty="0" smtClean="0"/>
                        <a:t> </a:t>
                      </a:r>
                      <a:r>
                        <a:rPr lang="nb-NO" dirty="0" err="1" smtClean="0"/>
                        <a:t>Recharge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4 - 6 Hours (90% of full capacity)</a:t>
                      </a:r>
                      <a:endParaRPr lang="nb-NO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nb-NO" dirty="0" smtClean="0"/>
                        <a:t>Operating </a:t>
                      </a:r>
                      <a:r>
                        <a:rPr lang="nb-NO" dirty="0" err="1" smtClean="0"/>
                        <a:t>Temperature</a:t>
                      </a:r>
                      <a:r>
                        <a:rPr lang="nb-NO" dirty="0" smtClean="0"/>
                        <a:t> (</a:t>
                      </a:r>
                      <a:r>
                        <a:rPr lang="nb-NO" dirty="0" err="1" smtClean="0"/>
                        <a:t>ApproXimate</a:t>
                      </a:r>
                      <a:r>
                        <a:rPr lang="nb-NO" dirty="0" smtClean="0"/>
                        <a:t>)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 to +40 c</a:t>
                      </a:r>
                      <a:endParaRPr lang="nb-NO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9216" y="4184309"/>
            <a:ext cx="1819364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4400363"/>
            <a:ext cx="1872208" cy="23402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12867" y="3770554"/>
            <a:ext cx="9936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cat5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12360" y="3573016"/>
            <a:ext cx="12057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220v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94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WHAT SHOULD BE CONSIDERED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nb-NO" sz="2800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b-NO" sz="2800" dirty="0"/>
              <a:t>TECHNOLOGY </a:t>
            </a:r>
            <a:r>
              <a:rPr lang="nb-NO" sz="2800" dirty="0" smtClean="0"/>
              <a:t>USED</a:t>
            </a:r>
            <a:endParaRPr lang="nb-NO" sz="2800" dirty="0"/>
          </a:p>
          <a:p>
            <a:pPr marL="514350" indent="-514350">
              <a:buAutoNum type="arabicPeriod"/>
            </a:pPr>
            <a:r>
              <a:rPr lang="nb-NO" sz="2800" dirty="0" smtClean="0"/>
              <a:t>SIMULATION RESULTS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b-NO" sz="2800" dirty="0"/>
              <a:t>TOPOLOGY OF RACE TRACK</a:t>
            </a:r>
          </a:p>
          <a:p>
            <a:pPr marL="0" indent="0">
              <a:buNone/>
            </a:pPr>
            <a:r>
              <a:rPr lang="nb-NO" sz="2800" dirty="0" smtClean="0"/>
              <a:t>4.   RFID CONSIDERATIONS</a:t>
            </a:r>
          </a:p>
          <a:p>
            <a:pPr marL="0" indent="0">
              <a:buNone/>
            </a:pPr>
            <a:r>
              <a:rPr lang="nb-NO" sz="2800" dirty="0" smtClean="0"/>
              <a:t>5.   SOME FEATURES OF AN APPLICATION FOR </a:t>
            </a:r>
          </a:p>
          <a:p>
            <a:pPr marL="0" indent="0">
              <a:buNone/>
            </a:pPr>
            <a:r>
              <a:rPr lang="nb-NO" sz="2800" dirty="0"/>
              <a:t> </a:t>
            </a:r>
            <a:r>
              <a:rPr lang="nb-NO" sz="2800" dirty="0" smtClean="0"/>
              <a:t>     END USER</a:t>
            </a:r>
          </a:p>
          <a:p>
            <a:pPr marL="0" indent="0">
              <a:buNone/>
            </a:pPr>
            <a:r>
              <a:rPr lang="nb-NO" sz="2800" dirty="0" smtClean="0"/>
              <a:t>6.   ADDITIONAL EQUIPMENT</a:t>
            </a:r>
          </a:p>
          <a:p>
            <a:pPr marL="514350" indent="-514350">
              <a:buAutoNum type="arabicPeriod"/>
            </a:pPr>
            <a:endParaRPr lang="nb-NO" sz="2800" dirty="0"/>
          </a:p>
          <a:p>
            <a:pPr marL="514350" indent="-514350">
              <a:buAutoNum type="arabicPeriod"/>
            </a:pPr>
            <a:endParaRPr lang="nb-NO" sz="2800" dirty="0" smtClean="0"/>
          </a:p>
          <a:p>
            <a:pPr marL="514350" indent="-514350">
              <a:buAutoNum type="arabicPeriod"/>
            </a:pPr>
            <a:endParaRPr lang="nb-NO" sz="2800" dirty="0" smtClean="0"/>
          </a:p>
          <a:p>
            <a:pPr marL="514350" indent="-514350">
              <a:buAutoNum type="arabicPeriod"/>
            </a:pPr>
            <a:endParaRPr lang="nb-NO" sz="2800" dirty="0"/>
          </a:p>
          <a:p>
            <a:pPr marL="514350" indent="-514350">
              <a:buAutoNum type="arabicPeriod"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3980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MOVING ELEVATOR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       EQUIPMENT FOR ANTENNA SETUP</a:t>
            </a:r>
          </a:p>
          <a:p>
            <a:pPr marL="0" indent="0">
              <a:buNone/>
            </a:pPr>
            <a:r>
              <a:rPr lang="en-US" b="1" dirty="0"/>
              <a:t>Technical specifications</a:t>
            </a:r>
          </a:p>
          <a:p>
            <a:pPr marL="0" indent="0">
              <a:buNone/>
            </a:pPr>
            <a:r>
              <a:rPr lang="en-US" dirty="0"/>
              <a:t>Engine: 230 V </a:t>
            </a:r>
            <a:br>
              <a:rPr lang="en-US" dirty="0"/>
            </a:br>
            <a:r>
              <a:rPr lang="en-US" dirty="0"/>
              <a:t>Power rating: 1300 W</a:t>
            </a:r>
            <a:br>
              <a:rPr lang="en-US" dirty="0"/>
            </a:br>
            <a:r>
              <a:rPr lang="en-US" dirty="0"/>
              <a:t>Weight: &lt; 750 kg</a:t>
            </a:r>
            <a:br>
              <a:rPr lang="en-US" dirty="0"/>
            </a:br>
            <a:r>
              <a:rPr lang="en-US" dirty="0"/>
              <a:t>Lifting capacity: 200 kg</a:t>
            </a:r>
            <a:br>
              <a:rPr lang="en-US" dirty="0"/>
            </a:br>
            <a:r>
              <a:rPr lang="en-US" dirty="0" err="1" smtClean="0"/>
              <a:t>Aluminium</a:t>
            </a:r>
            <a:r>
              <a:rPr lang="en-US" dirty="0" smtClean="0"/>
              <a:t> </a:t>
            </a:r>
            <a:r>
              <a:rPr lang="en-US" dirty="0"/>
              <a:t>masts: 4 x 5,40 m</a:t>
            </a:r>
          </a:p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053788"/>
            <a:ext cx="2819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64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LIGHTENING DEFENCE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CABLE                                CONNECTORS   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 smtClean="0"/>
              <a:t>Ggrounddfdfa</a:t>
            </a:r>
            <a:r>
              <a:rPr lang="nb-NO" dirty="0" smtClean="0"/>
              <a:t>  </a:t>
            </a:r>
            <a:r>
              <a:rPr lang="nb-NO" dirty="0" err="1" smtClean="0"/>
              <a:t>adgaagadont</a:t>
            </a:r>
            <a:r>
              <a:rPr lang="nb-NO" dirty="0" smtClean="0"/>
              <a:t>     </a:t>
            </a:r>
          </a:p>
          <a:p>
            <a:pPr marL="0" indent="0">
              <a:buNone/>
            </a:pPr>
            <a:r>
              <a:rPr lang="nb-NO" dirty="0" err="1" smtClean="0"/>
              <a:t>Ground</a:t>
            </a:r>
            <a:r>
              <a:rPr lang="nb-NO" dirty="0" smtClean="0"/>
              <a:t> for system           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204864"/>
            <a:ext cx="35052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185814"/>
            <a:ext cx="3524250" cy="352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276301"/>
            <a:ext cx="39624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72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REFERENCES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AutoNum type="arabicPeriod"/>
            </a:pPr>
            <a:r>
              <a:rPr lang="nb-NO" sz="1600" dirty="0" smtClean="0"/>
              <a:t>802.11(</a:t>
            </a:r>
            <a:r>
              <a:rPr lang="nb-NO" sz="1600" dirty="0" err="1" smtClean="0"/>
              <a:t>Wi-Fi</a:t>
            </a:r>
            <a:r>
              <a:rPr lang="nb-NO" sz="1600" dirty="0" smtClean="0"/>
              <a:t>) Networking </a:t>
            </a:r>
            <a:r>
              <a:rPr lang="nb-NO" sz="1600" dirty="0" err="1" smtClean="0"/>
              <a:t>Handbook.Neil</a:t>
            </a:r>
            <a:r>
              <a:rPr lang="nb-NO" sz="1600" dirty="0" smtClean="0"/>
              <a:t> Reid and </a:t>
            </a:r>
            <a:r>
              <a:rPr lang="nb-NO" sz="1600" dirty="0"/>
              <a:t>R</a:t>
            </a:r>
            <a:r>
              <a:rPr lang="nb-NO" sz="1600" dirty="0" smtClean="0"/>
              <a:t>on Seide.2003,McGraw-Hill/Osbourne</a:t>
            </a:r>
            <a:r>
              <a:rPr lang="nb-NO" dirty="0" smtClean="0"/>
              <a:t>.</a:t>
            </a:r>
          </a:p>
          <a:p>
            <a:pPr>
              <a:buAutoNum type="arabicPeriod" startAt="2"/>
            </a:pPr>
            <a:r>
              <a:rPr lang="nb-NO" sz="1600" dirty="0" smtClean="0"/>
              <a:t>Short-range Wireless </a:t>
            </a:r>
            <a:r>
              <a:rPr lang="nb-NO" sz="1600" dirty="0" err="1" smtClean="0"/>
              <a:t>Communication.Alan</a:t>
            </a:r>
            <a:r>
              <a:rPr lang="nb-NO" sz="1600" dirty="0" smtClean="0"/>
              <a:t> Bensky.2004,Elsevier.</a:t>
            </a:r>
          </a:p>
          <a:p>
            <a:pPr>
              <a:buAutoNum type="arabicPeriod" startAt="2"/>
            </a:pPr>
            <a:r>
              <a:rPr lang="nb-NO" sz="1600" dirty="0" smtClean="0"/>
              <a:t>Wireless </a:t>
            </a:r>
            <a:r>
              <a:rPr lang="nb-NO" sz="1600" dirty="0" err="1" smtClean="0"/>
              <a:t>Communications.Principles</a:t>
            </a:r>
            <a:r>
              <a:rPr lang="nb-NO" sz="1600" dirty="0" smtClean="0"/>
              <a:t> and practice.2002,Prentice Hall RTR</a:t>
            </a:r>
          </a:p>
          <a:p>
            <a:pPr>
              <a:buAutoNum type="arabicPeriod" startAt="2"/>
            </a:pPr>
            <a:r>
              <a:rPr lang="nb-NO" sz="1600" dirty="0">
                <a:hlinkClick r:id="rId2"/>
              </a:rPr>
              <a:t>https://</a:t>
            </a:r>
            <a:r>
              <a:rPr lang="nb-NO" sz="1600" dirty="0" smtClean="0">
                <a:hlinkClick r:id="rId2"/>
              </a:rPr>
              <a:t>lovdata.no/dokument/SF/forskrift/2012-01-19-77#KAPITTEL_4</a:t>
            </a:r>
            <a:endParaRPr lang="nb-NO" sz="1600" dirty="0" smtClean="0"/>
          </a:p>
          <a:p>
            <a:pPr>
              <a:buAutoNum type="arabicPeriod" startAt="5"/>
            </a:pPr>
            <a:r>
              <a:rPr lang="en-US" sz="1600" dirty="0" smtClean="0"/>
              <a:t>Electrical </a:t>
            </a:r>
            <a:r>
              <a:rPr lang="en-US" sz="1600" dirty="0"/>
              <a:t>and Mechanical </a:t>
            </a:r>
            <a:r>
              <a:rPr lang="en-US" sz="1600" dirty="0" err="1"/>
              <a:t>Downtilt</a:t>
            </a:r>
            <a:r>
              <a:rPr lang="en-US" sz="1600" dirty="0"/>
              <a:t> and their Effects </a:t>
            </a:r>
            <a:r>
              <a:rPr lang="en-US" sz="1600" dirty="0" smtClean="0"/>
              <a:t>on</a:t>
            </a:r>
            <a:r>
              <a:rPr lang="nb-NO" sz="1600" dirty="0" err="1" smtClean="0"/>
              <a:t>Horizontal</a:t>
            </a:r>
            <a:r>
              <a:rPr lang="nb-NO" sz="1600" dirty="0" smtClean="0"/>
              <a:t> </a:t>
            </a:r>
            <a:r>
              <a:rPr lang="nb-NO" sz="1600" dirty="0" err="1"/>
              <a:t>Pattern</a:t>
            </a:r>
            <a:r>
              <a:rPr lang="nb-NO" sz="1600" dirty="0"/>
              <a:t> </a:t>
            </a:r>
            <a:r>
              <a:rPr lang="nb-NO" sz="1600" dirty="0" err="1" smtClean="0"/>
              <a:t>Performance</a:t>
            </a:r>
            <a:r>
              <a:rPr lang="nb-NO" sz="1600" dirty="0" smtClean="0"/>
              <a:t>.</a:t>
            </a:r>
          </a:p>
          <a:p>
            <a:pPr marL="0" indent="0">
              <a:buNone/>
            </a:pPr>
            <a:r>
              <a:rPr lang="nb-NO" sz="1600" dirty="0" smtClean="0"/>
              <a:t>        White </a:t>
            </a:r>
            <a:r>
              <a:rPr lang="nb-NO" sz="1600" dirty="0" err="1" smtClean="0"/>
              <a:t>paper</a:t>
            </a:r>
            <a:r>
              <a:rPr lang="nb-NO" sz="1600" dirty="0" smtClean="0"/>
              <a:t>.</a:t>
            </a:r>
            <a:r>
              <a:rPr lang="en-US" sz="1600" i="1" dirty="0"/>
              <a:t> </a:t>
            </a:r>
            <a:r>
              <a:rPr lang="en-US" sz="1600" dirty="0"/>
              <a:t>By Louis (Lou) J. Meyer, </a:t>
            </a:r>
            <a:r>
              <a:rPr lang="en-US" sz="1600" dirty="0" smtClean="0"/>
              <a:t>P.E.</a:t>
            </a:r>
          </a:p>
          <a:p>
            <a:pPr>
              <a:buAutoNum type="arabicPeriod" startAt="6"/>
            </a:pP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www.ubnt.com/airmax/    -   datasheet</a:t>
            </a:r>
            <a:endParaRPr lang="en-US" sz="1600" dirty="0"/>
          </a:p>
          <a:p>
            <a:pPr>
              <a:buAutoNum type="arabicPeriod" startAt="6"/>
            </a:pPr>
            <a:r>
              <a:rPr lang="nb-NO" sz="1600" dirty="0" err="1" smtClean="0"/>
              <a:t>Introduction</a:t>
            </a:r>
            <a:r>
              <a:rPr lang="nb-NO" sz="1600" dirty="0" smtClean="0"/>
              <a:t> </a:t>
            </a:r>
            <a:r>
              <a:rPr lang="nb-NO" sz="1600" dirty="0"/>
              <a:t>to MIMO: Antennas </a:t>
            </a:r>
            <a:r>
              <a:rPr lang="nb-NO" sz="1600" dirty="0" smtClean="0"/>
              <a:t>&amp;</a:t>
            </a:r>
            <a:r>
              <a:rPr lang="nb-NO" sz="1600" dirty="0" err="1" smtClean="0"/>
              <a:t>Propagation</a:t>
            </a:r>
            <a:r>
              <a:rPr lang="nb-NO" sz="1600" dirty="0" smtClean="0"/>
              <a:t> </a:t>
            </a:r>
            <a:r>
              <a:rPr lang="nb-NO" sz="1600" dirty="0" err="1" smtClean="0"/>
              <a:t>aspects.Björn</a:t>
            </a:r>
            <a:r>
              <a:rPr lang="nb-NO" sz="1600" dirty="0" smtClean="0"/>
              <a:t> </a:t>
            </a:r>
            <a:r>
              <a:rPr lang="nb-NO" sz="1600" dirty="0" err="1" smtClean="0"/>
              <a:t>Lindmark.KTH</a:t>
            </a:r>
            <a:r>
              <a:rPr lang="nb-NO" sz="1600" dirty="0" smtClean="0"/>
              <a:t> </a:t>
            </a:r>
            <a:r>
              <a:rPr lang="nb-NO" sz="1600" dirty="0" err="1" smtClean="0"/>
              <a:t>vetenskap</a:t>
            </a:r>
            <a:r>
              <a:rPr lang="nb-NO" sz="1600" dirty="0" smtClean="0"/>
              <a:t> </a:t>
            </a:r>
          </a:p>
          <a:p>
            <a:pPr marL="0" indent="0">
              <a:buNone/>
            </a:pPr>
            <a:r>
              <a:rPr lang="nb-NO" sz="1600" dirty="0" smtClean="0"/>
              <a:t>       </a:t>
            </a:r>
            <a:r>
              <a:rPr lang="nb-NO" sz="1600" dirty="0" err="1" smtClean="0"/>
              <a:t>och</a:t>
            </a:r>
            <a:r>
              <a:rPr lang="nb-NO" sz="1600" dirty="0" smtClean="0"/>
              <a:t> </a:t>
            </a:r>
            <a:r>
              <a:rPr lang="nb-NO" sz="1600" dirty="0" err="1" smtClean="0"/>
              <a:t>konst</a:t>
            </a:r>
            <a:endParaRPr lang="nb-NO" sz="1600" dirty="0" smtClean="0"/>
          </a:p>
          <a:p>
            <a:pPr>
              <a:buAutoNum type="arabicPeriod" startAt="8"/>
            </a:pPr>
            <a:r>
              <a:rPr lang="en-US" sz="1600" dirty="0" smtClean="0"/>
              <a:t>EXPERIMENTAL </a:t>
            </a:r>
            <a:r>
              <a:rPr lang="en-US" sz="1600" dirty="0"/>
              <a:t>CHARACTERIZATION OF A </a:t>
            </a:r>
            <a:r>
              <a:rPr lang="en-US" sz="1600" dirty="0" smtClean="0"/>
              <a:t>MIMO </a:t>
            </a:r>
            <a:r>
              <a:rPr lang="nb-NO" sz="1600" dirty="0" smtClean="0"/>
              <a:t>UNDERGROUND </a:t>
            </a:r>
            <a:r>
              <a:rPr lang="nb-NO" sz="1600" dirty="0"/>
              <a:t>MINE CHANNEL AT </a:t>
            </a:r>
            <a:r>
              <a:rPr lang="nb-NO" sz="1600" dirty="0" smtClean="0"/>
              <a:t>2.45GHz   .     </a:t>
            </a:r>
            <a:r>
              <a:rPr lang="nb-NO" sz="1600" dirty="0" err="1" smtClean="0"/>
              <a:t>Yacouba</a:t>
            </a:r>
            <a:r>
              <a:rPr lang="nb-NO" sz="1600" dirty="0" smtClean="0"/>
              <a:t> </a:t>
            </a:r>
            <a:r>
              <a:rPr lang="nb-NO" sz="1600" dirty="0"/>
              <a:t>Coulibaly1, </a:t>
            </a:r>
            <a:r>
              <a:rPr lang="nb-NO" sz="1600" dirty="0" err="1"/>
              <a:t>Bilel</a:t>
            </a:r>
            <a:r>
              <a:rPr lang="nb-NO" sz="1600" dirty="0"/>
              <a:t> Mnasri1, Mourad Nedil1, </a:t>
            </a:r>
            <a:r>
              <a:rPr lang="nb-NO" sz="1600" dirty="0" smtClean="0"/>
              <a:t>Ismail </a:t>
            </a:r>
            <a:r>
              <a:rPr lang="nb-NO" sz="1600" dirty="0"/>
              <a:t>B. Mabrouk2, </a:t>
            </a:r>
            <a:r>
              <a:rPr lang="nb-NO" sz="1600" dirty="0" err="1"/>
              <a:t>Larbi</a:t>
            </a:r>
            <a:r>
              <a:rPr lang="nb-NO" sz="1600" dirty="0"/>
              <a:t> Talbi2, and </a:t>
            </a:r>
            <a:r>
              <a:rPr lang="nb-NO" sz="1600" dirty="0" err="1"/>
              <a:t>Tayeb</a:t>
            </a:r>
            <a:r>
              <a:rPr lang="nb-NO" sz="1600" dirty="0"/>
              <a:t> </a:t>
            </a:r>
            <a:r>
              <a:rPr lang="nb-NO" sz="1600" dirty="0" smtClean="0"/>
              <a:t> .     A</a:t>
            </a:r>
            <a:r>
              <a:rPr lang="nb-NO" sz="1600" dirty="0"/>
              <a:t>. </a:t>
            </a:r>
            <a:r>
              <a:rPr lang="nb-NO" sz="1600" dirty="0" smtClean="0"/>
              <a:t>Denidni3.</a:t>
            </a:r>
            <a:r>
              <a:rPr lang="en-US" sz="1600" dirty="0"/>
              <a:t> Progress In Electromagnetics Research B, Vol. 50, 219{234, </a:t>
            </a:r>
            <a:r>
              <a:rPr lang="en-US" sz="1600" dirty="0" smtClean="0"/>
              <a:t>2013}</a:t>
            </a:r>
          </a:p>
          <a:p>
            <a:pPr>
              <a:buAutoNum type="arabicPeriod" startAt="8"/>
            </a:pPr>
            <a:r>
              <a:rPr lang="en-US" sz="1600" dirty="0"/>
              <a:t>Antenna Patterns and Their </a:t>
            </a:r>
            <a:r>
              <a:rPr lang="en-US" sz="1600" dirty="0" err="1" smtClean="0"/>
              <a:t>Meaning.White</a:t>
            </a:r>
            <a:r>
              <a:rPr lang="en-US" sz="1600" dirty="0" smtClean="0"/>
              <a:t> paper .Cisco</a:t>
            </a:r>
          </a:p>
          <a:p>
            <a:pPr>
              <a:buAutoNum type="arabicPeriod" startAt="8"/>
            </a:pPr>
            <a:r>
              <a:rPr lang="nb-NO" sz="1600" dirty="0"/>
              <a:t>http://en.wikipedia.org/wiki/IEEE_802.11n-2009</a:t>
            </a:r>
          </a:p>
        </p:txBody>
      </p:sp>
    </p:spTree>
    <p:extLst>
      <p:ext uri="{BB962C8B-B14F-4D97-AF65-F5344CB8AC3E}">
        <p14:creationId xmlns:p14="http://schemas.microsoft.com/office/powerpoint/2010/main" val="227031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TECHNOLOGY ELEMENTS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endParaRPr lang="nb-NO" dirty="0" smtClean="0"/>
          </a:p>
          <a:p>
            <a:pPr marL="514350" indent="-514350">
              <a:buAutoNum type="arabicPeriod"/>
            </a:pPr>
            <a:r>
              <a:rPr lang="nb-NO" dirty="0" smtClean="0"/>
              <a:t>VIDEO CAMERA  and COMPRESSION</a:t>
            </a:r>
          </a:p>
          <a:p>
            <a:pPr marL="514350" indent="-514350">
              <a:buAutoNum type="arabicPeriod"/>
            </a:pPr>
            <a:r>
              <a:rPr lang="nb-NO" dirty="0" smtClean="0"/>
              <a:t>LOCAL DISTRIBUTION </a:t>
            </a:r>
          </a:p>
          <a:p>
            <a:pPr marL="514350" indent="-514350">
              <a:buAutoNum type="arabicPeriod"/>
            </a:pPr>
            <a:r>
              <a:rPr lang="nb-NO" dirty="0" smtClean="0"/>
              <a:t>BACKBONE NETWORK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52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VIDEO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 </a:t>
            </a:r>
            <a:r>
              <a:rPr lang="nb-NO" sz="2000" dirty="0" smtClean="0"/>
              <a:t>FOR VIDEO OUR ASSUMSIONS ARE :</a:t>
            </a:r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       RESOLUTION  :                       640X480 </a:t>
            </a:r>
            <a:r>
              <a:rPr lang="nb-NO" sz="2000" dirty="0" err="1" smtClean="0"/>
              <a:t>pixels</a:t>
            </a:r>
            <a:endParaRPr lang="nb-NO" sz="2000" dirty="0" smtClean="0"/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COLOUR DEPTH  :                  8 bits</a:t>
            </a:r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NUMBER OF FRAMES  :        24 </a:t>
            </a:r>
            <a:r>
              <a:rPr lang="nb-NO" sz="2000" dirty="0" err="1" smtClean="0"/>
              <a:t>fps</a:t>
            </a:r>
            <a:endParaRPr lang="nb-NO" sz="2000" dirty="0" smtClean="0"/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VIDEO CODEC               :        H.264</a:t>
            </a:r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   VIDEO STREAM BITRATE :         ~1.5 </a:t>
            </a:r>
            <a:r>
              <a:rPr lang="nb-NO" sz="2000" dirty="0" err="1" smtClean="0"/>
              <a:t>Mb</a:t>
            </a:r>
            <a:r>
              <a:rPr lang="nb-NO" sz="2000" dirty="0" smtClean="0"/>
              <a:t>/s</a:t>
            </a:r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r>
              <a:rPr lang="nb-NO" sz="2000" dirty="0" smtClean="0"/>
              <a:t>    + IP OVERHEAD  40%       :        ~ 2 </a:t>
            </a:r>
            <a:r>
              <a:rPr lang="nb-NO" sz="2000" dirty="0" err="1" smtClean="0"/>
              <a:t>Mb</a:t>
            </a:r>
            <a:r>
              <a:rPr lang="nb-NO" sz="2000" dirty="0" smtClean="0"/>
              <a:t>/s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604448" y="458112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604448" y="515719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2348880"/>
            <a:ext cx="2838450" cy="16097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5576" y="4149080"/>
            <a:ext cx="4896544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/>
          <p:cNvSpPr/>
          <p:nvPr/>
        </p:nvSpPr>
        <p:spPr>
          <a:xfrm>
            <a:off x="755576" y="4941168"/>
            <a:ext cx="4896544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95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LOCAL DISTRIBUTION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400" dirty="0" smtClean="0"/>
              <a:t>1.</a:t>
            </a:r>
            <a:r>
              <a:rPr lang="nb-NO" dirty="0" smtClean="0"/>
              <a:t> </a:t>
            </a:r>
            <a:r>
              <a:rPr lang="nb-NO" sz="2400" dirty="0" smtClean="0"/>
              <a:t>WI-FI standard                                        </a:t>
            </a:r>
            <a:r>
              <a:rPr lang="nb-NO" dirty="0" smtClean="0"/>
              <a:t>                AP</a:t>
            </a:r>
          </a:p>
          <a:p>
            <a:pPr marL="0" indent="0">
              <a:buNone/>
            </a:pPr>
            <a:r>
              <a:rPr lang="nb-NO" sz="2400" dirty="0" smtClean="0"/>
              <a:t>2.   1 AP-</a:t>
            </a:r>
            <a:r>
              <a:rPr lang="nb-NO" sz="2400" dirty="0" err="1" smtClean="0"/>
              <a:t>access</a:t>
            </a:r>
            <a:r>
              <a:rPr lang="nb-NO" sz="2400" dirty="0" smtClean="0"/>
              <a:t> </a:t>
            </a:r>
            <a:r>
              <a:rPr lang="nb-NO" sz="2400" dirty="0" err="1" smtClean="0"/>
              <a:t>point</a:t>
            </a:r>
            <a:endParaRPr lang="nb-NO" sz="2600" dirty="0" smtClean="0"/>
          </a:p>
          <a:p>
            <a:pPr marL="0" indent="0">
              <a:buNone/>
            </a:pPr>
            <a:r>
              <a:rPr lang="nb-NO" dirty="0" smtClean="0"/>
              <a:t>    ~</a:t>
            </a:r>
            <a:r>
              <a:rPr lang="nb-NO" sz="2400" dirty="0" smtClean="0"/>
              <a:t>500m-1km </a:t>
            </a:r>
            <a:r>
              <a:rPr lang="nb-NO" sz="2400" dirty="0" err="1" smtClean="0"/>
              <a:t>distance</a:t>
            </a:r>
            <a:endParaRPr lang="nb-NO" dirty="0"/>
          </a:p>
          <a:p>
            <a:pPr marL="0" indent="0">
              <a:buNone/>
            </a:pPr>
            <a:r>
              <a:rPr lang="nb-NO" sz="2400" dirty="0" smtClean="0"/>
              <a:t>3.   </a:t>
            </a:r>
            <a:r>
              <a:rPr lang="nb-NO" sz="2400" dirty="0" err="1" smtClean="0"/>
              <a:t>Coverage</a:t>
            </a:r>
            <a:r>
              <a:rPr lang="nb-NO" sz="2400" dirty="0" smtClean="0"/>
              <a:t> 100-200m</a:t>
            </a:r>
            <a:endParaRPr lang="nb-NO" sz="2600" dirty="0" smtClean="0"/>
          </a:p>
          <a:p>
            <a:pPr marL="0" indent="0">
              <a:buNone/>
            </a:pPr>
            <a:r>
              <a:rPr lang="nb-NO" sz="2400" dirty="0" smtClean="0"/>
              <a:t>4.      #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spectators</a:t>
            </a:r>
            <a:endParaRPr lang="nb-NO" sz="2600" dirty="0"/>
          </a:p>
          <a:p>
            <a:pPr marL="0" indent="0">
              <a:buNone/>
            </a:pPr>
            <a:r>
              <a:rPr lang="nb-NO" sz="2400" dirty="0" smtClean="0"/>
              <a:t>5.      # </a:t>
            </a:r>
            <a:r>
              <a:rPr lang="nb-NO" sz="2400" dirty="0" err="1" smtClean="0"/>
              <a:t>of</a:t>
            </a:r>
            <a:r>
              <a:rPr lang="nb-NO" sz="2400" dirty="0" smtClean="0"/>
              <a:t> video </a:t>
            </a:r>
            <a:r>
              <a:rPr lang="nb-NO" sz="2400" dirty="0" err="1" smtClean="0"/>
              <a:t>streams</a:t>
            </a:r>
            <a:r>
              <a:rPr lang="nb-NO" dirty="0" smtClean="0"/>
              <a:t>    </a:t>
            </a:r>
          </a:p>
          <a:p>
            <a:pPr marL="457200" indent="-457200">
              <a:buAutoNum type="arabicPeriod" startAt="6"/>
            </a:pPr>
            <a:r>
              <a:rPr lang="nb-NO" sz="2400" dirty="0" err="1" smtClean="0"/>
              <a:t>Capacity</a:t>
            </a:r>
            <a:r>
              <a:rPr lang="nb-NO" sz="2400" dirty="0" smtClean="0"/>
              <a:t> </a:t>
            </a:r>
            <a:r>
              <a:rPr lang="nb-NO" sz="2400" dirty="0" err="1" smtClean="0"/>
              <a:t>reqvironments</a:t>
            </a:r>
            <a:r>
              <a:rPr lang="nb-NO" sz="2400" dirty="0" smtClean="0"/>
              <a:t>   </a:t>
            </a:r>
          </a:p>
          <a:p>
            <a:pPr marL="457200" indent="-457200">
              <a:buAutoNum type="arabicPeriod" startAt="6"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                                                                                               RANGE</a:t>
            </a:r>
            <a:r>
              <a:rPr lang="nb-NO" dirty="0" smtClean="0"/>
              <a:t>                                                   </a:t>
            </a:r>
            <a:endParaRPr lang="nb-NO" dirty="0"/>
          </a:p>
        </p:txBody>
      </p:sp>
      <p:sp>
        <p:nvSpPr>
          <p:cNvPr id="4" name="Oval 3"/>
          <p:cNvSpPr/>
          <p:nvPr/>
        </p:nvSpPr>
        <p:spPr>
          <a:xfrm>
            <a:off x="4139952" y="2420888"/>
            <a:ext cx="4176464" cy="33123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G</a:t>
            </a:r>
          </a:p>
          <a:p>
            <a:pPr algn="ctr"/>
            <a:endParaRPr lang="nb-NO" dirty="0"/>
          </a:p>
          <a:p>
            <a:pPr algn="ctr"/>
            <a:r>
              <a:rPr lang="nb-NO" i="1" dirty="0" smtClean="0"/>
              <a:t>SPECTATORS</a:t>
            </a:r>
            <a:r>
              <a:rPr lang="nb-NO" dirty="0" smtClean="0"/>
              <a:t>  ………</a:t>
            </a:r>
            <a:endParaRPr lang="nb-NO" dirty="0"/>
          </a:p>
        </p:txBody>
      </p:sp>
      <p:sp>
        <p:nvSpPr>
          <p:cNvPr id="5" name="Flowchart: Extract 4"/>
          <p:cNvSpPr/>
          <p:nvPr/>
        </p:nvSpPr>
        <p:spPr>
          <a:xfrm>
            <a:off x="6012160" y="1700808"/>
            <a:ext cx="648072" cy="2376264"/>
          </a:xfrm>
          <a:prstGeom prst="flowChartExtra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Arrow Connector 6"/>
          <p:cNvCxnSpPr>
            <a:stCxn id="5" idx="2"/>
            <a:endCxn id="4" idx="5"/>
          </p:cNvCxnSpPr>
          <p:nvPr/>
        </p:nvCxnSpPr>
        <p:spPr>
          <a:xfrm>
            <a:off x="6336196" y="4077072"/>
            <a:ext cx="1368591" cy="1171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/>
          <p:cNvSpPr/>
          <p:nvPr/>
        </p:nvSpPr>
        <p:spPr>
          <a:xfrm rot="3928303">
            <a:off x="6835899" y="2083298"/>
            <a:ext cx="547328" cy="5283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Arc 7"/>
          <p:cNvSpPr/>
          <p:nvPr/>
        </p:nvSpPr>
        <p:spPr>
          <a:xfrm rot="3928303">
            <a:off x="6634347" y="2024972"/>
            <a:ext cx="547328" cy="5283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Arc 8"/>
          <p:cNvSpPr/>
          <p:nvPr/>
        </p:nvSpPr>
        <p:spPr>
          <a:xfrm rot="3928303">
            <a:off x="6416485" y="1939282"/>
            <a:ext cx="547328" cy="5283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Arc 9"/>
          <p:cNvSpPr/>
          <p:nvPr/>
        </p:nvSpPr>
        <p:spPr>
          <a:xfrm rot="3928303">
            <a:off x="6164456" y="1864672"/>
            <a:ext cx="547328" cy="5283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Arc 11"/>
          <p:cNvSpPr/>
          <p:nvPr/>
        </p:nvSpPr>
        <p:spPr>
          <a:xfrm rot="-10200000">
            <a:off x="4874295" y="2090135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Arc 12"/>
          <p:cNvSpPr/>
          <p:nvPr/>
        </p:nvSpPr>
        <p:spPr>
          <a:xfrm rot="-10200000">
            <a:off x="5112297" y="1973981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Arc 13"/>
          <p:cNvSpPr/>
          <p:nvPr/>
        </p:nvSpPr>
        <p:spPr>
          <a:xfrm rot="-10200000">
            <a:off x="5310110" y="1887459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Arc 14"/>
          <p:cNvSpPr/>
          <p:nvPr/>
        </p:nvSpPr>
        <p:spPr>
          <a:xfrm rot="-10200000">
            <a:off x="5525236" y="1761965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7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BACKBONE NETWORK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nb-NO" sz="2400" dirty="0" smtClean="0"/>
              <a:t>POINT – TO – PONT</a:t>
            </a:r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CONNECTION</a:t>
            </a:r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RADIO and ANTENNA</a:t>
            </a:r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base from </a:t>
            </a:r>
            <a:r>
              <a:rPr lang="nb-NO" sz="2400" dirty="0" err="1" smtClean="0"/>
              <a:t>vendor</a:t>
            </a:r>
            <a:r>
              <a:rPr lang="nb-NO" sz="2400" dirty="0" smtClean="0"/>
              <a:t> -</a:t>
            </a:r>
          </a:p>
          <a:p>
            <a:pPr marL="0" indent="0">
              <a:buNone/>
            </a:pPr>
            <a:r>
              <a:rPr lang="nb-NO" sz="2400" dirty="0" smtClean="0"/>
              <a:t>      ‘ UBIQUITI’ – ‘NANOSTATION M5’</a:t>
            </a:r>
          </a:p>
          <a:p>
            <a:pPr marL="457200" indent="-457200">
              <a:buAutoNum type="arabicPeriod" startAt="2"/>
            </a:pPr>
            <a:r>
              <a:rPr lang="nb-NO" sz="2400" dirty="0" smtClean="0"/>
              <a:t>802.11ac STANDARD 5GHz</a:t>
            </a:r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due to </a:t>
            </a:r>
            <a:r>
              <a:rPr lang="nb-NO" sz="2400" dirty="0" err="1" smtClean="0"/>
              <a:t>greater</a:t>
            </a:r>
            <a:r>
              <a:rPr lang="nb-NO" sz="2400" dirty="0" smtClean="0"/>
              <a:t> </a:t>
            </a:r>
            <a:r>
              <a:rPr lang="nb-NO" sz="2400" dirty="0" err="1" smtClean="0"/>
              <a:t>number</a:t>
            </a:r>
            <a:endParaRPr lang="nb-NO" sz="2400" dirty="0" smtClean="0"/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</a:t>
            </a:r>
            <a:r>
              <a:rPr lang="nb-NO" sz="2400" dirty="0" err="1" smtClean="0"/>
              <a:t>available</a:t>
            </a:r>
            <a:r>
              <a:rPr lang="nb-NO" sz="2400" dirty="0" smtClean="0"/>
              <a:t> </a:t>
            </a:r>
            <a:r>
              <a:rPr lang="nb-NO" sz="2400" dirty="0" err="1" smtClean="0"/>
              <a:t>channels</a:t>
            </a:r>
            <a:r>
              <a:rPr lang="nb-NO" sz="2400" dirty="0" smtClean="0"/>
              <a:t> and</a:t>
            </a:r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non overlapping </a:t>
            </a:r>
            <a:r>
              <a:rPr lang="nb-NO" sz="2400" dirty="0" err="1" smtClean="0"/>
              <a:t>with</a:t>
            </a:r>
            <a:endParaRPr lang="nb-NO" sz="2400" dirty="0" smtClean="0"/>
          </a:p>
          <a:p>
            <a:pPr marL="0" indent="0">
              <a:buNone/>
            </a:pPr>
            <a:r>
              <a:rPr lang="nb-NO" sz="2400" dirty="0"/>
              <a:t> </a:t>
            </a:r>
            <a:r>
              <a:rPr lang="nb-NO" sz="2400" dirty="0" smtClean="0"/>
              <a:t>      </a:t>
            </a:r>
            <a:r>
              <a:rPr lang="nb-NO" sz="2400" dirty="0" err="1" smtClean="0"/>
              <a:t>AP‘s</a:t>
            </a:r>
            <a:r>
              <a:rPr lang="nb-NO" sz="2400" dirty="0" smtClean="0"/>
              <a:t>  </a:t>
            </a:r>
            <a:r>
              <a:rPr lang="nb-NO" sz="2400" dirty="0" err="1" smtClean="0"/>
              <a:t>on</a:t>
            </a:r>
            <a:r>
              <a:rPr lang="nb-NO" sz="2400" dirty="0" smtClean="0"/>
              <a:t> 2.4 </a:t>
            </a:r>
            <a:r>
              <a:rPr lang="nb-NO" sz="2400" dirty="0" err="1" smtClean="0"/>
              <a:t>HGz</a:t>
            </a:r>
            <a:endParaRPr lang="nb-NO" sz="2400" dirty="0" smtClean="0"/>
          </a:p>
          <a:p>
            <a:pPr marL="0" indent="0">
              <a:buNone/>
            </a:pPr>
            <a:r>
              <a:rPr lang="nb-NO" dirty="0" smtClean="0"/>
              <a:t>   </a:t>
            </a:r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61611"/>
            <a:ext cx="4248472" cy="1585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1068" y="5373216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4932040" y="4077072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8028384" y="5589240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7278416" y="3861048"/>
            <a:ext cx="4571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Oval 9"/>
          <p:cNvSpPr/>
          <p:nvPr/>
        </p:nvSpPr>
        <p:spPr>
          <a:xfrm>
            <a:off x="3779912" y="5050700"/>
            <a:ext cx="288031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Oval 10"/>
          <p:cNvSpPr/>
          <p:nvPr/>
        </p:nvSpPr>
        <p:spPr>
          <a:xfrm>
            <a:off x="4810883" y="3789040"/>
            <a:ext cx="288031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Oval 11"/>
          <p:cNvSpPr/>
          <p:nvPr/>
        </p:nvSpPr>
        <p:spPr>
          <a:xfrm>
            <a:off x="7157259" y="3555904"/>
            <a:ext cx="288031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Oval 12"/>
          <p:cNvSpPr/>
          <p:nvPr/>
        </p:nvSpPr>
        <p:spPr>
          <a:xfrm>
            <a:off x="7907227" y="5301208"/>
            <a:ext cx="288031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067943" y="4077072"/>
            <a:ext cx="742940" cy="9736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220072" y="3699920"/>
            <a:ext cx="1800200" cy="1611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445290" y="3861048"/>
            <a:ext cx="583094" cy="13336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12994304">
            <a:off x="6567753" y="3810246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Arc 20"/>
          <p:cNvSpPr/>
          <p:nvPr/>
        </p:nvSpPr>
        <p:spPr>
          <a:xfrm rot="12994304">
            <a:off x="6746609" y="3782504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Arc 21"/>
          <p:cNvSpPr/>
          <p:nvPr/>
        </p:nvSpPr>
        <p:spPr>
          <a:xfrm rot="12994304">
            <a:off x="6966805" y="3744613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Arc 22"/>
          <p:cNvSpPr/>
          <p:nvPr/>
        </p:nvSpPr>
        <p:spPr>
          <a:xfrm rot="2460000">
            <a:off x="5395832" y="3990266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Arc 23"/>
          <p:cNvSpPr/>
          <p:nvPr/>
        </p:nvSpPr>
        <p:spPr>
          <a:xfrm rot="2460000">
            <a:off x="5189635" y="3989624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Arc 24"/>
          <p:cNvSpPr/>
          <p:nvPr/>
        </p:nvSpPr>
        <p:spPr>
          <a:xfrm rot="2460000">
            <a:off x="5571226" y="3958026"/>
            <a:ext cx="547328" cy="5336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027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1641</Words>
  <Application>Microsoft Office PowerPoint</Application>
  <PresentationFormat>On-screen Show (4:3)</PresentationFormat>
  <Paragraphs>576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Arial Black</vt:lpstr>
      <vt:lpstr>Calibri</vt:lpstr>
      <vt:lpstr>Office Theme</vt:lpstr>
      <vt:lpstr> </vt:lpstr>
      <vt:lpstr>INTRODUCTION</vt:lpstr>
      <vt:lpstr>SHORT DESCRIBING</vt:lpstr>
      <vt:lpstr>SHORT DISCRIBING</vt:lpstr>
      <vt:lpstr>WHAT SHOULD BE CONSIDERED</vt:lpstr>
      <vt:lpstr>TECHNOLOGY ELEMENTS </vt:lpstr>
      <vt:lpstr>VIDEO </vt:lpstr>
      <vt:lpstr>LOCAL DISTRIBUTION</vt:lpstr>
      <vt:lpstr>BACKBONE NETWORK</vt:lpstr>
      <vt:lpstr>LOCAL DISTRIBUTION</vt:lpstr>
      <vt:lpstr>AP EQUIPMENT</vt:lpstr>
      <vt:lpstr>EQUIPMENT FOR AP</vt:lpstr>
      <vt:lpstr>AP CHANNEL OVERLAPP</vt:lpstr>
      <vt:lpstr>DESIGN FOR AP </vt:lpstr>
      <vt:lpstr>CALCULATIONS FOR AP</vt:lpstr>
      <vt:lpstr>CALCULATIONS FOR AP</vt:lpstr>
      <vt:lpstr>CALCULATIONS FOR AP</vt:lpstr>
      <vt:lpstr>DESIGN FOR BACKBONE - OBSTACLES</vt:lpstr>
      <vt:lpstr>DESIGN FOR BACKBONE -OBSTACLES</vt:lpstr>
      <vt:lpstr>SCHEME FOR BACKBONE</vt:lpstr>
      <vt:lpstr>CHANNELS FOR BACKBONE</vt:lpstr>
      <vt:lpstr>DESIGN FOR BACKBONE-CHANNEL COMBINATION</vt:lpstr>
      <vt:lpstr>CHOICE OF TRANSMITTER-RECEIVER</vt:lpstr>
      <vt:lpstr>ANTENNA PATTERN M5</vt:lpstr>
      <vt:lpstr>CALCULATIONS FOR BACKBONE</vt:lpstr>
      <vt:lpstr>CALCULATIONS FOR BACKBONE</vt:lpstr>
      <vt:lpstr>CONNECTION BACKBONE- AP</vt:lpstr>
      <vt:lpstr>TRACK MAP</vt:lpstr>
      <vt:lpstr>TRACK PROFILE</vt:lpstr>
      <vt:lpstr>EQUIPMENT FOR AP SETUP  </vt:lpstr>
      <vt:lpstr>TOPOLOGY</vt:lpstr>
      <vt:lpstr>STREET PICTURE : SQUARE NEAR TO START</vt:lpstr>
      <vt:lpstr>STREET PICTURE : START</vt:lpstr>
      <vt:lpstr>STREET PICTURE : POINT #5</vt:lpstr>
      <vt:lpstr>STREET PICTURE : POINT #6</vt:lpstr>
      <vt:lpstr>STREET PICTURE : POINT #7</vt:lpstr>
      <vt:lpstr>STREET PICTURE : POINT #8</vt:lpstr>
      <vt:lpstr>TOPOLOGY</vt:lpstr>
      <vt:lpstr>STREET PICTURE : POINT #9</vt:lpstr>
      <vt:lpstr>TOPOLOGY</vt:lpstr>
      <vt:lpstr>TOPOLOGY</vt:lpstr>
      <vt:lpstr>TOPOLOGY</vt:lpstr>
      <vt:lpstr>TOPOLOGY</vt:lpstr>
      <vt:lpstr>RFID  PART</vt:lpstr>
      <vt:lpstr>APPLICATION FOR USER</vt:lpstr>
      <vt:lpstr>APPLICATION</vt:lpstr>
      <vt:lpstr>ADDITIONAL EQUIPMENT</vt:lpstr>
      <vt:lpstr>POWER SUPPLY</vt:lpstr>
      <vt:lpstr>UPS </vt:lpstr>
      <vt:lpstr>MOVING ELEVATOR </vt:lpstr>
      <vt:lpstr>LIGHTENING DEFENCE</vt:lpstr>
      <vt:lpstr>REFERENCES</vt:lpstr>
    </vt:vector>
  </TitlesOfParts>
  <Company>Universitetet i Oslo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WI-FI VIDEO SYSTEM</dc:title>
  <dc:creator>Raul Khaydarshin</dc:creator>
  <cp:lastModifiedBy>klasserom</cp:lastModifiedBy>
  <cp:revision>291</cp:revision>
  <dcterms:created xsi:type="dcterms:W3CDTF">2014-11-22T16:51:35Z</dcterms:created>
  <dcterms:modified xsi:type="dcterms:W3CDTF">2014-12-05T09:50:15Z</dcterms:modified>
</cp:coreProperties>
</file>