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76" r:id="rId6"/>
    <p:sldId id="277" r:id="rId7"/>
  </p:sldIdLst>
  <p:sldSz cx="12192000" cy="6858000"/>
  <p:notesSz cx="68119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A"/>
    <a:srgbClr val="00466B"/>
    <a:srgbClr val="004668"/>
    <a:srgbClr val="455B8D"/>
    <a:srgbClr val="002B60"/>
    <a:srgbClr val="1960AB"/>
    <a:srgbClr val="005DA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94660"/>
  </p:normalViewPr>
  <p:slideViewPr>
    <p:cSldViewPr snapToObjects="1">
      <p:cViewPr>
        <p:scale>
          <a:sx n="114" d="100"/>
          <a:sy n="114" d="100"/>
        </p:scale>
        <p:origin x="50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79" d="100"/>
          <a:sy n="79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4916" y="241374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8676" y="9446074"/>
            <a:ext cx="5748374" cy="22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4916" y="493017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anose="020B0604030504040204" pitchFamily="34" charset="0"/>
              </a:defRPr>
            </a:lvl1pPr>
          </a:lstStyle>
          <a:p>
            <a:fld id="{F54538A2-EF37-44DB-9A38-999423D55C6D}" type="slidenum">
              <a:rPr lang="en-US" altLang="de-DE"/>
              <a:pPr/>
              <a:t>‹#›</a:t>
            </a:fld>
            <a:endParaRPr lang="en-US" alt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quarter" idx="1"/>
          </p:nvPr>
        </p:nvSpPr>
        <p:spPr>
          <a:xfrm>
            <a:off x="453653" y="357457"/>
            <a:ext cx="9349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4CDDE-9322-4251-A3E5-0756F94016BB}" type="datetime1">
              <a:rPr lang="de-AT" sz="1000" smtClean="0">
                <a:solidFill>
                  <a:srgbClr val="00214A"/>
                </a:solidFill>
                <a:latin typeface="Verdana" pitchFamily="34" charset="0"/>
              </a:rPr>
              <a:t>11.09.20</a:t>
            </a:fld>
            <a:endParaRPr lang="de-AT" sz="1000" dirty="0">
              <a:solidFill>
                <a:srgbClr val="00214A"/>
              </a:solidFill>
              <a:latin typeface="Verdana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620" y="132713"/>
            <a:ext cx="1738608" cy="7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1729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645" y="1906512"/>
            <a:ext cx="6039421" cy="3397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2712" y="5921343"/>
            <a:ext cx="5732778" cy="328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4916" y="241374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0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676" y="9446074"/>
            <a:ext cx="5748374" cy="22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4916" y="493017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anose="020B0604030504040204" pitchFamily="34" charset="0"/>
              </a:defRPr>
            </a:lvl1pPr>
          </a:lstStyle>
          <a:p>
            <a:fld id="{A4B01C4E-EF25-4AF1-BE46-A42C8D7BE33B}" type="slidenum">
              <a:rPr lang="en-US" altLang="de-DE"/>
              <a:pPr/>
              <a:t>‹#›</a:t>
            </a:fld>
            <a:endParaRPr lang="en-US" alt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idx="1"/>
          </p:nvPr>
        </p:nvSpPr>
        <p:spPr>
          <a:xfrm>
            <a:off x="381645" y="360186"/>
            <a:ext cx="1006946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de-AT" sz="1000" kern="1200" smtClean="0">
                <a:solidFill>
                  <a:srgbClr val="00214A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fld id="{4F8FF711-0074-4DA1-9FE4-44FFC7FDAE9B}" type="datetime1">
              <a:rPr lang="de-AT" smtClean="0"/>
              <a:t>11.09.20</a:t>
            </a:fld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620" y="132713"/>
            <a:ext cx="1738608" cy="7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939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785813" y="963613"/>
            <a:ext cx="8389938" cy="47196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>
          <a:xfrm>
            <a:off x="534916" y="378323"/>
            <a:ext cx="4243441" cy="23281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CE764E-4852-41B4-817F-1153D17A101D}" type="datetime1">
              <a:rPr lang="de-AT" smtClean="0"/>
              <a:t>11.09.20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4B01C4E-EF25-4AF1-BE46-A42C8D7BE33B}" type="slidenum">
              <a:rPr lang="en-US" altLang="de-DE" smtClean="0"/>
              <a:pPr/>
              <a:t>1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3178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ef3775647_0_28:notes"/>
          <p:cNvSpPr txBox="1">
            <a:spLocks noGrp="1"/>
          </p:cNvSpPr>
          <p:nvPr>
            <p:ph type="body" idx="1"/>
          </p:nvPr>
        </p:nvSpPr>
        <p:spPr>
          <a:xfrm>
            <a:off x="542880" y="5921280"/>
            <a:ext cx="5732400" cy="3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/>
              <a:t>For people concerned about privacy when choosing an IoT product, Privacy Labels make it easy to do truly well informed choices.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000"/>
              <a:t>Privacy Labels look like nutrition facts labels when factual details are being presented and look like energy consumption labels when only comparing based on graded scales.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000">
                <a:solidFill>
                  <a:schemeClr val="dk1"/>
                </a:solidFill>
              </a:rPr>
              <a:t>Privacy Labels promote 'Privacy as an added value/feature' allowing to differentiate from market competitors.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000"/>
              <a:t>Privacy Labels are legally binding, tied to privacy agreements, so that it cannot become a means of deceit. 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/>
              <a:t>AI and Natural Language Processing techniques are used to automatically translate between privacy agreements and privacy labels.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/>
              <a:t>We are working with bodies like EuroPriSe (from Germany) to enhance GDPR certifications with measurable and usable privacy, going beyond the yes/no compliance. 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/>
              <a:t>We are working with PrivacyLabels.org (from Netherlands) who provide to privacy conscious companies a way to create privacy labels through a self-evaluation process guided by a web service.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000"/>
              <a:t>Stakeholders include Lay people, Law firms, Regulatory or Certification bodies, and Businesses.</a:t>
            </a:r>
            <a:endParaRPr sz="2000"/>
          </a:p>
        </p:txBody>
      </p:sp>
      <p:sp>
        <p:nvSpPr>
          <p:cNvPr id="63" name="Google Shape;63;g7ef3775647_0_28:notes"/>
          <p:cNvSpPr txBox="1"/>
          <p:nvPr/>
        </p:nvSpPr>
        <p:spPr>
          <a:xfrm>
            <a:off x="534960" y="241200"/>
            <a:ext cx="4242900" cy="2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strike="noStrike">
                <a:solidFill>
                  <a:srgbClr val="00214A"/>
                </a:solidFill>
                <a:latin typeface="Verdana"/>
                <a:ea typeface="Verdana"/>
                <a:cs typeface="Verdana"/>
                <a:sym typeface="Verdana"/>
              </a:rPr>
              <a:t>Presentation title</a:t>
            </a:r>
            <a:endParaRPr sz="1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g7ef3775647_0_28:notes"/>
          <p:cNvSpPr txBox="1"/>
          <p:nvPr/>
        </p:nvSpPr>
        <p:spPr>
          <a:xfrm>
            <a:off x="528840" y="9446040"/>
            <a:ext cx="5748000" cy="2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g7ef3775647_0_28:notes"/>
          <p:cNvSpPr txBox="1"/>
          <p:nvPr/>
        </p:nvSpPr>
        <p:spPr>
          <a:xfrm>
            <a:off x="534960" y="492840"/>
            <a:ext cx="4242900" cy="2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 b="0" strike="noStrike">
                <a:solidFill>
                  <a:srgbClr val="00214A"/>
                </a:solidFill>
                <a:latin typeface="Verdana"/>
                <a:ea typeface="Verdana"/>
                <a:cs typeface="Verdana"/>
                <a:sym typeface="Verdana"/>
              </a:rPr>
              <a:t>3</a:t>
            </a:fld>
            <a:endParaRPr sz="1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g7ef3775647_0_28:notes"/>
          <p:cNvSpPr txBox="1"/>
          <p:nvPr/>
        </p:nvSpPr>
        <p:spPr>
          <a:xfrm>
            <a:off x="381600" y="360360"/>
            <a:ext cx="10065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strike="noStrike">
                <a:solidFill>
                  <a:srgbClr val="00214A"/>
                </a:solidFill>
                <a:latin typeface="Verdana"/>
                <a:ea typeface="Verdana"/>
                <a:cs typeface="Verdana"/>
                <a:sym typeface="Verdana"/>
              </a:rPr>
              <a:t>17/02/20</a:t>
            </a:r>
            <a:endParaRPr sz="1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g7ef377564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4637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203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4878388"/>
            <a:ext cx="12192000" cy="495300"/>
          </a:xfrm>
          <a:prstGeom prst="rect">
            <a:avLst/>
          </a:prstGeom>
          <a:solidFill>
            <a:srgbClr val="00466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de-DE" sz="1600" b="1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secure connected trustable things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983432" y="5687952"/>
            <a:ext cx="9865096" cy="54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72000" rIns="72000" bIns="72000">
            <a:normAutofit fontScale="92500" lnSpcReduction="20000"/>
          </a:bodyPr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E30034"/>
              </a:buClr>
              <a:defRPr/>
            </a:pPr>
            <a:r>
              <a:rPr lang="en-GB" altLang="de-DE" sz="1050" i="1" dirty="0">
                <a:solidFill>
                  <a:srgbClr val="00214A"/>
                </a:solidFill>
                <a:latin typeface="Verdana" pitchFamily="34" charset="0"/>
              </a:rPr>
              <a:t>SCOTT has received funding from the Electronic Component Systems for European Leadership Joint Undertaking under grant</a:t>
            </a:r>
            <a:r>
              <a:rPr lang="en-GB" altLang="de-DE" sz="1050" i="1" baseline="0" dirty="0">
                <a:solidFill>
                  <a:srgbClr val="00214A"/>
                </a:solidFill>
                <a:latin typeface="Verdana" pitchFamily="34" charset="0"/>
              </a:rPr>
              <a:t> </a:t>
            </a:r>
            <a:r>
              <a:rPr lang="en-GB" altLang="de-DE" sz="1050" i="1" dirty="0">
                <a:solidFill>
                  <a:srgbClr val="00214A"/>
                </a:solidFill>
                <a:latin typeface="Verdana" pitchFamily="34" charset="0"/>
              </a:rPr>
              <a:t>agreement No 737422. This Joint Undertaking receives support from the European Union’s Horizon 2020 research and innovation programme and Austria, Spain, Finland, Ireland, Sweden, Germany, Poland, Portugal, Netherlands, Belgium, Norway.</a:t>
            </a:r>
          </a:p>
        </p:txBody>
      </p:sp>
      <p:pic>
        <p:nvPicPr>
          <p:cNvPr id="9" name="Picture 3" descr="\\home003.brs.infineon.com\packer\My Documents\Projects\ARTEMIS\ARTEMISJU_EU_Flags\jaune.jpg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29524" y="5675313"/>
            <a:ext cx="827116" cy="561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33416" y="1124744"/>
            <a:ext cx="11520000" cy="1368000"/>
          </a:xfrm>
        </p:spPr>
        <p:txBody>
          <a:bodyPr>
            <a:noAutofit/>
          </a:bodyPr>
          <a:lstStyle>
            <a:lvl1pPr>
              <a:defRPr sz="4800" baseline="0"/>
            </a:lvl1pPr>
          </a:lstStyle>
          <a:p>
            <a:r>
              <a:rPr lang="pl-PL" noProof="0"/>
              <a:t>Kliknij, aby edytować styl</a:t>
            </a:r>
            <a:endParaRPr lang="en-GB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33417" y="2708920"/>
            <a:ext cx="11521017" cy="693008"/>
          </a:xfrm>
          <a:prstGeom prst="rect">
            <a:avLst/>
          </a:prstGeom>
        </p:spPr>
        <p:txBody>
          <a:bodyPr/>
          <a:lstStyle>
            <a:lvl1pPr>
              <a:buNone/>
              <a:defRPr sz="2800">
                <a:solidFill>
                  <a:srgbClr val="00466B"/>
                </a:solidFill>
              </a:defRPr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95731" y="3618104"/>
            <a:ext cx="2800539" cy="1216729"/>
          </a:xfrm>
          <a:prstGeom prst="rect">
            <a:avLst/>
          </a:prstGeom>
        </p:spPr>
      </p:pic>
      <p:pic>
        <p:nvPicPr>
          <p:cNvPr id="12" name="Grafik 11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5656104"/>
            <a:ext cx="515414" cy="55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2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 +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4" name="Content Placeholder 14"/>
          <p:cNvSpPr>
            <a:spLocks noGrp="1"/>
          </p:cNvSpPr>
          <p:nvPr>
            <p:ph sz="quarter" idx="20"/>
          </p:nvPr>
        </p:nvSpPr>
        <p:spPr>
          <a:xfrm>
            <a:off x="309034" y="1312863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21"/>
          </p:nvPr>
        </p:nvSpPr>
        <p:spPr>
          <a:xfrm>
            <a:off x="336000" y="2714400"/>
            <a:ext cx="3710400" cy="2429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8153096" y="2714400"/>
            <a:ext cx="3710400" cy="2429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2" name="Content Placeholder 15"/>
          <p:cNvSpPr>
            <a:spLocks noGrp="1"/>
          </p:cNvSpPr>
          <p:nvPr>
            <p:ph sz="quarter" idx="23"/>
          </p:nvPr>
        </p:nvSpPr>
        <p:spPr>
          <a:xfrm>
            <a:off x="4258032" y="2714401"/>
            <a:ext cx="3710400" cy="2429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3" name="Content Placeholder 14"/>
          <p:cNvSpPr>
            <a:spLocks noGrp="1"/>
          </p:cNvSpPr>
          <p:nvPr>
            <p:ph sz="quarter" idx="24"/>
          </p:nvPr>
        </p:nvSpPr>
        <p:spPr>
          <a:xfrm>
            <a:off x="334434" y="5228625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8" name="Datumsplatzhalter 10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9" name="Fußzeilenplatzhalter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10" name="Foliennummernplatzhalt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5C718BAB-1D8C-4BBD-B217-28D05DB1F688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535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4433" y="1312863"/>
            <a:ext cx="2736851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3261785" y="1312863"/>
            <a:ext cx="2738967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>
          <a:xfrm>
            <a:off x="6191251" y="1312863"/>
            <a:ext cx="2738967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3"/>
          </p:nvPr>
        </p:nvSpPr>
        <p:spPr>
          <a:xfrm>
            <a:off x="9118600" y="1312864"/>
            <a:ext cx="2736851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414BC3A1-7580-4E2C-A90C-C1BD174A4CA2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45381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 +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6000" y="2714401"/>
            <a:ext cx="2736851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15" name="Content Placeholder 17"/>
          <p:cNvSpPr>
            <a:spLocks noGrp="1"/>
          </p:cNvSpPr>
          <p:nvPr>
            <p:ph sz="quarter" idx="11"/>
          </p:nvPr>
        </p:nvSpPr>
        <p:spPr>
          <a:xfrm>
            <a:off x="3263351" y="2714401"/>
            <a:ext cx="2738967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0" name="Content Placeholder 24"/>
          <p:cNvSpPr>
            <a:spLocks noGrp="1"/>
          </p:cNvSpPr>
          <p:nvPr>
            <p:ph sz="quarter" idx="13"/>
          </p:nvPr>
        </p:nvSpPr>
        <p:spPr>
          <a:xfrm>
            <a:off x="9118600" y="2714401"/>
            <a:ext cx="2736851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1" name="Content Placeholder 14"/>
          <p:cNvSpPr>
            <a:spLocks noGrp="1"/>
          </p:cNvSpPr>
          <p:nvPr>
            <p:ph sz="quarter" idx="19"/>
          </p:nvPr>
        </p:nvSpPr>
        <p:spPr>
          <a:xfrm>
            <a:off x="309034" y="1312863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11" name="Content Placeholder 22"/>
          <p:cNvSpPr>
            <a:spLocks noGrp="1"/>
          </p:cNvSpPr>
          <p:nvPr>
            <p:ph sz="quarter" idx="12"/>
          </p:nvPr>
        </p:nvSpPr>
        <p:spPr>
          <a:xfrm>
            <a:off x="6192818" y="2714401"/>
            <a:ext cx="2738967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8" name="Datumsplatzhalter 10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9" name="Fußzeilenplatzhalter 11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10" name="Foliennummernplatzhalter 1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C0FE3AB7-1162-49D1-89B5-C8511946AFBC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280237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 dirty="0"/>
          </a:p>
        </p:txBody>
      </p:sp>
      <p:sp>
        <p:nvSpPr>
          <p:cNvPr id="3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4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5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4A7B7032-E64F-48DA-AEF9-3AA9C6533249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252628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3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4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3D87D483-9F54-41BF-B6A8-589B03D1485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070235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28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4435" y="1312863"/>
            <a:ext cx="7921806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8472263" y="1312863"/>
            <a:ext cx="3383187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6" name="Fußzeilenplatzhalt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30213E9D-02A2-4680-A0F1-D086B8D67F7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1757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4434" y="1312863"/>
            <a:ext cx="5666317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6191251" y="1312863"/>
            <a:ext cx="5664200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6" name="Fußzeilenplatzhalt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30213E9D-02A2-4680-A0F1-D086B8D67F7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5147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noProof="0"/>
              <a:t>Kliknij, aby edytować styl</a:t>
            </a:r>
            <a:endParaRPr lang="en-GB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334434" y="1312863"/>
            <a:ext cx="11521017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0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4" name="Datumsplatzhalter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5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6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0D3C0800-BE0F-435D-A513-36504ECA3DC5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38892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4434" y="1312863"/>
            <a:ext cx="5666317" cy="2548800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1"/>
          </p:nvPr>
        </p:nvSpPr>
        <p:spPr>
          <a:xfrm>
            <a:off x="6189134" y="3975825"/>
            <a:ext cx="5666317" cy="254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2"/>
          </p:nvPr>
        </p:nvSpPr>
        <p:spPr>
          <a:xfrm>
            <a:off x="336000" y="3975825"/>
            <a:ext cx="5666317" cy="254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3"/>
          </p:nvPr>
        </p:nvSpPr>
        <p:spPr>
          <a:xfrm>
            <a:off x="6197179" y="1312863"/>
            <a:ext cx="5666317" cy="254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40522490-8724-4AD1-83C7-3DEDEFB9D6A8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81713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 +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4434" y="1312864"/>
            <a:ext cx="11529484" cy="2116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>
          <a:xfrm>
            <a:off x="334434" y="3581401"/>
            <a:ext cx="5666317" cy="2943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2"/>
          </p:nvPr>
        </p:nvSpPr>
        <p:spPr>
          <a:xfrm>
            <a:off x="6191251" y="3581401"/>
            <a:ext cx="5672667" cy="2943225"/>
          </a:xfrm>
          <a:prstGeom prst="rect">
            <a:avLst/>
          </a:prstGeom>
        </p:spPr>
        <p:txBody>
          <a:bodyPr/>
          <a:lstStyle>
            <a:lvl2pPr>
              <a:buClr>
                <a:srgbClr val="00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6" name="Datumsplatzhalter 10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8" name="Foliennummernplatzhalt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953B408B-B39F-43A7-9B26-E1E061E95664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09301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, two columns,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9"/>
          </p:nvPr>
        </p:nvSpPr>
        <p:spPr>
          <a:xfrm>
            <a:off x="309034" y="1312863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0"/>
          </p:nvPr>
        </p:nvSpPr>
        <p:spPr>
          <a:xfrm>
            <a:off x="309034" y="2714400"/>
            <a:ext cx="5691717" cy="241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0" name="Content Placeholder 18"/>
          <p:cNvSpPr>
            <a:spLocks noGrp="1"/>
          </p:cNvSpPr>
          <p:nvPr>
            <p:ph sz="quarter" idx="21"/>
          </p:nvPr>
        </p:nvSpPr>
        <p:spPr>
          <a:xfrm>
            <a:off x="6171779" y="2714400"/>
            <a:ext cx="5691717" cy="241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1" name="Content Placeholder 14"/>
          <p:cNvSpPr>
            <a:spLocks noGrp="1"/>
          </p:cNvSpPr>
          <p:nvPr>
            <p:ph sz="quarter" idx="22"/>
          </p:nvPr>
        </p:nvSpPr>
        <p:spPr>
          <a:xfrm>
            <a:off x="336001" y="5228625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745A155A-EFA5-420E-B10E-76765158D2A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70392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334433" y="1312863"/>
            <a:ext cx="3710400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1"/>
          </p:nvPr>
        </p:nvSpPr>
        <p:spPr>
          <a:xfrm>
            <a:off x="8153096" y="1312863"/>
            <a:ext cx="3710400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2"/>
          </p:nvPr>
        </p:nvSpPr>
        <p:spPr>
          <a:xfrm>
            <a:off x="4243765" y="1312863"/>
            <a:ext cx="3710400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6" name="Datumsplatzhalter 10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8" name="Foliennummernplatzhalt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70710C66-2E73-4DD5-B6FC-F470EE4D3034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90030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 +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3" name="Content Placeholder 14"/>
          <p:cNvSpPr>
            <a:spLocks noGrp="1"/>
          </p:cNvSpPr>
          <p:nvPr>
            <p:ph sz="quarter" idx="19"/>
          </p:nvPr>
        </p:nvSpPr>
        <p:spPr>
          <a:xfrm>
            <a:off x="309034" y="1312863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36000" y="2714400"/>
            <a:ext cx="3710400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8" name="Content Placeholder 15"/>
          <p:cNvSpPr>
            <a:spLocks noGrp="1"/>
          </p:cNvSpPr>
          <p:nvPr>
            <p:ph sz="quarter" idx="21"/>
          </p:nvPr>
        </p:nvSpPr>
        <p:spPr>
          <a:xfrm>
            <a:off x="8153096" y="2714400"/>
            <a:ext cx="3710400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2" name="Content Placeholder 15"/>
          <p:cNvSpPr>
            <a:spLocks noGrp="1"/>
          </p:cNvSpPr>
          <p:nvPr>
            <p:ph sz="quarter" idx="22"/>
          </p:nvPr>
        </p:nvSpPr>
        <p:spPr>
          <a:xfrm>
            <a:off x="4258032" y="2714401"/>
            <a:ext cx="3710400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AC001EA0-83FE-4712-B87B-E184D6961DC5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6658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0"/>
          <p:cNvSpPr>
            <a:spLocks noChangeArrowheads="1"/>
          </p:cNvSpPr>
          <p:nvPr/>
        </p:nvSpPr>
        <p:spPr bwMode="auto">
          <a:xfrm>
            <a:off x="0" y="917575"/>
            <a:ext cx="12192000" cy="101600"/>
          </a:xfrm>
          <a:prstGeom prst="rect">
            <a:avLst/>
          </a:prstGeom>
          <a:solidFill>
            <a:srgbClr val="00466B"/>
          </a:solidFill>
          <a:ln>
            <a:noFill/>
          </a:ln>
        </p:spPr>
        <p:txBody>
          <a:bodyPr wrap="none" lIns="90000" tIns="46800" rIns="90000" bIns="46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de-DE" sz="2400">
              <a:solidFill>
                <a:srgbClr val="005DA9"/>
              </a:solidFill>
            </a:endParaRP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336550" y="6624639"/>
            <a:ext cx="1151467" cy="142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96969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3839634" y="6624639"/>
            <a:ext cx="4512733" cy="142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96969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10422467" y="6624639"/>
            <a:ext cx="1441451" cy="1428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969696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altLang="de-DE"/>
              <a:t>Page </a:t>
            </a:r>
            <a:fld id="{411A953B-F06D-4C95-A4D6-7CB22303F2FF}" type="slidenum">
              <a:rPr lang="en-GB" altLang="de-DE"/>
              <a:pPr/>
              <a:t>‹#›</a:t>
            </a:fld>
            <a:endParaRPr lang="en-GB" altLang="de-DE"/>
          </a:p>
        </p:txBody>
      </p:sp>
      <p:sp>
        <p:nvSpPr>
          <p:cNvPr id="1030" name="Title Placeholder 8"/>
          <p:cNvSpPr>
            <a:spLocks noGrp="1"/>
          </p:cNvSpPr>
          <p:nvPr>
            <p:ph type="title"/>
          </p:nvPr>
        </p:nvSpPr>
        <p:spPr bwMode="auto">
          <a:xfrm>
            <a:off x="336552" y="42864"/>
            <a:ext cx="8782049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 err="1"/>
              <a:t>Titelmasterformat</a:t>
            </a:r>
            <a:r>
              <a:rPr lang="en-GB" altLang="de-DE" dirty="0"/>
              <a:t> </a:t>
            </a:r>
            <a:r>
              <a:rPr lang="en-GB" altLang="de-DE" dirty="0" err="1"/>
              <a:t>durch</a:t>
            </a:r>
            <a:r>
              <a:rPr lang="en-GB" altLang="de-DE" dirty="0"/>
              <a:t> </a:t>
            </a:r>
            <a:r>
              <a:rPr lang="en-GB" altLang="de-DE" dirty="0" err="1"/>
              <a:t>Klicken</a:t>
            </a:r>
            <a:r>
              <a:rPr lang="en-GB" altLang="de-DE" dirty="0"/>
              <a:t> </a:t>
            </a:r>
            <a:r>
              <a:rPr lang="en-GB" altLang="de-DE" dirty="0" err="1"/>
              <a:t>bearbeiten</a:t>
            </a:r>
            <a:endParaRPr lang="en-GB" altLang="de-DE" dirty="0"/>
          </a:p>
        </p:txBody>
      </p:sp>
      <p:sp>
        <p:nvSpPr>
          <p:cNvPr id="1031" name="Text Placeholder 14"/>
          <p:cNvSpPr>
            <a:spLocks noGrp="1"/>
          </p:cNvSpPr>
          <p:nvPr>
            <p:ph type="body" idx="1"/>
          </p:nvPr>
        </p:nvSpPr>
        <p:spPr bwMode="auto">
          <a:xfrm>
            <a:off x="347134" y="1289051"/>
            <a:ext cx="11521017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 err="1"/>
              <a:t>Textmasterformate</a:t>
            </a:r>
            <a:r>
              <a:rPr lang="en-GB" altLang="de-DE" dirty="0"/>
              <a:t> </a:t>
            </a:r>
            <a:r>
              <a:rPr lang="en-GB" altLang="de-DE" dirty="0" err="1"/>
              <a:t>durch</a:t>
            </a:r>
            <a:r>
              <a:rPr lang="en-GB" altLang="de-DE" dirty="0"/>
              <a:t> </a:t>
            </a:r>
            <a:r>
              <a:rPr lang="en-GB" altLang="de-DE" dirty="0" err="1"/>
              <a:t>Klicken</a:t>
            </a:r>
            <a:r>
              <a:rPr lang="en-GB" altLang="de-DE" dirty="0"/>
              <a:t> </a:t>
            </a:r>
            <a:r>
              <a:rPr lang="en-GB" altLang="de-DE" dirty="0" err="1"/>
              <a:t>bearbeiten</a:t>
            </a:r>
            <a:endParaRPr lang="en-GB" altLang="de-DE" dirty="0"/>
          </a:p>
          <a:p>
            <a:pPr lvl="1"/>
            <a:r>
              <a:rPr lang="en-GB" altLang="de-DE" dirty="0"/>
              <a:t>Second level</a:t>
            </a:r>
          </a:p>
          <a:p>
            <a:pPr lvl="2"/>
            <a:r>
              <a:rPr lang="en-GB" altLang="de-DE" dirty="0"/>
              <a:t>Third level</a:t>
            </a:r>
          </a:p>
          <a:p>
            <a:pPr lvl="3"/>
            <a:r>
              <a:rPr lang="en-GB" altLang="de-DE" dirty="0"/>
              <a:t>Fourth level</a:t>
            </a:r>
          </a:p>
          <a:p>
            <a:pPr lvl="4"/>
            <a:r>
              <a:rPr lang="en-GB" altLang="de-DE" dirty="0"/>
              <a:t>Fifth level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10224459" y="404664"/>
            <a:ext cx="1219200" cy="914400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273050" indent="-273050">
              <a:buClr>
                <a:srgbClr val="E30034"/>
              </a:buClr>
            </a:pPr>
            <a:endParaRPr lang="de-AT" sz="1600" dirty="0" err="1">
              <a:solidFill>
                <a:schemeClr val="accent3"/>
              </a:solidFill>
              <a:latin typeface="Verdana" pitchFamily="34" charset="0"/>
            </a:endParaRPr>
          </a:p>
        </p:txBody>
      </p:sp>
      <p:sp>
        <p:nvSpPr>
          <p:cNvPr id="3" name="Textfeld 2"/>
          <p:cNvSpPr txBox="1"/>
          <p:nvPr userDrawn="1"/>
        </p:nvSpPr>
        <p:spPr>
          <a:xfrm>
            <a:off x="9360363" y="42864"/>
            <a:ext cx="2688299" cy="769937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</p:spPr>
        <p:txBody>
          <a:bodyPr wrap="square" lIns="72000" tIns="72000" rIns="72000" bIns="72000" rtlCol="0" anchor="ctr">
            <a:noAutofit/>
          </a:bodyPr>
          <a:lstStyle/>
          <a:p>
            <a:pPr marL="273050" indent="-273050" algn="ctr">
              <a:buClr>
                <a:srgbClr val="E30034"/>
              </a:buClr>
            </a:pPr>
            <a:endParaRPr lang="de-AT" sz="3200" b="1" i="1" dirty="0" err="1">
              <a:solidFill>
                <a:srgbClr val="00466B"/>
              </a:solidFill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0406064" y="116632"/>
            <a:ext cx="1738608" cy="7553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61" r:id="rId3"/>
    <p:sldLayoutId id="2147483860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4" r:id="rId1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spcBef>
          <a:spcPts val="600"/>
        </a:spcBef>
        <a:spcAft>
          <a:spcPts val="600"/>
        </a:spcAft>
        <a:buClr>
          <a:srgbClr val="00214A"/>
        </a:buClr>
        <a:buFont typeface="Wingdings" panose="05000000000000000000" pitchFamily="2" charset="2"/>
        <a:buChar char=""/>
        <a:defRPr sz="2000">
          <a:solidFill>
            <a:srgbClr val="00214A"/>
          </a:solidFill>
          <a:latin typeface="Verdana" pitchFamily="34" charset="0"/>
          <a:ea typeface="+mn-ea"/>
          <a:cs typeface="+mn-cs"/>
        </a:defRPr>
      </a:lvl1pPr>
      <a:lvl2pPr marL="538163" indent="-269875" algn="l" rtl="0" eaLnBrk="1" fontAlgn="base" hangingPunct="1">
        <a:spcBef>
          <a:spcPts val="600"/>
        </a:spcBef>
        <a:spcAft>
          <a:spcPts val="600"/>
        </a:spcAft>
        <a:buClr>
          <a:srgbClr val="004668"/>
        </a:buClr>
        <a:buFont typeface="Wingdings" panose="05000000000000000000" pitchFamily="2" charset="2"/>
        <a:buChar char="o"/>
        <a:defRPr>
          <a:solidFill>
            <a:srgbClr val="00214A"/>
          </a:solidFill>
          <a:latin typeface="Verdana" pitchFamily="34" charset="0"/>
        </a:defRPr>
      </a:lvl2pPr>
      <a:lvl3pPr marL="809625" indent="-268288" algn="l" rtl="0" eaLnBrk="1" fontAlgn="base" hangingPunct="1">
        <a:spcBef>
          <a:spcPts val="600"/>
        </a:spcBef>
        <a:spcAft>
          <a:spcPts val="600"/>
        </a:spcAft>
        <a:buClr>
          <a:srgbClr val="002B60"/>
        </a:buClr>
        <a:buFont typeface="Courier New" panose="02070309020205020404" pitchFamily="49" charset="0"/>
        <a:buChar char="o"/>
        <a:defRPr sz="1600">
          <a:solidFill>
            <a:srgbClr val="00214A"/>
          </a:solidFill>
          <a:latin typeface="Verdana" pitchFamily="34" charset="0"/>
        </a:defRPr>
      </a:lvl3pPr>
      <a:lvl4pPr marL="1079500" indent="-269875" algn="l" rtl="0" eaLnBrk="1" fontAlgn="base" hangingPunct="1">
        <a:spcBef>
          <a:spcPts val="600"/>
        </a:spcBef>
        <a:spcAft>
          <a:spcPts val="600"/>
        </a:spcAft>
        <a:buClr>
          <a:srgbClr val="056839"/>
        </a:buClr>
        <a:buFont typeface="Symbol" panose="05050102010706020507" pitchFamily="18" charset="2"/>
        <a:buChar char="-"/>
        <a:defRPr sz="1400">
          <a:solidFill>
            <a:srgbClr val="00214A"/>
          </a:solidFill>
          <a:latin typeface="Verdana" pitchFamily="34" charset="0"/>
        </a:defRPr>
      </a:lvl4pPr>
      <a:lvl5pPr marL="1349375" indent="-269875" algn="l" rtl="0" eaLnBrk="1" fontAlgn="base" hangingPunct="1">
        <a:spcBef>
          <a:spcPts val="600"/>
        </a:spcBef>
        <a:spcAft>
          <a:spcPts val="600"/>
        </a:spcAft>
        <a:buClr>
          <a:srgbClr val="00214A"/>
        </a:buClr>
        <a:buFont typeface="Symbol" panose="05050102010706020507" pitchFamily="18" charset="2"/>
        <a:buChar char="-"/>
        <a:defRPr sz="1200">
          <a:solidFill>
            <a:srgbClr val="00214A"/>
          </a:solidFill>
          <a:latin typeface="Verdana" pitchFamily="34" charset="0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None/>
        <a:defRPr sz="2000">
          <a:solidFill>
            <a:srgbClr val="666666"/>
          </a:solidFill>
          <a:latin typeface="+mn-lt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var/folders/05/2btz4l81235frxl1txnkzdb80000gq/T/com.microsoft.Word/WebArchiveCopyPasteTempFiles/page1image302816" TargetMode="Externa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325718" y="1268760"/>
            <a:ext cx="11521280" cy="136683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3600" b="1" dirty="0">
                <a:ea typeface="Verdana" panose="020B0604030504040204" pitchFamily="34" charset="0"/>
                <a:cs typeface="Verdana" panose="020B0604030504040204" pitchFamily="34" charset="0"/>
              </a:rPr>
              <a:t>WP26 – Title of the Technology Line</a:t>
            </a:r>
            <a:br>
              <a:rPr lang="pl-PL" sz="3600" b="1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3600" b="1" dirty="0">
                <a:ea typeface="Verdana" panose="020B0604030504040204" pitchFamily="34" charset="0"/>
                <a:cs typeface="Verdana" panose="020B0604030504040204" pitchFamily="34" charset="0"/>
              </a:rPr>
              <a:t>Progress summary M27-M38(M42)</a:t>
            </a:r>
            <a:endParaRPr lang="en-GB" sz="36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35360" y="2708275"/>
            <a:ext cx="11521280" cy="693738"/>
          </a:xfrm>
        </p:spPr>
        <p:txBody>
          <a:bodyPr/>
          <a:lstStyle/>
          <a:p>
            <a:r>
              <a:rPr lang="pl-PL" altLang="de-DE" dirty="0"/>
              <a:t>Author(s) (Company)</a:t>
            </a:r>
            <a:endParaRPr lang="de-AT" alt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D088B-D499-6A4C-B4C0-5B9A83B2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latin typeface="Verdana"/>
                <a:ea typeface="Verdana"/>
                <a:cs typeface="Verdana"/>
                <a:sym typeface="Verdana"/>
              </a:rPr>
              <a:t>BB26.F: Security Classification</a:t>
            </a:r>
            <a:endParaRPr lang="en-GB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26E5-2741-3845-A57B-549843FC783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91344" y="1187469"/>
            <a:ext cx="7432396" cy="543717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1600" b="1" dirty="0"/>
              <a:t>Goals</a:t>
            </a:r>
            <a:r>
              <a:rPr lang="en-GB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300" dirty="0">
                <a:ea typeface="Verdana" panose="020B0604030504040204" pitchFamily="34" charset="0"/>
                <a:cs typeface="Verdana" panose="020B0604030504040204" pitchFamily="34" charset="0"/>
              </a:rPr>
              <a:t>Have a methodology for IoT system Developers and Designers to guide to secure their systems; </a:t>
            </a:r>
            <a:r>
              <a:rPr lang="en-GB" sz="1200" dirty="0">
                <a:solidFill>
                  <a:schemeClr val="accent6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(NOT necessarily for security experts)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300" dirty="0">
                <a:ea typeface="Verdana" panose="020B0604030504040204" pitchFamily="34" charset="0"/>
                <a:cs typeface="Verdana" panose="020B0604030504040204" pitchFamily="34" charset="0"/>
              </a:rPr>
              <a:t>Have a simple tool to help Decision Makers when evaluating to purchase a system or component </a:t>
            </a:r>
            <a:r>
              <a:rPr lang="en-GB" sz="1200" dirty="0">
                <a:solidFill>
                  <a:schemeClr val="accent6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(NOT so heavy as certification or risk assessments)	</a:t>
            </a:r>
            <a:r>
              <a:rPr lang="en-GB" sz="1200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300" dirty="0">
                <a:ea typeface="Verdana" panose="020B0604030504040204" pitchFamily="34" charset="0"/>
                <a:cs typeface="Verdana" panose="020B0604030504040204" pitchFamily="34" charset="0"/>
              </a:rPr>
              <a:t>Have a security classification automated tool for integration in a </a:t>
            </a:r>
            <a:r>
              <a:rPr lang="en-GB" sz="1300" dirty="0" err="1">
                <a:ea typeface="Verdana" panose="020B0604030504040204" pitchFamily="34" charset="0"/>
                <a:cs typeface="Verdana" panose="020B0604030504040204" pitchFamily="34" charset="0"/>
              </a:rPr>
              <a:t>DevSecOps</a:t>
            </a:r>
            <a:r>
              <a:rPr lang="en-GB" sz="1300" dirty="0">
                <a:ea typeface="Verdana" panose="020B0604030504040204" pitchFamily="34" charset="0"/>
                <a:cs typeface="Verdana" panose="020B0604030504040204" pitchFamily="34" charset="0"/>
              </a:rPr>
              <a:t> environment</a:t>
            </a:r>
            <a:br>
              <a:rPr lang="en-GB" sz="1200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1200" dirty="0">
                <a:solidFill>
                  <a:schemeClr val="accent6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(NOT so slow as penetration-testing, but dynamic &amp; matching the SDLC - Long term goal)</a:t>
            </a:r>
            <a:endParaRPr lang="en-GB" sz="1400" dirty="0">
              <a:solidFill>
                <a:schemeClr val="accent6">
                  <a:lumMod val="75000"/>
                  <a:lumOff val="2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600" b="1" dirty="0"/>
              <a:t>Achievement</a:t>
            </a:r>
            <a:r>
              <a:rPr lang="en-GB" sz="1400" b="1" i="1" dirty="0"/>
              <a:t>: a dedicated online tool has been created to support European companies, and particularly SMEs: </a:t>
            </a:r>
            <a:r>
              <a:rPr lang="en-GB" sz="1100" i="1" u="sng" dirty="0"/>
              <a:t>https://</a:t>
            </a:r>
            <a:r>
              <a:rPr lang="en-GB" sz="1100" i="1" u="sng" dirty="0" err="1"/>
              <a:t>sgscapp.azurewebsites.net</a:t>
            </a:r>
            <a:r>
              <a:rPr lang="en-GB" sz="1100" i="1" u="sng" dirty="0"/>
              <a:t>/</a:t>
            </a:r>
          </a:p>
          <a:p>
            <a:pPr marL="0" indent="0">
              <a:buNone/>
            </a:pPr>
            <a:r>
              <a:rPr lang="en-GB" sz="1400" dirty="0"/>
              <a:t>It was applied in</a:t>
            </a:r>
          </a:p>
          <a:p>
            <a:pPr marL="1371600" lvl="2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-GB" sz="1300" dirty="0">
                <a:solidFill>
                  <a:schemeClr val="dk1"/>
                </a:solidFill>
              </a:rPr>
              <a:t>WP21 lead by Philips Research on Assisted Living and Community Care Systems</a:t>
            </a:r>
          </a:p>
          <a:p>
            <a:pPr marL="1371600" lvl="2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-GB" sz="1300" dirty="0">
                <a:solidFill>
                  <a:schemeClr val="dk1"/>
                </a:solidFill>
              </a:rPr>
              <a:t>WP9 lead by VEMCO on Secure Connected Facilities Management</a:t>
            </a:r>
          </a:p>
          <a:p>
            <a:pPr marL="1371600" lvl="2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-GB" sz="1300" dirty="0">
                <a:solidFill>
                  <a:schemeClr val="dk1"/>
                </a:solidFill>
              </a:rPr>
              <a:t>WP7 Lead by VTT on Air Quality Monitoring</a:t>
            </a:r>
            <a:endParaRPr lang="en-GB" sz="1300" dirty="0"/>
          </a:p>
          <a:p>
            <a:pPr marL="1371600" lvl="2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■"/>
            </a:pPr>
            <a:r>
              <a:rPr lang="en-GB" sz="1300" dirty="0">
                <a:solidFill>
                  <a:schemeClr val="dk1"/>
                </a:solidFill>
              </a:rPr>
              <a:t>Teaching at University of Oslo: Course TEK5530 -- Measurable Security for the Internet of Things</a:t>
            </a:r>
          </a:p>
          <a:p>
            <a:pPr marL="1371600" lvl="2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■"/>
            </a:pPr>
            <a:r>
              <a:rPr lang="en-GB" sz="1300" dirty="0">
                <a:solidFill>
                  <a:schemeClr val="dk1"/>
                </a:solidFill>
              </a:rPr>
              <a:t>External SMEs´ IoT systems such as </a:t>
            </a:r>
            <a:r>
              <a:rPr lang="en-GB" sz="1300" dirty="0" err="1"/>
              <a:t>Navinord</a:t>
            </a:r>
            <a:r>
              <a:rPr lang="en-GB" sz="1300" dirty="0"/>
              <a:t>, </a:t>
            </a:r>
            <a:r>
              <a:rPr lang="en-GB" sz="1300" dirty="0" err="1"/>
              <a:t>Inero</a:t>
            </a:r>
            <a:r>
              <a:rPr lang="en-GB" sz="1300" dirty="0"/>
              <a:t> Software, ISS RFIS in Poland</a:t>
            </a:r>
          </a:p>
          <a:p>
            <a:pPr marL="1028700" lvl="2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2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      (They found the methodology usable and beneficial)</a:t>
            </a:r>
          </a:p>
          <a:p>
            <a:endParaRPr lang="en-GB" sz="1200" dirty="0"/>
          </a:p>
          <a:p>
            <a:pPr marL="0" indent="0">
              <a:buNone/>
            </a:pPr>
            <a:br>
              <a:rPr lang="en-GB" dirty="0"/>
            </a:b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83FA0FB-B001-4C40-AF2A-BDE2B65E87B6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3" y="3151405"/>
            <a:ext cx="4214227" cy="1300545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FBD78-853D-694F-A8AE-AC5425B47D6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9ECE5-5868-A542-BB70-746EEEBAF24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ADBCA-95AE-8F46-9939-07B602B8269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altLang="de-DE"/>
              <a:t>Page </a:t>
            </a:r>
            <a:fld id="{30213E9D-02A2-4680-A0F1-D086B8D67F73}" type="slidenum">
              <a:rPr lang="en-GB" altLang="de-DE" smtClean="0"/>
              <a:pPr/>
              <a:t>2</a:t>
            </a:fld>
            <a:endParaRPr lang="en-GB" altLang="de-DE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1D1B0E-1EC9-EC40-9ED1-06C14AC24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208" y="1100489"/>
            <a:ext cx="3653734" cy="2234515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C9BE148B-909B-464B-ADED-8DC256BE5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6365" y="4630662"/>
            <a:ext cx="97263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 descr="page1image302816">
            <a:extLst>
              <a:ext uri="{FF2B5EF4-FFF2-40B4-BE49-F238E27FC236}">
                <a16:creationId xmlns:a16="http://schemas.microsoft.com/office/drawing/2014/main" id="{8584B4AE-2561-3D43-BD79-B09312E11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3" y="4454409"/>
            <a:ext cx="4179981" cy="227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1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336600" y="42840"/>
            <a:ext cx="87819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00466B"/>
                </a:solidFill>
                <a:latin typeface="Verdana"/>
                <a:ea typeface="Verdana"/>
                <a:cs typeface="Verdana"/>
                <a:sym typeface="Verdana"/>
              </a:rPr>
              <a:t>BB26.G: Privacy Labelling</a:t>
            </a:r>
            <a:endParaRPr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839760" y="6624720"/>
            <a:ext cx="4512300" cy="1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strike="noStrike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rPr>
              <a:t>SCOTT</a:t>
            </a:r>
            <a:endParaRPr sz="1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0422360" y="6624720"/>
            <a:ext cx="1441200" cy="1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strike="noStrike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rPr>
              <a:t>Page </a:t>
            </a:r>
            <a:fld id="{00000000-1234-1234-1234-123412341234}" type="slidenum">
              <a:rPr lang="en-GB" sz="800" b="0" strike="noStrike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rPr>
              <a:t>3</a:t>
            </a:fld>
            <a:endParaRPr sz="1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2208600" y="239040"/>
            <a:ext cx="300" cy="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2207520" y="1340640"/>
            <a:ext cx="12191700" cy="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390250" y="1196675"/>
            <a:ext cx="11570700" cy="55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GB" sz="1800" dirty="0"/>
              <a:t>Purpose:         “Make it easy for people to take well informed choices </a:t>
            </a:r>
            <a:r>
              <a:rPr lang="en-GB" sz="1800" dirty="0" err="1"/>
              <a:t>wrt</a:t>
            </a:r>
            <a:r>
              <a:rPr lang="en-GB" sz="1800" dirty="0"/>
              <a:t>. Privacy”</a:t>
            </a:r>
            <a:endParaRPr sz="1800" dirty="0"/>
          </a:p>
          <a:p>
            <a:pPr marL="4572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 dirty="0"/>
              <a:t>Privacy Labels 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Look like nutrition facts or energy consumption labels</a:t>
            </a:r>
            <a:endParaRPr sz="1800" dirty="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GB" sz="1800" dirty="0">
                <a:solidFill>
                  <a:schemeClr val="dk1"/>
                </a:solidFill>
              </a:rPr>
              <a:t>Promote 'Privacy as an added value/feature' allowing to differentiate from market competitors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Are legally binding, tied to privacy agreements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Use AI (Natural Language Processing) to automatically create the label from the agreement text</a:t>
            </a:r>
            <a:endParaRPr sz="1800" dirty="0"/>
          </a:p>
          <a:p>
            <a:pPr marL="4572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 dirty="0"/>
              <a:t>Working with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 err="1"/>
              <a:t>EuroPriSe</a:t>
            </a:r>
            <a:r>
              <a:rPr lang="en-GB" sz="1800" dirty="0"/>
              <a:t> (from Germany) to </a:t>
            </a:r>
            <a:endParaRPr sz="1800" dirty="0"/>
          </a:p>
          <a:p>
            <a:pPr marL="1371600" marR="0" lvl="2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-GB" sz="1800" dirty="0"/>
              <a:t>enhance GDPR certifications with measurable and usable privacy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 err="1"/>
              <a:t>PrivacyLabels.org</a:t>
            </a:r>
            <a:r>
              <a:rPr lang="en-GB" sz="1800" dirty="0"/>
              <a:t> (from Netherlands) who </a:t>
            </a:r>
            <a:endParaRPr sz="1800" dirty="0"/>
          </a:p>
          <a:p>
            <a:pPr marL="1371600" marR="0" lvl="2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-GB" sz="1800" dirty="0"/>
              <a:t>provide to companies a web interface to create privacy labels through a self-evaluation process</a:t>
            </a:r>
            <a:endParaRPr sz="1800" dirty="0"/>
          </a:p>
          <a:p>
            <a:pPr marL="4572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 dirty="0"/>
              <a:t>Stakeholders that we reached include 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Lay people,  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Law firms,  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Regulatory and Certification bodies, 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Businesses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5798916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heme/theme1.xml><?xml version="1.0" encoding="utf-8"?>
<a:theme xmlns:a="http://schemas.openxmlformats.org/drawingml/2006/main" name="20140228_DEWI_Presentation_Template_v6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56839"/>
      </a:accent1>
      <a:accent2>
        <a:srgbClr val="E6EFF5"/>
      </a:accent2>
      <a:accent3>
        <a:srgbClr val="00214A"/>
      </a:accent3>
      <a:accent4>
        <a:srgbClr val="C0C0C0"/>
      </a:accent4>
      <a:accent5>
        <a:srgbClr val="056839"/>
      </a:accent5>
      <a:accent6>
        <a:srgbClr val="1A1817"/>
      </a:accent6>
      <a:hlink>
        <a:srgbClr val="00214A"/>
      </a:hlink>
      <a:folHlink>
        <a:srgbClr val="990D2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5DA9"/>
        </a:solidFill>
        <a:ln w="12700">
          <a:noFill/>
        </a:ln>
      </a:spPr>
      <a:bodyPr lIns="72000" tIns="72000" rIns="72000" bIns="72000" rtlCol="0" anchor="ctr"/>
      <a:lstStyle>
        <a:defPPr algn="ctr">
          <a:buClr>
            <a:srgbClr val="E30034"/>
          </a:buClr>
          <a:defRPr sz="1600" dirty="0" err="1" smtClean="0">
            <a:latin typeface="Verdan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marL="273050" indent="-273050">
          <a:buClr>
            <a:srgbClr val="E30034"/>
          </a:buClr>
          <a:defRPr sz="1600" dirty="0" err="1" smtClean="0">
            <a:solidFill>
              <a:schemeClr val="accent3"/>
            </a:solidFill>
            <a:latin typeface="Verdan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COTT_Presentation.pptx" id="{3F7EF751-859E-422E-9167-691FD8FC64F3}" vid="{5E037F1F-C64C-49B2-A7F3-22E219AF0A97}"/>
    </a:ext>
  </a:extLst>
</a:theme>
</file>

<file path=ppt/theme/theme2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50258F7D3EE64482D41FFCAA452E83" ma:contentTypeVersion="5" ma:contentTypeDescription="Create a new document." ma:contentTypeScope="" ma:versionID="789ab749d86bd5f0fe67c66141eb85bc">
  <xsd:schema xmlns:xsd="http://www.w3.org/2001/XMLSchema" xmlns:xs="http://www.w3.org/2001/XMLSchema" xmlns:p="http://schemas.microsoft.com/office/2006/metadata/properties" xmlns:ns2="dee56aef-e52a-4a56-949c-426900ed6e82" targetNamespace="http://schemas.microsoft.com/office/2006/metadata/properties" ma:root="true" ma:fieldsID="f0a0540a7fd6bdd3e2e94a312cd6ac0d" ns2:_="">
    <xsd:import namespace="dee56aef-e52a-4a56-949c-426900ed6e82"/>
    <xsd:element name="properties">
      <xsd:complexType>
        <xsd:sequence>
          <xsd:element name="documentManagement">
            <xsd:complexType>
              <xsd:all>
                <xsd:element ref="ns2: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56aef-e52a-4a56-949c-426900ed6e82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Comments" ma:internalName="Comment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dee56aef-e52a-4a56-949c-426900ed6e82" xsi:nil="true"/>
  </documentManagement>
</p:properties>
</file>

<file path=customXml/itemProps1.xml><?xml version="1.0" encoding="utf-8"?>
<ds:datastoreItem xmlns:ds="http://schemas.openxmlformats.org/officeDocument/2006/customXml" ds:itemID="{CDF4BBF5-61F5-4F1D-9FE5-778D143600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e56aef-e52a-4a56-949c-426900ed6e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366F56-6637-4B38-A91D-F8D5346424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33331B-5BBD-4E14-9F34-A35AF77251E0}">
  <ds:schemaRefs>
    <ds:schemaRef ds:uri="http://schemas.microsoft.com/office/2006/metadata/properties"/>
    <ds:schemaRef ds:uri="http://schemas.microsoft.com/office/infopath/2007/PartnerControls"/>
    <ds:schemaRef ds:uri="dee56aef-e52a-4a56-949c-426900ed6e8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SCOTT_Presentation</Template>
  <TotalTime>0</TotalTime>
  <Words>540</Words>
  <Application>Microsoft Macintosh PowerPoint</Application>
  <PresentationFormat>Widescreen</PresentationFormat>
  <Paragraphs>60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Courier New</vt:lpstr>
      <vt:lpstr>Symbol</vt:lpstr>
      <vt:lpstr>Times New Roman</vt:lpstr>
      <vt:lpstr>Verdana</vt:lpstr>
      <vt:lpstr>Wingdings</vt:lpstr>
      <vt:lpstr>20140228_DEWI_Presentation_Template_v6</vt:lpstr>
      <vt:lpstr>WP26 – Title of the Technology Line Progress summary M27-M38(M42)</vt:lpstr>
      <vt:lpstr>BB26.F: Security Classification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– Title of the Technology Line Progress summary M15-M26</dc:title>
  <dc:subject>SCOTT</dc:subject>
  <dc:creator/>
  <cp:keywords>SCOTT</cp:keywords>
  <cp:lastModifiedBy/>
  <cp:revision>8</cp:revision>
  <cp:lastPrinted>2004-03-02T21:24:15Z</cp:lastPrinted>
  <dcterms:created xsi:type="dcterms:W3CDTF">2018-08-24T12:37:10Z</dcterms:created>
  <dcterms:modified xsi:type="dcterms:W3CDTF">2020-09-14T12:06:11Z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0x0101006350258F7D3EE64482D41FFCAA452E83</vt:lpwstr>
  </property>
  <property fmtid="{D5CDD505-2E9C-101B-9397-08002B2CF9AE}" pid="3" name="IconOverlay">
    <vt:lpwstr/>
  </property>
  <property fmtid="{D5CDD505-2E9C-101B-9397-08002B2CF9AE}" pid="4" name="_Revision">
    <vt:lpwstr/>
  </property>
  <property fmtid="{D5CDD505-2E9C-101B-9397-08002B2CF9AE}" pid="5" name="_AdHocReviewCycleID">
    <vt:i4>512808321</vt:i4>
  </property>
  <property fmtid="{D5CDD505-2E9C-101B-9397-08002B2CF9AE}" pid="6" name="_NewReviewCycle">
    <vt:lpwstr/>
  </property>
</Properties>
</file>