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086E-4A44-4821-9665-23B11F1AAFDE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2F31E-A9D4-4148-9C81-A539CD161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75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3751563-C46E-495D-9D9F-6F4CE413D41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64650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3751563-C46E-495D-9D9F-6F4CE413D41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2721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3751563-C46E-495D-9D9F-6F4CE413D41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12303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3751563-C46E-495D-9D9F-6F4CE413D41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38285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3751563-C46E-495D-9D9F-6F4CE413D41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0983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3751563-C46E-495D-9D9F-6F4CE413D41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94160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8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464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10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61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75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1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4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22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10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9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33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23C6-EC83-407A-96BA-79FD5B26779A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2416-5583-4D63-8506-A3731FE8A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2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276" y="53899"/>
            <a:ext cx="9144000" cy="739041"/>
          </a:xfrm>
        </p:spPr>
        <p:txBody>
          <a:bodyPr>
            <a:normAutofit/>
          </a:bodyPr>
          <a:lstStyle/>
          <a:p>
            <a:r>
              <a:rPr lang="nn-NO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nn-NO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Framework </a:t>
            </a:r>
            <a:r>
              <a:rPr lang="nn-NO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</a:t>
            </a:r>
            <a:r>
              <a:rPr lang="nn-NO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Measurability of Security</a:t>
            </a:r>
            <a:endParaRPr lang="en-AU" sz="3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0297" y="3313612"/>
            <a:ext cx="3352800" cy="7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400" bIns="25400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Seraj Fayyad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Josef Noll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2017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40" y="979136"/>
            <a:ext cx="7641164" cy="528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10" y="2727016"/>
            <a:ext cx="3063490" cy="4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600200" y="6416676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400">
              <a:solidFill>
                <a:srgbClr val="404040"/>
              </a:solidFill>
            </a:endParaRPr>
          </a:p>
          <a:p>
            <a:pPr algn="l" eaLnBrk="1" hangingPunct="1"/>
            <a:fld id="{BA1C0C04-0A7D-477F-8EA1-1A0E6690AC7E}" type="slidenum">
              <a:rPr lang="en-US" altLang="en-US" sz="1400">
                <a:solidFill>
                  <a:srgbClr val="404040"/>
                </a:solidFill>
              </a:rPr>
              <a:pPr algn="l" eaLnBrk="1" hangingPunct="1"/>
              <a:t>2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83477" y="1593388"/>
            <a:ext cx="264814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nn-N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evaluation for IoT system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50969" y="130014"/>
            <a:ext cx="10338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Automatic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less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experts-dependent evaluation for is needed to enhance system security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515115" y="1672404"/>
            <a:ext cx="222506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metrics approach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ecurity_Network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6379" y="1318324"/>
            <a:ext cx="3000671" cy="1772834"/>
          </a:xfrm>
          <a:prstGeom prst="rect">
            <a:avLst/>
          </a:prstGeom>
          <a:ln w="12700">
            <a:rou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807" y="1161922"/>
            <a:ext cx="3107130" cy="2091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599" y="3940821"/>
            <a:ext cx="3372927" cy="2034380"/>
          </a:xfrm>
          <a:prstGeom prst="rect">
            <a:avLst/>
          </a:prstGeom>
        </p:spPr>
      </p:pic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630856" y="4540327"/>
            <a:ext cx="2500759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component to metric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714" y="4094570"/>
            <a:ext cx="2898474" cy="1880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6663949" y="4540327"/>
            <a:ext cx="2253474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structure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4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4" grpId="0"/>
      <p:bldP spid="93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600200" y="6416676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400">
              <a:solidFill>
                <a:srgbClr val="404040"/>
              </a:solidFill>
            </a:endParaRPr>
          </a:p>
          <a:p>
            <a:pPr algn="l" eaLnBrk="1" hangingPunct="1"/>
            <a:fld id="{BA1C0C04-0A7D-477F-8EA1-1A0E6690AC7E}" type="slidenum">
              <a:rPr lang="en-US" altLang="en-US" sz="1400">
                <a:solidFill>
                  <a:srgbClr val="404040"/>
                </a:solidFill>
              </a:rPr>
              <a:pPr algn="l" eaLnBrk="1" hangingPunct="1"/>
              <a:t>3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47364" y="130540"/>
            <a:ext cx="9742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security for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 have various challenges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ecurity_Network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9373" y="1084647"/>
            <a:ext cx="6174584" cy="5250877"/>
          </a:xfrm>
          <a:prstGeom prst="rect">
            <a:avLst/>
          </a:prstGeom>
          <a:ln w="12700">
            <a:rou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166" y="2503420"/>
            <a:ext cx="47612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among system components.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the system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Changeability of the system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scale</a:t>
            </a:r>
            <a:endParaRPr lang="en-US" altLang="en-US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28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0" y="1397535"/>
            <a:ext cx="6096000" cy="410256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15993" y="4434435"/>
            <a:ext cx="6346647" cy="2237140"/>
            <a:chOff x="215993" y="4434435"/>
            <a:chExt cx="6346647" cy="2237140"/>
          </a:xfrm>
        </p:grpSpPr>
        <p:grpSp>
          <p:nvGrpSpPr>
            <p:cNvPr id="33" name="Group 32"/>
            <p:cNvGrpSpPr/>
            <p:nvPr/>
          </p:nvGrpSpPr>
          <p:grpSpPr>
            <a:xfrm>
              <a:off x="3414839" y="4434435"/>
              <a:ext cx="3147801" cy="2237140"/>
              <a:chOff x="3414839" y="4434435"/>
              <a:chExt cx="3147801" cy="2237140"/>
            </a:xfrm>
          </p:grpSpPr>
          <p:cxnSp>
            <p:nvCxnSpPr>
              <p:cNvPr id="4" name="Straight Arrow Connector 3"/>
              <p:cNvCxnSpPr>
                <a:endCxn id="12" idx="1"/>
              </p:cNvCxnSpPr>
              <p:nvPr/>
            </p:nvCxnSpPr>
            <p:spPr>
              <a:xfrm>
                <a:off x="3414839" y="4434435"/>
                <a:ext cx="961807" cy="13849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4079" y="5696109"/>
                <a:ext cx="1714643" cy="952580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4001589" y="5673224"/>
                <a:ext cx="2561051" cy="998351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215993" y="5647136"/>
              <a:ext cx="33832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400" b="1">
                  <a:solidFill>
                    <a:srgbClr val="262626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MM X and W is evaluated by expert, who run the whole evaluation.</a:t>
              </a:r>
              <a:endParaRPr lang="en-US" alt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600200" y="6416676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400">
              <a:solidFill>
                <a:srgbClr val="404040"/>
              </a:solidFill>
            </a:endParaRPr>
          </a:p>
          <a:p>
            <a:pPr algn="l" eaLnBrk="1" hangingPunct="1"/>
            <a:fld id="{BA1C0C04-0A7D-477F-8EA1-1A0E6690AC7E}" type="slidenum">
              <a:rPr lang="en-US" altLang="en-US" sz="1400">
                <a:solidFill>
                  <a:srgbClr val="404040"/>
                </a:solidFill>
              </a:rPr>
              <a:pPr algn="l" eaLnBrk="1" hangingPunct="1"/>
              <a:t>4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47364" y="130540"/>
            <a:ext cx="9742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Metrics approach considers evaluation challenges within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For Security, Privacy and Dependability (SPD)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65662" y="3263460"/>
            <a:ext cx="5226337" cy="2052094"/>
            <a:chOff x="6965662" y="3263460"/>
            <a:chExt cx="5226337" cy="20520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6784" y="4615120"/>
              <a:ext cx="2059032" cy="700434"/>
            </a:xfrm>
            <a:prstGeom prst="rect">
              <a:avLst/>
            </a:prstGeom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965662" y="3263460"/>
              <a:ext cx="52263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400" b="1">
                  <a:solidFill>
                    <a:srgbClr val="262626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Metric significant (W</a:t>
              </a:r>
              <a:r>
                <a:rPr lang="en-US" altLang="en-US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m)</a:t>
              </a:r>
              <a:r>
                <a:rPr lang="en-US" altLang="en-US" sz="20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based on the significant of its component and on the evaluated Cs </a:t>
              </a:r>
              <a:endParaRPr lang="en-US" alt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17" idx="0"/>
            </p:cNvCxnSpPr>
            <p:nvPr/>
          </p:nvCxnSpPr>
          <p:spPr>
            <a:xfrm flipH="1">
              <a:off x="9346300" y="3971346"/>
              <a:ext cx="232531" cy="64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94459" y="1064730"/>
            <a:ext cx="6446275" cy="5431641"/>
            <a:chOff x="5394459" y="1064730"/>
            <a:chExt cx="6446275" cy="5431641"/>
          </a:xfrm>
        </p:grpSpPr>
        <p:cxnSp>
          <p:nvCxnSpPr>
            <p:cNvPr id="11" name="Straight Arrow Connector 10"/>
            <p:cNvCxnSpPr>
              <a:stCxn id="25" idx="7"/>
              <a:endCxn id="9" idx="1"/>
            </p:cNvCxnSpPr>
            <p:nvPr/>
          </p:nvCxnSpPr>
          <p:spPr>
            <a:xfrm flipV="1">
              <a:off x="5829583" y="2348730"/>
              <a:ext cx="913168" cy="38870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394459" y="1064730"/>
              <a:ext cx="6446275" cy="1607196"/>
              <a:chOff x="5394459" y="1064730"/>
              <a:chExt cx="6446275" cy="16071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2751" y="2025533"/>
                <a:ext cx="5097983" cy="646393"/>
              </a:xfrm>
              <a:prstGeom prst="rect">
                <a:avLst/>
              </a:prstGeom>
            </p:spPr>
          </p:pic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5394459" y="1064730"/>
                <a:ext cx="612859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defRPr sz="2400" b="1">
                    <a:solidFill>
                      <a:srgbClr val="262626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parameters determine the significant (Weight) of the component or subsystem </a:t>
                </a:r>
                <a:r>
                  <a:rPr lang="en-US" altLang="en-US" sz="2000" b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(interconnection equation)</a:t>
                </a:r>
                <a:endParaRPr lang="en-US" altLang="en-US" sz="20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518769" y="6191030"/>
              <a:ext cx="364141" cy="305341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58016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600200" y="6416676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400">
              <a:solidFill>
                <a:srgbClr val="404040"/>
              </a:solidFill>
            </a:endParaRPr>
          </a:p>
          <a:p>
            <a:pPr algn="l" eaLnBrk="1" hangingPunct="1"/>
            <a:fld id="{BA1C0C04-0A7D-477F-8EA1-1A0E6690AC7E}" type="slidenum">
              <a:rPr lang="en-US" altLang="en-US" sz="1400">
                <a:solidFill>
                  <a:srgbClr val="404040"/>
                </a:solidFill>
              </a:rPr>
              <a:pPr algn="l" eaLnBrk="1" hangingPunct="1"/>
              <a:t>5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74469" y="232956"/>
            <a:ext cx="11251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component type, correspondence security metrics could be identified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2811" y="1393370"/>
            <a:ext cx="10702701" cy="5014057"/>
            <a:chOff x="1057835" y="71714"/>
            <a:chExt cx="10367677" cy="6335714"/>
          </a:xfrm>
        </p:grpSpPr>
        <p:grpSp>
          <p:nvGrpSpPr>
            <p:cNvPr id="14" name="Group 13"/>
            <p:cNvGrpSpPr/>
            <p:nvPr/>
          </p:nvGrpSpPr>
          <p:grpSpPr>
            <a:xfrm>
              <a:off x="1057835" y="71714"/>
              <a:ext cx="10367677" cy="6335714"/>
              <a:chOff x="1057835" y="71714"/>
              <a:chExt cx="10367677" cy="633571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57835" y="1156449"/>
                <a:ext cx="1308847" cy="3137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Subsystem1</a:t>
                </a:r>
                <a:endParaRPr lang="en-AU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97623" y="1156448"/>
                <a:ext cx="1308847" cy="3137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Subsystem2</a:t>
                </a:r>
                <a:endParaRPr lang="en-AU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525435" y="1147482"/>
                <a:ext cx="1308847" cy="3137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Subsystemn</a:t>
                </a:r>
                <a:endParaRPr lang="en-AU" sz="15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72634" y="71714"/>
                <a:ext cx="1308847" cy="3137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b="1" dirty="0" smtClean="0">
                    <a:solidFill>
                      <a:schemeClr val="tx1"/>
                    </a:solidFill>
                  </a:rPr>
                  <a:t>System</a:t>
                </a:r>
                <a:endParaRPr lang="en-AU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801903" y="394439"/>
                <a:ext cx="7467601" cy="770971"/>
                <a:chOff x="1712258" y="735106"/>
                <a:chExt cx="7467601" cy="770971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5728444" y="735106"/>
                  <a:ext cx="2" cy="4840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712258" y="1219200"/>
                  <a:ext cx="746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712258" y="1219200"/>
                  <a:ext cx="1" cy="2868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4052047" y="1219200"/>
                  <a:ext cx="0" cy="2868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9179858" y="1219200"/>
                  <a:ext cx="1" cy="277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/>
              <p:cNvSpPr/>
              <p:nvPr/>
            </p:nvSpPr>
            <p:spPr>
              <a:xfrm>
                <a:off x="6736977" y="1984336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c1</a:t>
                </a:r>
                <a:endParaRPr lang="en-AU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879973" y="1972221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c2</a:t>
                </a:r>
                <a:endParaRPr lang="en-AU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995211" y="1957432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cn</a:t>
                </a:r>
                <a:endParaRPr lang="en-AU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18262" y="447339"/>
                <a:ext cx="1149016" cy="4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 of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69503" y="1404999"/>
                <a:ext cx="1149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dirty="0" smtClean="0"/>
                  <a:t>consist of</a:t>
                </a:r>
                <a:endParaRPr lang="en-AU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5580528" y="2283305"/>
                <a:ext cx="2581834" cy="502021"/>
                <a:chOff x="1712258" y="735106"/>
                <a:chExt cx="7467601" cy="770971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5728444" y="735106"/>
                  <a:ext cx="2" cy="4840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712258" y="1219200"/>
                  <a:ext cx="746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712258" y="1219200"/>
                  <a:ext cx="1" cy="2868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052047" y="1219200"/>
                  <a:ext cx="0" cy="2868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9179858" y="1219200"/>
                  <a:ext cx="1" cy="277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/>
              <p:cNvSpPr/>
              <p:nvPr/>
            </p:nvSpPr>
            <p:spPr>
              <a:xfrm>
                <a:off x="6174331" y="2782404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a2</a:t>
                </a:r>
                <a:endParaRPr lang="en-AU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379588" y="2785326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a1</a:t>
                </a:r>
                <a:endParaRPr lang="en-AU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947211" y="2806390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a</a:t>
                </a:r>
                <a:r>
                  <a:rPr lang="nn-NO" dirty="0"/>
                  <a:t>n</a:t>
                </a:r>
                <a:endParaRPr lang="en-AU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952127" y="2256249"/>
                <a:ext cx="1149016" cy="4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015751" y="3074933"/>
                <a:ext cx="2581834" cy="502021"/>
                <a:chOff x="1712258" y="735106"/>
                <a:chExt cx="7467601" cy="770971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5728444" y="735106"/>
                  <a:ext cx="2" cy="4840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12258" y="1219200"/>
                  <a:ext cx="746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712258" y="1219200"/>
                  <a:ext cx="1" cy="2868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052047" y="1219200"/>
                  <a:ext cx="0" cy="2868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9179858" y="1219200"/>
                  <a:ext cx="1" cy="277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/>
              <p:cNvSpPr/>
              <p:nvPr/>
            </p:nvSpPr>
            <p:spPr>
              <a:xfrm>
                <a:off x="5609554" y="3561936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>
                    <a:solidFill>
                      <a:schemeClr val="tx1"/>
                    </a:solidFill>
                  </a:rPr>
                  <a:t>f2</a:t>
                </a:r>
                <a:endParaRPr lang="en-A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00600" y="3561936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f1</a:t>
                </a:r>
                <a:endParaRPr lang="en-AU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87478" y="3574867"/>
                <a:ext cx="430301" cy="2868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fn</a:t>
                </a:r>
                <a:endParaRPr lang="en-AU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403691" y="2996373"/>
                <a:ext cx="1372474" cy="4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Impacted by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 rot="10800000">
                <a:off x="3494436" y="5407561"/>
                <a:ext cx="2581834" cy="434667"/>
                <a:chOff x="1712258" y="838540"/>
                <a:chExt cx="7467601" cy="667537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rot="10800000" flipV="1">
                  <a:off x="5375167" y="838540"/>
                  <a:ext cx="53584" cy="3968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712258" y="1219200"/>
                  <a:ext cx="746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712258" y="1219200"/>
                  <a:ext cx="1" cy="2868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9179858" y="1219200"/>
                  <a:ext cx="1" cy="277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/>
              <p:cNvSpPr/>
              <p:nvPr/>
            </p:nvSpPr>
            <p:spPr>
              <a:xfrm>
                <a:off x="4800600" y="4130340"/>
                <a:ext cx="430302" cy="3205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pr</a:t>
                </a:r>
                <a:endParaRPr lang="en-AU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86766" y="3804738"/>
                <a:ext cx="1149016" cy="4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</a:t>
                </a:r>
                <a:endParaRPr lang="en-A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>
                <a:stCxn id="40" idx="2"/>
                <a:endCxn id="44" idx="0"/>
              </p:cNvCxnSpPr>
              <p:nvPr/>
            </p:nvCxnSpPr>
            <p:spPr>
              <a:xfrm>
                <a:off x="5015751" y="3848810"/>
                <a:ext cx="0" cy="2815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4118374" y="5013958"/>
                <a:ext cx="609382" cy="371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op2</a:t>
                </a:r>
                <a:endParaRPr lang="en-AU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27186" y="5032558"/>
                <a:ext cx="609382" cy="371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op1</a:t>
                </a:r>
                <a:endParaRPr lang="en-AU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51599" y="5017671"/>
                <a:ext cx="609382" cy="371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opn</a:t>
                </a:r>
                <a:endParaRPr lang="en-AU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10800000">
                <a:off x="4341537" y="5397024"/>
                <a:ext cx="0" cy="186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4477383" y="5852765"/>
                <a:ext cx="609382" cy="371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M1</a:t>
                </a:r>
                <a:endParaRPr lang="en-AU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221944" y="5842228"/>
                <a:ext cx="609382" cy="371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Mn</a:t>
                </a:r>
                <a:endParaRPr lang="en-AU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43007" y="4026649"/>
                <a:ext cx="291831" cy="1758547"/>
              </a:xfrm>
              <a:prstGeom prst="rect">
                <a:avLst/>
              </a:prstGeom>
              <a:ln>
                <a:solidFill>
                  <a:schemeClr val="dk1"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.</a:t>
                </a:r>
              </a:p>
              <a:p>
                <a:pPr algn="ctr"/>
                <a:r>
                  <a:rPr lang="nn-NO" dirty="0" smtClean="0"/>
                  <a:t>.</a:t>
                </a:r>
              </a:p>
              <a:p>
                <a:pPr algn="ctr"/>
                <a:r>
                  <a:rPr lang="nn-NO" dirty="0" smtClean="0"/>
                  <a:t>.</a:t>
                </a:r>
              </a:p>
              <a:p>
                <a:pPr algn="ctr"/>
                <a:r>
                  <a:rPr lang="nn-NO" dirty="0" smtClean="0"/>
                  <a:t>.</a:t>
                </a:r>
              </a:p>
              <a:p>
                <a:pPr algn="ctr"/>
                <a:r>
                  <a:rPr lang="nn-NO" dirty="0" smtClean="0"/>
                  <a:t>.</a:t>
                </a:r>
              </a:p>
              <a:p>
                <a:pPr algn="ctr"/>
                <a:r>
                  <a:rPr lang="nn-NO" dirty="0" smtClean="0"/>
                  <a:t>.</a:t>
                </a:r>
                <a:endParaRPr lang="en-AU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716848" y="1909785"/>
                <a:ext cx="2092960" cy="340046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dk1"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.............................</a:t>
                </a:r>
                <a:endParaRPr lang="en-AU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736977" y="2656089"/>
                <a:ext cx="1024978" cy="437175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dk1"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...........</a:t>
                </a:r>
                <a:endParaRPr lang="en-AU" dirty="0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6969076" y="1470211"/>
                <a:ext cx="4217084" cy="502021"/>
                <a:chOff x="1712258" y="735106"/>
                <a:chExt cx="7467601" cy="770971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5728444" y="735106"/>
                  <a:ext cx="2" cy="4840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12258" y="1219200"/>
                  <a:ext cx="746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712258" y="1219200"/>
                  <a:ext cx="1" cy="2868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052047" y="1219200"/>
                  <a:ext cx="0" cy="2868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179858" y="1219200"/>
                  <a:ext cx="1" cy="277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Rectangle 56"/>
              <p:cNvSpPr/>
              <p:nvPr/>
            </p:nvSpPr>
            <p:spPr>
              <a:xfrm>
                <a:off x="6132855" y="3428631"/>
                <a:ext cx="1024978" cy="437175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dk1"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...........</a:t>
                </a:r>
                <a:endParaRPr lang="en-AU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746406" y="4943406"/>
                <a:ext cx="1024978" cy="437175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dk1"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...........</a:t>
                </a:r>
                <a:endParaRPr lang="en-AU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259664" y="5764292"/>
                <a:ext cx="1907614" cy="437175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dk1"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n-NO" dirty="0" smtClean="0"/>
                  <a:t>...........</a:t>
                </a:r>
                <a:r>
                  <a:rPr lang="nn-NO" dirty="0"/>
                  <a:t> ...........</a:t>
                </a:r>
                <a:endParaRPr lang="en-AU" dirty="0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 rot="10800000">
                <a:off x="4805645" y="6220628"/>
                <a:ext cx="2581834" cy="186800"/>
                <a:chOff x="1712258" y="1219200"/>
                <a:chExt cx="7467601" cy="286877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712258" y="1219200"/>
                  <a:ext cx="746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712258" y="1219200"/>
                  <a:ext cx="1" cy="2868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9179858" y="1219200"/>
                  <a:ext cx="1" cy="277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3551117" y="4709262"/>
              <a:ext cx="2605173" cy="66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4" idx="2"/>
            </p:cNvCxnSpPr>
            <p:nvPr/>
          </p:nvCxnSpPr>
          <p:spPr>
            <a:xfrm>
              <a:off x="5015751" y="4450859"/>
              <a:ext cx="0" cy="258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8" idx="0"/>
            </p:cNvCxnSpPr>
            <p:nvPr/>
          </p:nvCxnSpPr>
          <p:spPr>
            <a:xfrm flipV="1">
              <a:off x="3531877" y="4715894"/>
              <a:ext cx="19240" cy="3166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7" idx="0"/>
            </p:cNvCxnSpPr>
            <p:nvPr/>
          </p:nvCxnSpPr>
          <p:spPr>
            <a:xfrm flipV="1">
              <a:off x="4423065" y="4722527"/>
              <a:ext cx="0" cy="2914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9" idx="0"/>
            </p:cNvCxnSpPr>
            <p:nvPr/>
          </p:nvCxnSpPr>
          <p:spPr>
            <a:xfrm flipV="1">
              <a:off x="6156290" y="4709262"/>
              <a:ext cx="0" cy="3084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74637" y="4360870"/>
              <a:ext cx="643625" cy="4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Has</a:t>
              </a:r>
              <a:endParaRPr lang="en-A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8" y="4191695"/>
            <a:ext cx="4085183" cy="1620568"/>
          </a:xfrm>
          <a:prstGeom prst="rect">
            <a:avLst/>
          </a:prstGeom>
        </p:spPr>
      </p:pic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47744" y="2894084"/>
            <a:ext cx="41219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types (Input, Output, Processing, Storing, Transmission, System)</a:t>
            </a:r>
            <a:endParaRPr lang="en-US" altLang="en-US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38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72" y="1773543"/>
            <a:ext cx="7646114" cy="4961067"/>
          </a:xfrm>
          <a:prstGeom prst="rect">
            <a:avLst/>
          </a:prstGeom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600200" y="6416676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400">
              <a:solidFill>
                <a:srgbClr val="404040"/>
              </a:solidFill>
            </a:endParaRPr>
          </a:p>
          <a:p>
            <a:pPr algn="l" eaLnBrk="1" hangingPunct="1"/>
            <a:fld id="{BA1C0C04-0A7D-477F-8EA1-1A0E6690AC7E}" type="slidenum">
              <a:rPr lang="en-US" altLang="en-US" sz="1400">
                <a:solidFill>
                  <a:srgbClr val="404040"/>
                </a:solidFill>
              </a:rPr>
              <a:pPr algn="l" eaLnBrk="1" hangingPunct="1"/>
              <a:t>6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74469" y="232956"/>
            <a:ext cx="11251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Metrics based security measurability framework, automatic and less experts-dependent evaluation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65975" y="2713468"/>
            <a:ext cx="1232893" cy="1145045"/>
          </a:xfrm>
          <a:prstGeom prst="rect">
            <a:avLst/>
          </a:prstGeom>
        </p:spPr>
      </p:pic>
      <p:pic>
        <p:nvPicPr>
          <p:cNvPr id="1026" name="Picture 2" descr="http://1.bp.blogspot.com/-Ek0sDAdlVO4/UDh3GCFFCnI/AAAAAAAAAnY/cc6oaEJ-ECk/s1600/user-friend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1348" y="1165535"/>
            <a:ext cx="1338586" cy="9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600200" y="6416676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400">
              <a:solidFill>
                <a:srgbClr val="404040"/>
              </a:solidFill>
            </a:endParaRPr>
          </a:p>
          <a:p>
            <a:pPr algn="l" eaLnBrk="1" hangingPunct="1"/>
            <a:fld id="{BA1C0C04-0A7D-477F-8EA1-1A0E6690AC7E}" type="slidenum">
              <a:rPr lang="en-US" altLang="en-US" sz="1400">
                <a:solidFill>
                  <a:srgbClr val="404040"/>
                </a:solidFill>
              </a:rPr>
              <a:pPr algn="l" eaLnBrk="1" hangingPunct="1"/>
              <a:t>7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74469" y="232956"/>
            <a:ext cx="11251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conclusion: Using MM framework system admin could reevaluate system security without being expert in in security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8802" y="4925115"/>
            <a:ext cx="8469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Acknowledgement: this work was done as apart of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IoTSec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45533" y="5954714"/>
            <a:ext cx="161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alt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4469" y="1911049"/>
            <a:ext cx="4919215" cy="26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sets the Cs resulted from different  options for a given security parameters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admin structure the system using the framework</a:t>
            </a:r>
          </a:p>
          <a:p>
            <a:pPr eaLnBrk="0" hangingPunct="0">
              <a:defRPr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Framework evaluates the security level of the system base on system structure.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23274" y="2611782"/>
            <a:ext cx="263525" cy="407988"/>
          </a:xfrm>
          <a:prstGeom prst="downArrow">
            <a:avLst>
              <a:gd name="adj1" fmla="val 50000"/>
              <a:gd name="adj2" fmla="val 3021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23274" y="3475404"/>
            <a:ext cx="263525" cy="407988"/>
          </a:xfrm>
          <a:prstGeom prst="downArrow">
            <a:avLst>
              <a:gd name="adj1" fmla="val 50000"/>
              <a:gd name="adj2" fmla="val 3021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2" descr="http://1.bp.blogspot.com/-Ek0sDAdlVO4/UDh3GCFFCnI/AAAAAAAAAnY/cc6oaEJ-ECk/s1600/user-friend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3022" y="2840095"/>
            <a:ext cx="1338586" cy="9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67729" y="2720651"/>
            <a:ext cx="1232893" cy="1145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992" y="2760243"/>
            <a:ext cx="2259353" cy="1465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://www.accesshardware.com.au/portals/0/SecurityLevel_n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22" y="1583070"/>
            <a:ext cx="1662681" cy="10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9" idx="1"/>
          </p:cNvCxnSpPr>
          <p:nvPr/>
        </p:nvCxnSpPr>
        <p:spPr>
          <a:xfrm>
            <a:off x="7061608" y="3307805"/>
            <a:ext cx="3426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97669" y="3281895"/>
            <a:ext cx="3426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91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291</Words>
  <Application>Microsoft Office PowerPoint</Application>
  <PresentationFormat>Widescreen</PresentationFormat>
  <Paragraphs>83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Office Theme</vt:lpstr>
      <vt:lpstr>A Framework for Measurability of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Security Measurability</dc:title>
  <dc:creator>fayyad</dc:creator>
  <cp:lastModifiedBy>fayyad</cp:lastModifiedBy>
  <cp:revision>32</cp:revision>
  <dcterms:created xsi:type="dcterms:W3CDTF">2017-03-23T12:40:09Z</dcterms:created>
  <dcterms:modified xsi:type="dcterms:W3CDTF">2017-05-03T08:31:10Z</dcterms:modified>
</cp:coreProperties>
</file>