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84" r:id="rId3"/>
    <p:sldId id="286" r:id="rId4"/>
    <p:sldId id="287" r:id="rId5"/>
    <p:sldId id="288" r:id="rId6"/>
    <p:sldId id="291" r:id="rId7"/>
    <p:sldId id="289" r:id="rId8"/>
    <p:sldId id="300" r:id="rId9"/>
    <p:sldId id="260" r:id="rId10"/>
    <p:sldId id="292" r:id="rId11"/>
    <p:sldId id="271" r:id="rId12"/>
    <p:sldId id="272" r:id="rId13"/>
    <p:sldId id="275" r:id="rId14"/>
    <p:sldId id="293" r:id="rId15"/>
    <p:sldId id="294" r:id="rId16"/>
    <p:sldId id="295" r:id="rId17"/>
    <p:sldId id="296" r:id="rId18"/>
    <p:sldId id="276" r:id="rId19"/>
    <p:sldId id="297" r:id="rId20"/>
    <p:sldId id="298" r:id="rId21"/>
    <p:sldId id="277" r:id="rId22"/>
    <p:sldId id="299" r:id="rId23"/>
    <p:sldId id="301" r:id="rId24"/>
    <p:sldId id="280" r:id="rId2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20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0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0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6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7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2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3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9F866C-F223-4F01-90AB-D27E8C41833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22BB2DFE-0B5A-4435-8354-B33F7C1227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06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864" y="1122363"/>
            <a:ext cx="11054443" cy="2387600"/>
          </a:xfrm>
        </p:spPr>
        <p:txBody>
          <a:bodyPr>
            <a:normAutofit/>
          </a:bodyPr>
          <a:lstStyle/>
          <a:p>
            <a:r>
              <a:rPr lang="nb-NO" sz="6600" dirty="0"/>
              <a:t>Wireless Channel and Models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            Yun 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Path</a:t>
            </a:r>
            <a:r>
              <a:rPr lang="nb-NO" dirty="0" smtClean="0"/>
              <a:t> Loss </a:t>
            </a:r>
            <a:r>
              <a:rPr lang="nb-NO" dirty="0" err="1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5120641" cy="44489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Maxwell’s</a:t>
            </a:r>
            <a:r>
              <a:rPr lang="nb-NO" dirty="0" smtClean="0"/>
              <a:t> </a:t>
            </a:r>
            <a:r>
              <a:rPr lang="nb-NO" dirty="0" err="1" smtClean="0"/>
              <a:t>equations</a:t>
            </a:r>
            <a:endParaRPr lang="en-US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- </a:t>
            </a:r>
            <a:r>
              <a:rPr lang="nb-NO" dirty="0" err="1" smtClean="0"/>
              <a:t>complex</a:t>
            </a:r>
            <a:r>
              <a:rPr lang="nb-NO" dirty="0" smtClean="0"/>
              <a:t> and </a:t>
            </a:r>
            <a:r>
              <a:rPr lang="nb-NO" dirty="0" err="1" smtClean="0"/>
              <a:t>impractical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Free</a:t>
            </a:r>
            <a:r>
              <a:rPr lang="nb-NO" dirty="0" smtClean="0"/>
              <a:t> </a:t>
            </a:r>
            <a:r>
              <a:rPr lang="nb-NO" dirty="0" err="1" smtClean="0"/>
              <a:t>space</a:t>
            </a:r>
            <a:r>
              <a:rPr lang="nb-NO" dirty="0" smtClean="0"/>
              <a:t> </a:t>
            </a:r>
            <a:r>
              <a:rPr lang="nb-NO" dirty="0" err="1" smtClean="0"/>
              <a:t>path</a:t>
            </a:r>
            <a:r>
              <a:rPr lang="nb-NO" dirty="0" smtClean="0"/>
              <a:t> loss </a:t>
            </a:r>
            <a:r>
              <a:rPr lang="nb-NO" dirty="0" err="1" smtClean="0"/>
              <a:t>model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- </a:t>
            </a:r>
            <a:r>
              <a:rPr lang="nb-NO" dirty="0" err="1" smtClean="0"/>
              <a:t>too</a:t>
            </a:r>
            <a:r>
              <a:rPr lang="nb-NO" dirty="0" smtClean="0"/>
              <a:t> simple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Ray tracing </a:t>
            </a:r>
            <a:r>
              <a:rPr lang="nb-NO" dirty="0" err="1" smtClean="0"/>
              <a:t>models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- </a:t>
            </a:r>
            <a:r>
              <a:rPr lang="nb-NO" dirty="0" err="1" smtClean="0"/>
              <a:t>requires</a:t>
            </a:r>
            <a:r>
              <a:rPr lang="nb-NO" dirty="0" smtClean="0"/>
              <a:t> </a:t>
            </a:r>
            <a:r>
              <a:rPr lang="nb-NO" dirty="0" err="1" smtClean="0"/>
              <a:t>site-specific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err="1" smtClean="0"/>
              <a:t>Empirical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- not </a:t>
            </a:r>
            <a:r>
              <a:rPr lang="nb-NO" dirty="0" err="1" smtClean="0"/>
              <a:t>always</a:t>
            </a:r>
            <a:r>
              <a:rPr lang="nb-NO" dirty="0" smtClean="0"/>
              <a:t> </a:t>
            </a:r>
            <a:r>
              <a:rPr lang="nb-NO" dirty="0" err="1" smtClean="0"/>
              <a:t>generalized</a:t>
            </a:r>
            <a:r>
              <a:rPr lang="nb-NO" dirty="0" smtClean="0"/>
              <a:t> to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environments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Simplified</a:t>
            </a:r>
            <a:r>
              <a:rPr lang="nb-NO" dirty="0" smtClean="0"/>
              <a:t> </a:t>
            </a:r>
            <a:r>
              <a:rPr lang="nb-NO" dirty="0" err="1" smtClean="0"/>
              <a:t>power</a:t>
            </a:r>
            <a:r>
              <a:rPr lang="nb-NO" dirty="0" smtClean="0"/>
              <a:t> </a:t>
            </a:r>
            <a:r>
              <a:rPr lang="nb-NO" dirty="0" err="1" smtClean="0"/>
              <a:t>falloff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6"/>
            <a:ext cx="4937760" cy="44489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Simplified</a:t>
            </a:r>
            <a:r>
              <a:rPr lang="nb-NO" dirty="0" smtClean="0"/>
              <a:t> </a:t>
            </a:r>
            <a:r>
              <a:rPr lang="nb-NO" dirty="0" err="1" smtClean="0"/>
              <a:t>power</a:t>
            </a:r>
            <a:r>
              <a:rPr lang="nb-NO" dirty="0"/>
              <a:t> </a:t>
            </a:r>
            <a:r>
              <a:rPr lang="nb-NO" dirty="0" err="1" smtClean="0"/>
              <a:t>falloff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nb-NO" dirty="0" smtClean="0"/>
          </a:p>
          <a:p>
            <a:r>
              <a:rPr lang="nb-NO" dirty="0"/>
              <a:t> </a:t>
            </a:r>
            <a:r>
              <a:rPr lang="nb-NO" dirty="0" smtClean="0"/>
              <a:t>- </a:t>
            </a:r>
            <a:r>
              <a:rPr lang="nb-NO" dirty="0" err="1" smtClean="0"/>
              <a:t>Good</a:t>
            </a:r>
            <a:r>
              <a:rPr lang="nb-NO" dirty="0" smtClean="0"/>
              <a:t> for </a:t>
            </a:r>
            <a:r>
              <a:rPr lang="nb-NO" dirty="0" err="1" smtClean="0"/>
              <a:t>high-level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endParaRPr lang="nb-NO" dirty="0" smtClean="0"/>
          </a:p>
          <a:p>
            <a:r>
              <a:rPr lang="nb-NO" dirty="0" smtClean="0"/>
              <a:t>  A simple </a:t>
            </a:r>
            <a:r>
              <a:rPr lang="nb-NO" dirty="0" err="1" smtClean="0"/>
              <a:t>model</a:t>
            </a:r>
            <a:r>
              <a:rPr lang="nb-NO" dirty="0" smtClean="0"/>
              <a:t> for </a:t>
            </a:r>
            <a:r>
              <a:rPr lang="nb-NO" dirty="0" err="1" smtClean="0"/>
              <a:t>path</a:t>
            </a:r>
            <a:r>
              <a:rPr lang="nb-NO" dirty="0" smtClean="0"/>
              <a:t> loss is: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Source: METIS </a:t>
            </a:r>
            <a:r>
              <a:rPr lang="nb-NO" dirty="0" err="1" smtClean="0"/>
              <a:t>project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19" y="1845733"/>
            <a:ext cx="4681403" cy="37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Log-</a:t>
            </a:r>
            <a:r>
              <a:rPr lang="nb-NO" dirty="0" err="1" smtClean="0"/>
              <a:t>distance</a:t>
            </a:r>
            <a:r>
              <a:rPr lang="nb-NO" dirty="0" smtClean="0"/>
              <a:t> </a:t>
            </a:r>
            <a:r>
              <a:rPr lang="nb-NO" dirty="0" err="1" smtClean="0"/>
              <a:t>path</a:t>
            </a:r>
            <a:r>
              <a:rPr lang="nb-NO" dirty="0" smtClean="0"/>
              <a:t> loss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173" y="1846264"/>
            <a:ext cx="735797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Piece-wise</a:t>
            </a:r>
            <a:r>
              <a:rPr lang="nb-NO" dirty="0" smtClean="0"/>
              <a:t> log-</a:t>
            </a:r>
            <a:r>
              <a:rPr lang="nb-NO" dirty="0" err="1" smtClean="0"/>
              <a:t>distance</a:t>
            </a:r>
            <a:r>
              <a:rPr lang="nb-NO" dirty="0" smtClean="0"/>
              <a:t> </a:t>
            </a:r>
            <a:r>
              <a:rPr lang="nb-NO" dirty="0" err="1" smtClean="0"/>
              <a:t>path</a:t>
            </a:r>
            <a:r>
              <a:rPr lang="nb-NO" dirty="0" smtClean="0"/>
              <a:t> </a:t>
            </a:r>
            <a:r>
              <a:rPr lang="nb-NO" dirty="0" err="1" smtClean="0"/>
              <a:t>gain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844" y="1846264"/>
            <a:ext cx="78146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3600" y="1846264"/>
            <a:ext cx="10058400" cy="4440237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     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Source: METIS </a:t>
            </a:r>
            <a:r>
              <a:rPr lang="nb-NO" dirty="0" err="1" smtClean="0"/>
              <a:t>project</a:t>
            </a:r>
            <a:r>
              <a:rPr lang="nb-NO" dirty="0" smtClean="0"/>
              <a:t> (https://www.metis2020.com)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2" y="286605"/>
            <a:ext cx="7209063" cy="55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Empirical</a:t>
            </a:r>
            <a:r>
              <a:rPr lang="nb-NO" dirty="0" smtClean="0"/>
              <a:t> </a:t>
            </a:r>
            <a:r>
              <a:rPr lang="nb-NO" dirty="0" err="1" smtClean="0"/>
              <a:t>path</a:t>
            </a:r>
            <a:r>
              <a:rPr lang="nb-NO" dirty="0" smtClean="0"/>
              <a:t> loss </a:t>
            </a:r>
            <a:r>
              <a:rPr lang="nb-NO" dirty="0" err="1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443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below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path</a:t>
            </a:r>
            <a:r>
              <a:rPr lang="nb-NO" dirty="0" smtClean="0"/>
              <a:t> loss is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form:</a:t>
            </a:r>
          </a:p>
          <a:p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Okumura</a:t>
            </a:r>
            <a:r>
              <a:rPr lang="nb-NO" dirty="0" smtClean="0"/>
              <a:t> (1960’s)</a:t>
            </a:r>
          </a:p>
          <a:p>
            <a:pPr marL="0" indent="0">
              <a:buNone/>
            </a:pPr>
            <a:r>
              <a:rPr lang="nb-NO" dirty="0" smtClean="0"/>
              <a:t>  -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extensive</a:t>
            </a:r>
            <a:r>
              <a:rPr lang="nb-NO" dirty="0" smtClean="0"/>
              <a:t> </a:t>
            </a:r>
            <a:r>
              <a:rPr lang="nb-NO" dirty="0" err="1" smtClean="0"/>
              <a:t>measurements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- </a:t>
            </a:r>
            <a:r>
              <a:rPr lang="nb-NO" dirty="0" err="1" smtClean="0"/>
              <a:t>Applicable</a:t>
            </a:r>
            <a:r>
              <a:rPr lang="nb-NO" dirty="0" smtClean="0"/>
              <a:t> for f: 150 – 1500 MHz, d: 1 - 100 km, </a:t>
            </a:r>
            <a:r>
              <a:rPr lang="nb-NO" dirty="0" err="1" smtClean="0"/>
              <a:t>ht</a:t>
            </a:r>
            <a:r>
              <a:rPr lang="nb-NO" dirty="0" smtClean="0"/>
              <a:t>: 30 - 100 meters, </a:t>
            </a:r>
            <a:r>
              <a:rPr lang="nb-NO" dirty="0" err="1" smtClean="0"/>
              <a:t>hr</a:t>
            </a:r>
            <a:r>
              <a:rPr lang="nb-NO" dirty="0" smtClean="0"/>
              <a:t>: 0 - 10 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Hata</a:t>
            </a:r>
          </a:p>
          <a:p>
            <a:pPr marL="0" indent="0">
              <a:buNone/>
            </a:pPr>
            <a:r>
              <a:rPr lang="nb-NO" dirty="0" smtClean="0"/>
              <a:t>  - </a:t>
            </a:r>
            <a:r>
              <a:rPr lang="nb-NO" dirty="0" err="1" smtClean="0"/>
              <a:t>Analytical</a:t>
            </a:r>
            <a:r>
              <a:rPr lang="nb-NO" dirty="0" smtClean="0"/>
              <a:t> </a:t>
            </a:r>
            <a:r>
              <a:rPr lang="nb-NO" dirty="0" err="1" smtClean="0"/>
              <a:t>expression</a:t>
            </a:r>
            <a:r>
              <a:rPr lang="nb-NO" dirty="0" smtClean="0"/>
              <a:t> to </a:t>
            </a:r>
            <a:r>
              <a:rPr lang="nb-NO" dirty="0" err="1" smtClean="0"/>
              <a:t>approximate</a:t>
            </a:r>
            <a:r>
              <a:rPr lang="nb-NO" dirty="0" smtClean="0"/>
              <a:t> </a:t>
            </a:r>
            <a:r>
              <a:rPr lang="nb-NO" dirty="0" err="1" smtClean="0"/>
              <a:t>Okumura’s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COST 231 (1990’)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- </a:t>
            </a:r>
            <a:r>
              <a:rPr lang="nb-NO" dirty="0" err="1" smtClean="0"/>
              <a:t>Extension</a:t>
            </a:r>
            <a:r>
              <a:rPr lang="nb-NO" dirty="0" smtClean="0"/>
              <a:t> to </a:t>
            </a:r>
            <a:r>
              <a:rPr lang="nb-NO" dirty="0" err="1" smtClean="0"/>
              <a:t>Hata’s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- </a:t>
            </a:r>
            <a:r>
              <a:rPr lang="nb-NO" dirty="0" err="1" smtClean="0"/>
              <a:t>Applicable</a:t>
            </a:r>
            <a:r>
              <a:rPr lang="nb-NO" dirty="0" smtClean="0"/>
              <a:t> for f: 1.5 - 2 GHz, d: 1 – 20 km, </a:t>
            </a:r>
            <a:r>
              <a:rPr lang="nb-NO" dirty="0" err="1" smtClean="0"/>
              <a:t>ht</a:t>
            </a:r>
            <a:r>
              <a:rPr lang="nb-NO" dirty="0" smtClean="0"/>
              <a:t>: 30 – 200 m, </a:t>
            </a:r>
            <a:r>
              <a:rPr lang="nb-NO" dirty="0" err="1" smtClean="0"/>
              <a:t>hr</a:t>
            </a:r>
            <a:r>
              <a:rPr lang="nb-NO" dirty="0" smtClean="0"/>
              <a:t>: 1 - 10 m </a:t>
            </a:r>
            <a:endParaRPr lang="nb-NO" dirty="0"/>
          </a:p>
          <a:p>
            <a:endParaRPr lang="nb-NO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63" y="2221367"/>
            <a:ext cx="25431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250328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Path</a:t>
            </a:r>
            <a:r>
              <a:rPr lang="nb-NO" dirty="0" smtClean="0"/>
              <a:t> loss </a:t>
            </a:r>
            <a:r>
              <a:rPr lang="nb-NO" dirty="0" err="1" smtClean="0"/>
              <a:t>according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Okumura</a:t>
            </a:r>
            <a:r>
              <a:rPr lang="nb-NO" dirty="0" smtClean="0"/>
              <a:t>-Hata </a:t>
            </a:r>
            <a:r>
              <a:rPr lang="nb-NO" dirty="0" err="1" smtClean="0"/>
              <a:t>model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Path</a:t>
            </a:r>
            <a:r>
              <a:rPr lang="nb-NO" dirty="0" smtClean="0"/>
              <a:t> loss vs. </a:t>
            </a:r>
            <a:r>
              <a:rPr lang="nb-NO" dirty="0" err="1" smtClean="0"/>
              <a:t>Frequency</a:t>
            </a:r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Path</a:t>
            </a:r>
            <a:r>
              <a:rPr lang="nb-NO" dirty="0" smtClean="0"/>
              <a:t> loss vs. </a:t>
            </a:r>
            <a:r>
              <a:rPr lang="nb-NO" dirty="0" err="1" smtClean="0"/>
              <a:t>distance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Source: A. </a:t>
            </a:r>
            <a:r>
              <a:rPr lang="nb-NO" dirty="0" err="1" smtClean="0"/>
              <a:t>Molisch</a:t>
            </a:r>
            <a:r>
              <a:rPr lang="nb-NO" dirty="0" smtClean="0"/>
              <a:t> book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2151" y="1764621"/>
            <a:ext cx="4846176" cy="45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Coverage</a:t>
            </a:r>
            <a:r>
              <a:rPr lang="nb-NO" dirty="0" smtClean="0"/>
              <a:t>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67" y="1778180"/>
            <a:ext cx="8924925" cy="45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The </a:t>
            </a:r>
            <a:r>
              <a:rPr lang="nb-NO" dirty="0" err="1" smtClean="0"/>
              <a:t>received</a:t>
            </a:r>
            <a:r>
              <a:rPr lang="nb-NO" dirty="0" smtClean="0"/>
              <a:t> signal is </a:t>
            </a:r>
            <a:r>
              <a:rPr lang="nb-NO" dirty="0" err="1" smtClean="0"/>
              <a:t>shadowed</a:t>
            </a:r>
            <a:r>
              <a:rPr lang="nb-NO" dirty="0" smtClean="0"/>
              <a:t> by </a:t>
            </a:r>
            <a:r>
              <a:rPr lang="nb-NO" dirty="0" err="1" smtClean="0"/>
              <a:t>obstructions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as </a:t>
            </a:r>
            <a:r>
              <a:rPr lang="nb-NO" dirty="0" err="1" smtClean="0"/>
              <a:t>hills</a:t>
            </a:r>
            <a:r>
              <a:rPr lang="nb-NO" dirty="0" smtClean="0"/>
              <a:t> and </a:t>
            </a:r>
            <a:r>
              <a:rPr lang="nb-NO" dirty="0" err="1" smtClean="0"/>
              <a:t>buildings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</a:t>
            </a:r>
            <a:r>
              <a:rPr lang="nb-NO" dirty="0" err="1" smtClean="0"/>
              <a:t>Outdoor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, </a:t>
            </a:r>
            <a:r>
              <a:rPr lang="nb-NO" dirty="0" err="1" smtClean="0"/>
              <a:t>Indoor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, </a:t>
            </a:r>
            <a:r>
              <a:rPr lang="nb-NO" dirty="0" err="1" smtClean="0"/>
              <a:t>Outdoor</a:t>
            </a:r>
            <a:r>
              <a:rPr lang="nb-NO" dirty="0" smtClean="0"/>
              <a:t> – </a:t>
            </a:r>
            <a:r>
              <a:rPr lang="nb-NO" dirty="0" err="1" smtClean="0"/>
              <a:t>Indoor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This </a:t>
            </a:r>
            <a:r>
              <a:rPr lang="nb-NO" dirty="0" err="1" smtClean="0"/>
              <a:t>results</a:t>
            </a:r>
            <a:r>
              <a:rPr lang="nb-NO" dirty="0" smtClean="0"/>
              <a:t> in </a:t>
            </a:r>
            <a:r>
              <a:rPr lang="nb-NO" dirty="0" err="1" smtClean="0"/>
              <a:t>variation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mean</a:t>
            </a:r>
            <a:r>
              <a:rPr lang="nb-NO" dirty="0" smtClean="0"/>
              <a:t> </a:t>
            </a:r>
            <a:r>
              <a:rPr lang="nb-NO" dirty="0" err="1" smtClean="0"/>
              <a:t>received</a:t>
            </a:r>
            <a:r>
              <a:rPr lang="nb-NO" dirty="0" smtClean="0"/>
              <a:t> signal </a:t>
            </a:r>
            <a:r>
              <a:rPr lang="nb-NO" dirty="0" err="1" smtClean="0"/>
              <a:t>power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Pr(dB) = E[Pr(dB)] + </a:t>
            </a:r>
            <a:r>
              <a:rPr lang="nb-NO" dirty="0" err="1" smtClean="0"/>
              <a:t>X</a:t>
            </a:r>
            <a:r>
              <a:rPr lang="nb-NO" dirty="0" smtClean="0"/>
              <a:t>, </a:t>
            </a:r>
            <a:r>
              <a:rPr lang="nb-NO" dirty="0" err="1" smtClean="0"/>
              <a:t>X</a:t>
            </a:r>
            <a:r>
              <a:rPr lang="nb-NO" dirty="0" smtClean="0"/>
              <a:t> ~ N(0, </a:t>
            </a:r>
            <a:r>
              <a:rPr lang="el-GR" dirty="0"/>
              <a:t>δ</a:t>
            </a:r>
            <a:r>
              <a:rPr lang="nb-NO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Source: A. </a:t>
            </a:r>
            <a:r>
              <a:rPr lang="nb-NO" dirty="0" err="1" smtClean="0"/>
              <a:t>Goldsmith</a:t>
            </a:r>
            <a:r>
              <a:rPr lang="nb-NO" dirty="0" smtClean="0"/>
              <a:t> book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75" y="1761853"/>
            <a:ext cx="3964084" cy="45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510088"/>
          </a:xfrm>
        </p:spPr>
        <p:txBody>
          <a:bodyPr>
            <a:normAutofit fontScale="77500" lnSpcReduction="20000"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         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                                                   Body </a:t>
            </a:r>
            <a:r>
              <a:rPr lang="nb-NO" dirty="0" err="1" smtClean="0"/>
              <a:t>blocking</a:t>
            </a:r>
            <a:r>
              <a:rPr lang="nb-NO" dirty="0" smtClean="0"/>
              <a:t> loss for a LOS link (4 meter </a:t>
            </a:r>
            <a:r>
              <a:rPr lang="nb-NO" dirty="0" err="1" smtClean="0"/>
              <a:t>distance</a:t>
            </a:r>
            <a:r>
              <a:rPr lang="nb-NO" dirty="0" smtClean="0"/>
              <a:t>) at 60 GHz</a:t>
            </a:r>
          </a:p>
          <a:p>
            <a:pPr marL="0" indent="0">
              <a:buNone/>
            </a:pPr>
            <a:r>
              <a:rPr lang="nb-NO" dirty="0" smtClean="0"/>
              <a:t>Source: METIS </a:t>
            </a:r>
            <a:r>
              <a:rPr lang="nb-NO" dirty="0" err="1" smtClean="0"/>
              <a:t>project</a:t>
            </a:r>
            <a:r>
              <a:rPr lang="nb-NO" dirty="0" smtClean="0"/>
              <a:t> (https://www.metis2020.com)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97" y="411616"/>
            <a:ext cx="6724651" cy="526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395" y="672195"/>
            <a:ext cx="2809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Small-</a:t>
            </a:r>
            <a:r>
              <a:rPr lang="nb-NO" dirty="0" err="1" smtClean="0"/>
              <a:t>scale</a:t>
            </a:r>
            <a:r>
              <a:rPr lang="nb-NO" dirty="0" smtClean="0"/>
              <a:t> </a:t>
            </a:r>
            <a:r>
              <a:rPr lang="nb-NO" dirty="0" err="1" smtClean="0"/>
              <a:t>multipath</a:t>
            </a:r>
            <a:r>
              <a:rPr lang="nb-NO" dirty="0" smtClean="0"/>
              <a:t> fading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Multipath</a:t>
            </a:r>
            <a:r>
              <a:rPr lang="nb-NO" dirty="0" smtClean="0"/>
              <a:t> fading due to </a:t>
            </a:r>
            <a:r>
              <a:rPr lang="nb-NO" dirty="0" err="1" smtClean="0"/>
              <a:t>constructive</a:t>
            </a:r>
            <a:r>
              <a:rPr lang="nb-NO" dirty="0" smtClean="0"/>
              <a:t> and </a:t>
            </a:r>
            <a:r>
              <a:rPr lang="nb-NO" dirty="0" err="1" smtClean="0"/>
              <a:t>destructive</a:t>
            </a:r>
            <a:r>
              <a:rPr lang="nb-NO" dirty="0" smtClean="0"/>
              <a:t> </a:t>
            </a:r>
            <a:r>
              <a:rPr lang="nb-NO" dirty="0" err="1" smtClean="0"/>
              <a:t>interference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transmitted</a:t>
            </a:r>
            <a:r>
              <a:rPr lang="nb-NO" dirty="0" smtClean="0"/>
              <a:t> </a:t>
            </a:r>
            <a:r>
              <a:rPr lang="nb-NO" dirty="0" err="1" smtClean="0"/>
              <a:t>waves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Source: A. </a:t>
            </a:r>
            <a:r>
              <a:rPr lang="nb-NO" dirty="0" err="1" smtClean="0"/>
              <a:t>Goldsmith</a:t>
            </a:r>
            <a:r>
              <a:rPr lang="nb-NO" dirty="0" smtClean="0"/>
              <a:t> book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2276203"/>
            <a:ext cx="5059363" cy="32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3547"/>
          </a:xfrm>
        </p:spPr>
        <p:txBody>
          <a:bodyPr/>
          <a:lstStyle/>
          <a:p>
            <a:r>
              <a:rPr lang="nb-NO" dirty="0" smtClean="0"/>
              <a:t>The ‘Mobile Age’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893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err="1"/>
              <a:t>Vatican</a:t>
            </a:r>
            <a:r>
              <a:rPr lang="nb-NO" dirty="0"/>
              <a:t> </a:t>
            </a:r>
            <a:r>
              <a:rPr lang="nb-NO" dirty="0" smtClean="0"/>
              <a:t>City, </a:t>
            </a:r>
            <a:r>
              <a:rPr lang="nb-NO" dirty="0"/>
              <a:t>2005/4/4                      </a:t>
            </a:r>
            <a:r>
              <a:rPr lang="nb-NO" dirty="0" err="1"/>
              <a:t>Vatican</a:t>
            </a:r>
            <a:r>
              <a:rPr lang="nb-NO" dirty="0"/>
              <a:t> </a:t>
            </a:r>
            <a:r>
              <a:rPr lang="nb-NO" dirty="0" smtClean="0"/>
              <a:t>City, </a:t>
            </a:r>
            <a:r>
              <a:rPr lang="nb-NO" dirty="0"/>
              <a:t>2013/3/12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Source</a:t>
            </a:r>
            <a:r>
              <a:rPr lang="nb-NO" dirty="0"/>
              <a:t>: http://www.spiegel.de/panorama/bild-889031-473266.html</a:t>
            </a:r>
            <a:endParaRPr lang="en-US" dirty="0"/>
          </a:p>
        </p:txBody>
      </p:sp>
      <p:pic>
        <p:nvPicPr>
          <p:cNvPr id="1026" name="Picture 2" descr="Gläubige auf der Via Della Conciliazione 2005: Kaum ein Handy zu se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77497"/>
            <a:ext cx="5187043" cy="45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äubige 2013: Elektronik en ma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7495"/>
            <a:ext cx="5181600" cy="45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Multipath</a:t>
            </a:r>
            <a:r>
              <a:rPr lang="nb-NO" dirty="0" smtClean="0"/>
              <a:t>: </a:t>
            </a:r>
            <a:r>
              <a:rPr lang="nb-NO" dirty="0" err="1" smtClean="0"/>
              <a:t>power</a:t>
            </a:r>
            <a:r>
              <a:rPr lang="nb-NO" dirty="0" smtClean="0"/>
              <a:t> </a:t>
            </a:r>
            <a:r>
              <a:rPr lang="nb-NO" dirty="0" err="1" smtClean="0"/>
              <a:t>delay</a:t>
            </a:r>
            <a:r>
              <a:rPr lang="nb-NO" dirty="0" smtClean="0"/>
              <a:t> </a:t>
            </a:r>
            <a:r>
              <a:rPr lang="nb-NO" dirty="0" err="1" smtClean="0"/>
              <a:t>profile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1587"/>
          </a:xfrm>
        </p:spPr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                                                                                                                                              Source: David Tse book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48" y="1770018"/>
            <a:ext cx="7181309" cy="44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481512"/>
          </a:xfrm>
        </p:spPr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     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                                                </a:t>
            </a:r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LoS</a:t>
            </a:r>
            <a:r>
              <a:rPr lang="nb-NO" dirty="0" smtClean="0"/>
              <a:t> PDP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detected</a:t>
            </a:r>
            <a:r>
              <a:rPr lang="nb-NO" dirty="0" smtClean="0"/>
              <a:t> </a:t>
            </a:r>
            <a:r>
              <a:rPr lang="nb-NO" dirty="0" err="1" smtClean="0"/>
              <a:t>peaks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Source: METIS </a:t>
            </a:r>
            <a:r>
              <a:rPr lang="nb-NO" dirty="0" err="1" smtClean="0"/>
              <a:t>project</a:t>
            </a:r>
            <a:r>
              <a:rPr lang="nb-NO" dirty="0" smtClean="0"/>
              <a:t> (https://www.metis2020.com)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79" y="286605"/>
            <a:ext cx="6909464" cy="52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Delay</a:t>
            </a:r>
            <a:r>
              <a:rPr lang="nb-NO" dirty="0" smtClean="0"/>
              <a:t> </a:t>
            </a:r>
            <a:r>
              <a:rPr lang="nb-NO" dirty="0" err="1" smtClean="0"/>
              <a:t>spread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549" y="1846264"/>
            <a:ext cx="69772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Wireless Channel</a:t>
            </a:r>
          </a:p>
          <a:p>
            <a:r>
              <a:rPr lang="nb-NO" dirty="0"/>
              <a:t> </a:t>
            </a:r>
            <a:r>
              <a:rPr lang="nb-NO" dirty="0" smtClean="0"/>
              <a:t>  </a:t>
            </a:r>
            <a:r>
              <a:rPr lang="nb-NO" dirty="0" err="1" smtClean="0"/>
              <a:t>path</a:t>
            </a:r>
            <a:r>
              <a:rPr lang="nb-NO" dirty="0" smtClean="0"/>
              <a:t> loss </a:t>
            </a:r>
          </a:p>
          <a:p>
            <a:r>
              <a:rPr lang="nb-NO" dirty="0"/>
              <a:t> </a:t>
            </a:r>
            <a:r>
              <a:rPr lang="nb-NO" dirty="0" smtClean="0"/>
              <a:t>  fading</a:t>
            </a:r>
          </a:p>
          <a:p>
            <a:r>
              <a:rPr lang="nb-NO" dirty="0"/>
              <a:t> </a:t>
            </a:r>
            <a:r>
              <a:rPr lang="nb-NO" dirty="0" smtClean="0"/>
              <a:t>  </a:t>
            </a:r>
            <a:r>
              <a:rPr lang="nb-NO" dirty="0" err="1" smtClean="0"/>
              <a:t>shadowing</a:t>
            </a:r>
            <a:r>
              <a:rPr lang="nb-NO" dirty="0" smtClean="0"/>
              <a:t> </a:t>
            </a:r>
          </a:p>
          <a:p>
            <a:r>
              <a:rPr lang="nb-NO" dirty="0"/>
              <a:t> </a:t>
            </a:r>
            <a:r>
              <a:rPr lang="nb-NO" dirty="0" smtClean="0"/>
              <a:t>  </a:t>
            </a:r>
            <a:r>
              <a:rPr lang="nb-NO" dirty="0" err="1" smtClean="0"/>
              <a:t>multipath</a:t>
            </a:r>
            <a:r>
              <a:rPr lang="nb-NO" dirty="0" smtClean="0"/>
              <a:t> </a:t>
            </a:r>
          </a:p>
          <a:p>
            <a:r>
              <a:rPr lang="nb-NO" dirty="0"/>
              <a:t> </a:t>
            </a:r>
            <a:r>
              <a:rPr lang="nb-NO" dirty="0" smtClean="0"/>
              <a:t>   </a:t>
            </a:r>
            <a:r>
              <a:rPr lang="nb-NO" dirty="0" err="1" smtClean="0"/>
              <a:t>etc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Wireless Channel Models </a:t>
            </a:r>
          </a:p>
          <a:p>
            <a:pPr marL="0" indent="0">
              <a:buNone/>
            </a:pPr>
            <a:r>
              <a:rPr lang="nb-NO" dirty="0" smtClean="0"/>
              <a:t>    </a:t>
            </a:r>
            <a:r>
              <a:rPr lang="nb-NO" dirty="0" err="1" smtClean="0"/>
              <a:t>modeling</a:t>
            </a:r>
            <a:r>
              <a:rPr lang="nb-NO" dirty="0" smtClean="0"/>
              <a:t> </a:t>
            </a:r>
            <a:r>
              <a:rPr lang="nb-NO" dirty="0" err="1" smtClean="0"/>
              <a:t>approaches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different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ncexss.files.wordpress.com/2014/03/thank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903739"/>
            <a:ext cx="60198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65125"/>
            <a:ext cx="9825039" cy="1325563"/>
          </a:xfrm>
        </p:spPr>
        <p:txBody>
          <a:bodyPr/>
          <a:lstStyle/>
          <a:p>
            <a:r>
              <a:rPr lang="nb-NO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762" y="1825625"/>
            <a:ext cx="9825039" cy="4351339"/>
          </a:xfrm>
        </p:spPr>
        <p:txBody>
          <a:bodyPr/>
          <a:lstStyle/>
          <a:p>
            <a:pPr marL="0" indent="0">
              <a:buNone/>
            </a:pPr>
            <a:r>
              <a:rPr lang="nb-NO" smtClean="0"/>
              <a:t>This presentation covers:</a:t>
            </a:r>
          </a:p>
          <a:p>
            <a:endParaRPr lang="nb-NO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mtClean="0"/>
              <a:t> A brief view to wireless channel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mtClean="0"/>
              <a:t> Introduction to important channel parameters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mtClean="0"/>
              <a:t> Introduction to simulation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238993"/>
          </a:xfrm>
        </p:spPr>
        <p:txBody>
          <a:bodyPr/>
          <a:lstStyle/>
          <a:p>
            <a:r>
              <a:rPr lang="nb-NO" dirty="0" smtClean="0"/>
              <a:t>Wireless Channel is Different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cable</a:t>
            </a:r>
            <a:r>
              <a:rPr lang="nb-NO" dirty="0" smtClean="0"/>
              <a:t> is a different </a:t>
            </a:r>
            <a:r>
              <a:rPr lang="nb-NO" dirty="0" err="1" smtClean="0"/>
              <a:t>channel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No </a:t>
            </a:r>
            <a:r>
              <a:rPr lang="nb-NO" dirty="0" err="1" smtClean="0"/>
              <a:t>interference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signal </a:t>
            </a:r>
            <a:r>
              <a:rPr lang="nb-NO" dirty="0" err="1"/>
              <a:t>attenuation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One media </a:t>
            </a:r>
            <a:r>
              <a:rPr lang="nb-NO" dirty="0" err="1" smtClean="0"/>
              <a:t>shared</a:t>
            </a:r>
            <a:r>
              <a:rPr lang="nb-NO" dirty="0" smtClean="0"/>
              <a:t> by 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smtClean="0"/>
              <a:t>High signal </a:t>
            </a:r>
            <a:r>
              <a:rPr lang="nb-NO" dirty="0" err="1" smtClean="0"/>
              <a:t>attenuation</a:t>
            </a:r>
            <a:r>
              <a:rPr lang="nb-NO" dirty="0" smtClean="0"/>
              <a:t> and </a:t>
            </a:r>
            <a:r>
              <a:rPr lang="nb-NO" dirty="0" err="1" smtClean="0"/>
              <a:t>variation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smtClean="0"/>
              <a:t>High </a:t>
            </a:r>
            <a:r>
              <a:rPr lang="nb-NO" dirty="0" err="1" smtClean="0"/>
              <a:t>interference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 </a:t>
            </a:r>
            <a:r>
              <a:rPr lang="nb-NO" dirty="0" err="1" smtClean="0"/>
              <a:t>noise</a:t>
            </a:r>
            <a:r>
              <a:rPr lang="nb-NO" dirty="0" smtClean="0"/>
              <a:t>, co-</a:t>
            </a:r>
            <a:r>
              <a:rPr lang="nb-NO" dirty="0" err="1" smtClean="0"/>
              <a:t>channel</a:t>
            </a:r>
            <a:r>
              <a:rPr lang="nb-NO" dirty="0" smtClean="0"/>
              <a:t> </a:t>
            </a:r>
            <a:r>
              <a:rPr lang="nb-NO" dirty="0" err="1" smtClean="0"/>
              <a:t>interference</a:t>
            </a:r>
            <a:r>
              <a:rPr lang="nb-NO" dirty="0" smtClean="0"/>
              <a:t>, </a:t>
            </a:r>
            <a:r>
              <a:rPr lang="nb-NO" dirty="0" err="1" smtClean="0"/>
              <a:t>adjacent</a:t>
            </a:r>
            <a:r>
              <a:rPr lang="nb-NO" dirty="0" smtClean="0"/>
              <a:t>         </a:t>
            </a:r>
            <a:r>
              <a:rPr lang="nb-NO" dirty="0" err="1" smtClean="0"/>
              <a:t>interference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en-US" dirty="0"/>
          </a:p>
        </p:txBody>
      </p:sp>
      <p:pic>
        <p:nvPicPr>
          <p:cNvPr id="7" name="Picture 6" descr="http://www.wired.com/images_blogs/underwire/images/2007/04/17/wired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07" y="4887585"/>
            <a:ext cx="4647896" cy="10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iles.7notebooks.webnode.com.br/200000027-04c2e05bd1/wirel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54" y="4254481"/>
            <a:ext cx="4153503" cy="20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Wireless </a:t>
            </a:r>
            <a:r>
              <a:rPr lang="nb-NO" dirty="0" err="1" smtClean="0"/>
              <a:t>Multipath</a:t>
            </a:r>
            <a:r>
              <a:rPr lang="nb-NO" dirty="0" smtClean="0"/>
              <a:t> Channel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Channel </a:t>
            </a:r>
            <a:r>
              <a:rPr lang="nb-NO" dirty="0" err="1" smtClean="0"/>
              <a:t>Varies</a:t>
            </a:r>
            <a:r>
              <a:rPr lang="nb-NO" dirty="0" smtClean="0"/>
              <a:t> at </a:t>
            </a:r>
            <a:r>
              <a:rPr lang="nb-NO" dirty="0" err="1" smtClean="0"/>
              <a:t>two</a:t>
            </a:r>
            <a:r>
              <a:rPr lang="nb-NO" dirty="0" smtClean="0"/>
              <a:t> spatial  </a:t>
            </a:r>
            <a:r>
              <a:rPr lang="nb-NO" dirty="0" err="1" smtClean="0"/>
              <a:t>scales</a:t>
            </a:r>
            <a:r>
              <a:rPr lang="nb-NO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smtClean="0"/>
              <a:t>Large </a:t>
            </a:r>
            <a:r>
              <a:rPr lang="nb-NO" dirty="0" err="1" smtClean="0"/>
              <a:t>scale</a:t>
            </a:r>
            <a:r>
              <a:rPr lang="nb-NO" dirty="0" smtClean="0"/>
              <a:t> fading: </a:t>
            </a:r>
            <a:r>
              <a:rPr lang="nb-NO" dirty="0" err="1" smtClean="0"/>
              <a:t>path</a:t>
            </a:r>
            <a:r>
              <a:rPr lang="nb-NO" dirty="0" smtClean="0"/>
              <a:t> loss, </a:t>
            </a:r>
            <a:r>
              <a:rPr lang="nb-NO" dirty="0" err="1" smtClean="0"/>
              <a:t>shadowing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smtClean="0"/>
              <a:t>Small </a:t>
            </a:r>
            <a:r>
              <a:rPr lang="nb-NO" dirty="0" err="1" smtClean="0"/>
              <a:t>scale</a:t>
            </a:r>
            <a:r>
              <a:rPr lang="nb-NO" dirty="0" smtClean="0"/>
              <a:t> fading: </a:t>
            </a:r>
            <a:r>
              <a:rPr lang="nb-NO" dirty="0" err="1"/>
              <a:t>m</a:t>
            </a:r>
            <a:r>
              <a:rPr lang="nb-NO" dirty="0" err="1" smtClean="0"/>
              <a:t>ulti-path</a:t>
            </a:r>
            <a:r>
              <a:rPr lang="nb-NO" dirty="0" smtClean="0"/>
              <a:t> fading, </a:t>
            </a:r>
            <a:r>
              <a:rPr lang="nb-NO" dirty="0" err="1" smtClean="0"/>
              <a:t>doppler</a:t>
            </a:r>
            <a:endParaRPr lang="en-US" dirty="0"/>
          </a:p>
        </p:txBody>
      </p:sp>
      <p:pic>
        <p:nvPicPr>
          <p:cNvPr id="9" name="Picture 2" descr="http://tele-information.com/wp-content/uploads/2012/08/multipath-propag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172" y="2787777"/>
            <a:ext cx="4288101" cy="26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Wireless Channel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893" y="1846264"/>
            <a:ext cx="670254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378911"/>
          </a:xfrm>
        </p:spPr>
        <p:txBody>
          <a:bodyPr/>
          <a:lstStyle/>
          <a:p>
            <a:r>
              <a:rPr lang="nb-NO" dirty="0" err="1" smtClean="0"/>
              <a:t>Various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WINNER/IMT-Advanced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smtClean="0"/>
              <a:t>COST 2100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smtClean="0"/>
              <a:t>IEEE 802.11 for 60 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smtClean="0"/>
              <a:t>METIS </a:t>
            </a:r>
            <a:r>
              <a:rPr lang="nb-NO" dirty="0" err="1" smtClean="0"/>
              <a:t>model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 </a:t>
            </a:r>
            <a:r>
              <a:rPr lang="nb-NO" dirty="0" err="1" smtClean="0"/>
              <a:t>Various</a:t>
            </a:r>
            <a:r>
              <a:rPr lang="nb-NO" dirty="0" smtClean="0"/>
              <a:t> </a:t>
            </a:r>
            <a:r>
              <a:rPr lang="nb-NO" dirty="0" err="1" smtClean="0"/>
              <a:t>mathematical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METIS Model </a:t>
            </a:r>
            <a:r>
              <a:rPr lang="nb-NO" dirty="0" err="1" smtClean="0"/>
              <a:t>requirement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err="1" smtClean="0"/>
              <a:t>Broader</a:t>
            </a:r>
            <a:r>
              <a:rPr lang="nb-NO" dirty="0" smtClean="0"/>
              <a:t> </a:t>
            </a:r>
            <a:r>
              <a:rPr lang="nb-NO" dirty="0" err="1" smtClean="0"/>
              <a:t>bandwidth</a:t>
            </a:r>
            <a:r>
              <a:rPr lang="nb-NO" dirty="0" smtClean="0"/>
              <a:t>,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antennas, </a:t>
            </a:r>
            <a:r>
              <a:rPr lang="nb-NO" dirty="0" err="1" smtClean="0"/>
              <a:t>increasing</a:t>
            </a:r>
            <a:r>
              <a:rPr lang="nb-NO" dirty="0" smtClean="0"/>
              <a:t> </a:t>
            </a:r>
            <a:r>
              <a:rPr lang="nb-NO" dirty="0" err="1" smtClean="0"/>
              <a:t>delay</a:t>
            </a:r>
            <a:r>
              <a:rPr lang="nb-NO" dirty="0" smtClean="0"/>
              <a:t> and spatial </a:t>
            </a:r>
            <a:r>
              <a:rPr lang="nb-NO" dirty="0" err="1" smtClean="0"/>
              <a:t>resolution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receiver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 antenna </a:t>
            </a:r>
            <a:r>
              <a:rPr lang="nb-NO" dirty="0" err="1" smtClean="0"/>
              <a:t>arrays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 </a:t>
            </a:r>
            <a:r>
              <a:rPr lang="nb-NO" dirty="0" smtClean="0"/>
              <a:t>High </a:t>
            </a:r>
            <a:r>
              <a:rPr lang="nb-NO" dirty="0" err="1" smtClean="0"/>
              <a:t>frequencies</a:t>
            </a:r>
            <a:r>
              <a:rPr lang="nb-NO" dirty="0" smtClean="0"/>
              <a:t>, from </a:t>
            </a:r>
            <a:r>
              <a:rPr lang="nb-NO" dirty="0" err="1" smtClean="0"/>
              <a:t>current</a:t>
            </a:r>
            <a:r>
              <a:rPr lang="nb-NO" dirty="0" smtClean="0"/>
              <a:t> cellular </a:t>
            </a:r>
            <a:r>
              <a:rPr lang="nb-NO" dirty="0" err="1" smtClean="0"/>
              <a:t>spectrum</a:t>
            </a:r>
            <a:r>
              <a:rPr lang="nb-NO" dirty="0" smtClean="0"/>
              <a:t> up to 86 GHz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Source: METIS </a:t>
            </a:r>
            <a:r>
              <a:rPr lang="nb-NO" dirty="0" err="1" smtClean="0"/>
              <a:t>project</a:t>
            </a:r>
            <a:endParaRPr lang="en-US" dirty="0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624" y="2326823"/>
            <a:ext cx="5371969" cy="28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big</a:t>
            </a:r>
            <a:r>
              <a:rPr lang="nb-NO" dirty="0" smtClean="0"/>
              <a:t> and simple </a:t>
            </a:r>
            <a:r>
              <a:rPr lang="nb-NO" dirty="0" err="1" smtClean="0"/>
              <a:t>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3458392" cy="4023360"/>
          </a:xfrm>
        </p:spPr>
        <p:txBody>
          <a:bodyPr/>
          <a:lstStyle/>
          <a:p>
            <a:r>
              <a:rPr lang="nb-NO" dirty="0" err="1" smtClean="0"/>
              <a:t>Path</a:t>
            </a:r>
            <a:r>
              <a:rPr lang="nb-NO" dirty="0" smtClean="0"/>
              <a:t> Loss, </a:t>
            </a:r>
            <a:r>
              <a:rPr lang="nb-NO" dirty="0" err="1" smtClean="0"/>
              <a:t>Shadowing</a:t>
            </a:r>
            <a:r>
              <a:rPr lang="nb-NO" dirty="0"/>
              <a:t> </a:t>
            </a:r>
            <a:r>
              <a:rPr lang="nb-NO" dirty="0" smtClean="0"/>
              <a:t>and fading</a:t>
            </a:r>
          </a:p>
          <a:p>
            <a:endParaRPr lang="nb-NO" dirty="0" smtClean="0"/>
          </a:p>
          <a:p>
            <a:r>
              <a:rPr lang="nb-NO" dirty="0" smtClean="0"/>
              <a:t>Variable </a:t>
            </a:r>
            <a:r>
              <a:rPr lang="nb-NO" dirty="0" err="1" smtClean="0"/>
              <a:t>decay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signal due to </a:t>
            </a:r>
            <a:r>
              <a:rPr lang="nb-NO" dirty="0" err="1" smtClean="0"/>
              <a:t>environment</a:t>
            </a:r>
            <a:r>
              <a:rPr lang="nb-NO" dirty="0" smtClean="0"/>
              <a:t>, </a:t>
            </a:r>
            <a:r>
              <a:rPr lang="nb-NO" dirty="0" err="1" smtClean="0"/>
              <a:t>multipaths</a:t>
            </a:r>
            <a:r>
              <a:rPr lang="nb-NO" dirty="0" smtClean="0"/>
              <a:t>, </a:t>
            </a:r>
            <a:r>
              <a:rPr lang="nb-NO" dirty="0" err="1" smtClean="0"/>
              <a:t>mobility</a:t>
            </a:r>
            <a:r>
              <a:rPr lang="nb-NO" dirty="0" smtClean="0"/>
              <a:t>, etc.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10" y="1836963"/>
            <a:ext cx="6594020" cy="4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592</Words>
  <Application>Microsoft Office PowerPoint</Application>
  <PresentationFormat>Widescreen</PresentationFormat>
  <Paragraphs>182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Retrospect</vt:lpstr>
      <vt:lpstr>Wireless Channel and Models</vt:lpstr>
      <vt:lpstr>The ‘Mobile Age’</vt:lpstr>
      <vt:lpstr>Agenda</vt:lpstr>
      <vt:lpstr>Wireless Channel is Different</vt:lpstr>
      <vt:lpstr>Wireless Multipath Channel</vt:lpstr>
      <vt:lpstr>Wireless Channel </vt:lpstr>
      <vt:lpstr>Various models</vt:lpstr>
      <vt:lpstr>METIS Model requirement</vt:lpstr>
      <vt:lpstr>A big and simple picture</vt:lpstr>
      <vt:lpstr>Path Loss modeling</vt:lpstr>
      <vt:lpstr>Log-distance path loss </vt:lpstr>
      <vt:lpstr>Piece-wise log-distance path gain</vt:lpstr>
      <vt:lpstr>PowerPoint Presentation</vt:lpstr>
      <vt:lpstr>Empirical path loss models</vt:lpstr>
      <vt:lpstr>PowerPoint Presentation</vt:lpstr>
      <vt:lpstr>Coverage vs frequency</vt:lpstr>
      <vt:lpstr>Shadowing</vt:lpstr>
      <vt:lpstr>PowerPoint Presentation</vt:lpstr>
      <vt:lpstr>Small-scale multipath fading</vt:lpstr>
      <vt:lpstr>Multipath: power delay profile</vt:lpstr>
      <vt:lpstr>PowerPoint Presentation</vt:lpstr>
      <vt:lpstr>Delay spread</vt:lpstr>
      <vt:lpstr>Summary</vt:lpstr>
      <vt:lpstr>PowerPoint Presentation</vt:lpstr>
    </vt:vector>
  </TitlesOfParts>
  <Company>Gjovik University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Channel and Propagation models</dc:title>
  <dc:creator>Yun Ai</dc:creator>
  <cp:lastModifiedBy>Yun Ai</cp:lastModifiedBy>
  <cp:revision>34</cp:revision>
  <cp:lastPrinted>2014-09-25T10:52:28Z</cp:lastPrinted>
  <dcterms:created xsi:type="dcterms:W3CDTF">2014-09-18T20:38:10Z</dcterms:created>
  <dcterms:modified xsi:type="dcterms:W3CDTF">2014-09-25T15:18:13Z</dcterms:modified>
</cp:coreProperties>
</file>