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72" r:id="rId3"/>
    <p:sldId id="257" r:id="rId4"/>
    <p:sldId id="258" r:id="rId5"/>
    <p:sldId id="277" r:id="rId6"/>
    <p:sldId id="262" r:id="rId7"/>
    <p:sldId id="274" r:id="rId8"/>
    <p:sldId id="279" r:id="rId9"/>
    <p:sldId id="260" r:id="rId10"/>
    <p:sldId id="261" r:id="rId11"/>
    <p:sldId id="267" r:id="rId12"/>
    <p:sldId id="259" r:id="rId13"/>
    <p:sldId id="265" r:id="rId14"/>
    <p:sldId id="268" r:id="rId15"/>
    <p:sldId id="273" r:id="rId16"/>
    <p:sldId id="269" r:id="rId17"/>
    <p:sldId id="270" r:id="rId18"/>
    <p:sldId id="271" r:id="rId19"/>
    <p:sldId id="275" r:id="rId20"/>
    <p:sldId id="278" r:id="rId21"/>
    <p:sldId id="263"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ihao Li" initials="QL" lastIdx="1" clrIdx="0">
    <p:extLst/>
  </p:cmAuthor>
  <p:cmAuthor id="2" name="Qihao_Li" initials="L"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2" autoAdjust="0"/>
    <p:restoredTop sz="80820" autoAdjust="0"/>
  </p:normalViewPr>
  <p:slideViewPr>
    <p:cSldViewPr snapToGrid="0" showGuides="1">
      <p:cViewPr>
        <p:scale>
          <a:sx n="50" d="100"/>
          <a:sy n="50" d="100"/>
        </p:scale>
        <p:origin x="1374" y="402"/>
      </p:cViewPr>
      <p:guideLst>
        <p:guide orient="horz" pos="2136"/>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10-10T16:18:18.838" idx="1">
    <p:pos x="10" y="10"/>
    <p:text>reference about the commercial frquency implementations.</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EE648B-C27D-4FD8-A4B6-21C38F538C81}" type="datetimeFigureOut">
              <a:rPr lang="en-US" smtClean="0"/>
              <a:t>10/16/2014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E11C8-96B5-47C0-A716-5C0E85C8B1FC}" type="slidenum">
              <a:rPr lang="en-US" smtClean="0"/>
              <a:t>‹#›</a:t>
            </a:fld>
            <a:endParaRPr lang="en-US"/>
          </a:p>
        </p:txBody>
      </p:sp>
    </p:spTree>
    <p:extLst>
      <p:ext uri="{BB962C8B-B14F-4D97-AF65-F5344CB8AC3E}">
        <p14:creationId xmlns:p14="http://schemas.microsoft.com/office/powerpoint/2010/main" val="2557665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Connection-oriented_communication#cite_note-1"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en.wikipedia.org/wiki/Communication_session" TargetMode="External"/><Relationship Id="rId4" Type="http://schemas.openxmlformats.org/officeDocument/2006/relationships/hyperlink" Target="http://en.wikipedia.org/wiki/Telecommunicatio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this presentation, I will not focus on the technique detail, like frame structure, operation process or something else. Because all of this thing can be found directly in the standard of 802.16m or 802.16e. </a:t>
            </a:r>
          </a:p>
          <a:p>
            <a:r>
              <a:rPr lang="en-US" baseline="0" dirty="0" smtClean="0"/>
              <a:t>I will discuss the </a:t>
            </a:r>
            <a:r>
              <a:rPr lang="en-US" baseline="0" dirty="0" err="1" smtClean="0"/>
              <a:t>WiMAX</a:t>
            </a:r>
            <a:r>
              <a:rPr lang="en-US" baseline="0" dirty="0" smtClean="0"/>
              <a:t> from three directions, what is </a:t>
            </a:r>
            <a:r>
              <a:rPr lang="en-US" baseline="0" dirty="0" err="1" smtClean="0"/>
              <a:t>wimax</a:t>
            </a:r>
            <a:r>
              <a:rPr lang="en-US" baseline="0" dirty="0" smtClean="0"/>
              <a:t>, why is </a:t>
            </a:r>
            <a:r>
              <a:rPr lang="en-US" baseline="0" dirty="0" err="1" smtClean="0"/>
              <a:t>wimax</a:t>
            </a:r>
            <a:r>
              <a:rPr lang="en-US" baseline="0" dirty="0" smtClean="0"/>
              <a:t>, and how is </a:t>
            </a:r>
            <a:r>
              <a:rPr lang="en-US" baseline="0" dirty="0" err="1" smtClean="0"/>
              <a:t>wimax</a:t>
            </a:r>
            <a:r>
              <a:rPr lang="en-US" baseline="0" dirty="0" smtClean="0"/>
              <a:t>. At the first, we will give some general concepts about the </a:t>
            </a:r>
            <a:r>
              <a:rPr lang="en-US" baseline="0" dirty="0" err="1" smtClean="0"/>
              <a:t>wimax</a:t>
            </a:r>
            <a:r>
              <a:rPr lang="en-US" baseline="0" dirty="0" smtClean="0"/>
              <a:t>, talk about the application scenario and the figure out some prominent new features. And then we will discuss about why we need </a:t>
            </a:r>
            <a:r>
              <a:rPr lang="en-US" baseline="0" dirty="0" err="1" smtClean="0"/>
              <a:t>wimax</a:t>
            </a:r>
            <a:r>
              <a:rPr lang="en-US" baseline="0" dirty="0" smtClean="0"/>
              <a:t>, because we </a:t>
            </a:r>
            <a:r>
              <a:rPr lang="en-US" baseline="0" dirty="0" err="1" smtClean="0"/>
              <a:t>cant</a:t>
            </a:r>
            <a:r>
              <a:rPr lang="en-US" baseline="0" dirty="0" smtClean="0"/>
              <a:t> make out a standard without any use. It should be produced based on specific requirements. At the  end, we will show a future about </a:t>
            </a:r>
            <a:r>
              <a:rPr lang="en-US" baseline="0" dirty="0" err="1" smtClean="0"/>
              <a:t>wimax</a:t>
            </a:r>
            <a:endParaRPr lang="en-US" dirty="0"/>
          </a:p>
        </p:txBody>
      </p:sp>
      <p:sp>
        <p:nvSpPr>
          <p:cNvPr id="4" name="Slide Number Placeholder 3"/>
          <p:cNvSpPr>
            <a:spLocks noGrp="1"/>
          </p:cNvSpPr>
          <p:nvPr>
            <p:ph type="sldNum" sz="quarter" idx="10"/>
          </p:nvPr>
        </p:nvSpPr>
        <p:spPr/>
        <p:txBody>
          <a:bodyPr/>
          <a:lstStyle/>
          <a:p>
            <a:fld id="{919E11C8-96B5-47C0-A716-5C0E85C8B1FC}" type="slidenum">
              <a:rPr lang="en-US" smtClean="0"/>
              <a:t>2</a:t>
            </a:fld>
            <a:endParaRPr lang="en-US"/>
          </a:p>
        </p:txBody>
      </p:sp>
    </p:spTree>
    <p:extLst>
      <p:ext uri="{BB962C8B-B14F-4D97-AF65-F5344CB8AC3E}">
        <p14:creationId xmlns:p14="http://schemas.microsoft.com/office/powerpoint/2010/main" val="382390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Cell tower costs vary widely, depending on what kinds of deals the constructor has with various vendors. Generally, constructing a tower costs around $200,000 or $250,000. About $150,000 of that is for "civil installation" which includes pouring concrete, the mast and its erection, backup generators, fencing, tiny air-conditioned shack, and security systems. The telecommunications guts (baseband processors, transceivers, power supplies, amplifiers, </a:t>
            </a:r>
            <a:r>
              <a:rPr lang="en-US" sz="1200" b="0" i="0" kern="1200" dirty="0" err="1" smtClean="0">
                <a:solidFill>
                  <a:schemeClr val="tx1"/>
                </a:solidFill>
                <a:effectLst/>
                <a:latin typeface="+mn-lt"/>
                <a:ea typeface="+mn-ea"/>
                <a:cs typeface="+mn-cs"/>
              </a:rPr>
              <a:t>etc</a:t>
            </a:r>
            <a:r>
              <a:rPr lang="en-US" sz="1200" b="0" i="0" kern="1200" dirty="0" smtClean="0">
                <a:solidFill>
                  <a:schemeClr val="tx1"/>
                </a:solidFill>
                <a:effectLst/>
                <a:latin typeface="+mn-lt"/>
                <a:ea typeface="+mn-ea"/>
                <a:cs typeface="+mn-cs"/>
              </a:rPr>
              <a:t>) will run a minimum of $20,000 to $50,000 for the equipment -- and another $25,000 for installation ($75,000 for equipment and installation). There may also be about $5000 worth of costs to connect the tower to the core network, depending on its location and infrastructure. I got these price estimates in January of 2009, so some of the telecommunications equipment may be a little cheaper today -- but bear in mind the bulk of the cost is for "civil installation" (standard building materials, construction, and installation costs). Also bear in mind that costs may be less in urban areas, where some of the civil infrastructure costs can be avoided by placing equipment on tops of buildings or other tall structures. Also of note: there will be ongoing costs for maintenance, diesel fuel (for generators), </a:t>
            </a:r>
            <a:r>
              <a:rPr lang="en-US" sz="1200" b="0" i="0" kern="1200" dirty="0" err="1" smtClean="0">
                <a:solidFill>
                  <a:schemeClr val="tx1"/>
                </a:solidFill>
                <a:effectLst/>
                <a:latin typeface="+mn-lt"/>
                <a:ea typeface="+mn-ea"/>
                <a:cs typeface="+mn-cs"/>
              </a:rPr>
              <a:t>etc</a:t>
            </a:r>
            <a:r>
              <a:rPr lang="en-US" sz="1200" b="0" i="0" kern="1200" dirty="0" smtClean="0">
                <a:solidFill>
                  <a:schemeClr val="tx1"/>
                </a:solidFill>
                <a:effectLst/>
                <a:latin typeface="+mn-lt"/>
                <a:ea typeface="+mn-ea"/>
                <a:cs typeface="+mn-cs"/>
              </a:rPr>
              <a:t> that may be tens of thousands of dollars per month, depending on the location of the tower.</a:t>
            </a:r>
            <a:endParaRPr lang="en-US" dirty="0"/>
          </a:p>
        </p:txBody>
      </p:sp>
      <p:sp>
        <p:nvSpPr>
          <p:cNvPr id="4" name="Slide Number Placeholder 3"/>
          <p:cNvSpPr>
            <a:spLocks noGrp="1"/>
          </p:cNvSpPr>
          <p:nvPr>
            <p:ph type="sldNum" sz="quarter" idx="10"/>
          </p:nvPr>
        </p:nvSpPr>
        <p:spPr/>
        <p:txBody>
          <a:bodyPr/>
          <a:lstStyle/>
          <a:p>
            <a:fld id="{919E11C8-96B5-47C0-A716-5C0E85C8B1FC}" type="slidenum">
              <a:rPr lang="en-US" smtClean="0"/>
              <a:t>16</a:t>
            </a:fld>
            <a:endParaRPr lang="en-US"/>
          </a:p>
        </p:txBody>
      </p:sp>
    </p:spTree>
    <p:extLst>
      <p:ext uri="{BB962C8B-B14F-4D97-AF65-F5344CB8AC3E}">
        <p14:creationId xmlns:p14="http://schemas.microsoft.com/office/powerpoint/2010/main" val="2833375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(see left-hand side</a:t>
            </a:r>
          </a:p>
          <a:p>
            <a:r>
              <a:rPr lang="en-US" sz="1200" b="0" i="0" u="none" strike="noStrike" kern="1200" baseline="0" dirty="0" smtClean="0">
                <a:solidFill>
                  <a:schemeClr val="tx1"/>
                </a:solidFill>
                <a:latin typeface="+mn-lt"/>
                <a:ea typeface="+mn-ea"/>
                <a:cs typeface="+mn-cs"/>
              </a:rPr>
              <a:t>of Fig. 5) connected to a commercial carrier-class </a:t>
            </a:r>
            <a:r>
              <a:rPr lang="en-US" sz="1200" b="0" i="0" u="none" strike="noStrike" kern="1200" baseline="0" dirty="0" err="1" smtClean="0">
                <a:solidFill>
                  <a:schemeClr val="tx1"/>
                </a:solidFill>
                <a:latin typeface="+mn-lt"/>
                <a:ea typeface="+mn-ea"/>
                <a:cs typeface="+mn-cs"/>
              </a:rPr>
              <a:t>WiMAX</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base-station (BS) operating at 2.3GHz. The BS used time</a:t>
            </a:r>
          </a:p>
          <a:p>
            <a:r>
              <a:rPr lang="en-US" sz="1200" b="0" i="0" u="none" strike="noStrike" kern="1200" baseline="0" dirty="0" smtClean="0">
                <a:solidFill>
                  <a:schemeClr val="tx1"/>
                </a:solidFill>
                <a:latin typeface="+mn-lt"/>
                <a:ea typeface="+mn-ea"/>
                <a:cs typeface="+mn-cs"/>
              </a:rPr>
              <a:t>division duplex (TDD) with scheduling based on a Round-</a:t>
            </a:r>
          </a:p>
          <a:p>
            <a:r>
              <a:rPr lang="en-US" sz="1200" b="0" i="0" u="none" strike="noStrike" kern="1200" baseline="0" dirty="0" smtClean="0">
                <a:solidFill>
                  <a:schemeClr val="tx1"/>
                </a:solidFill>
                <a:latin typeface="+mn-lt"/>
                <a:ea typeface="+mn-ea"/>
                <a:cs typeface="+mn-cs"/>
              </a:rPr>
              <a:t>Robin technique. The PHY layer used 1024 sub-carriers</a:t>
            </a:r>
          </a:p>
          <a:p>
            <a:r>
              <a:rPr lang="en-US" sz="1200" b="0" i="0" u="none" strike="noStrike" kern="1200" baseline="0" dirty="0" smtClean="0">
                <a:solidFill>
                  <a:schemeClr val="tx1"/>
                </a:solidFill>
                <a:latin typeface="+mn-lt"/>
                <a:ea typeface="+mn-ea"/>
                <a:cs typeface="+mn-cs"/>
              </a:rPr>
              <a:t>configured in a 10 MHz bandwidth. The ratio between the</a:t>
            </a:r>
          </a:p>
          <a:p>
            <a:r>
              <a:rPr lang="en-US" sz="1200" b="0" i="0" u="none" strike="noStrike" kern="1200" baseline="0" dirty="0" smtClean="0">
                <a:solidFill>
                  <a:schemeClr val="tx1"/>
                </a:solidFill>
                <a:latin typeface="+mn-lt"/>
                <a:ea typeface="+mn-ea"/>
                <a:cs typeface="+mn-cs"/>
              </a:rPr>
              <a:t>downlink and uplink was 80:20 in </a:t>
            </a:r>
            <a:r>
              <a:rPr lang="en-US" sz="1200" b="0" i="0" u="none" strike="noStrike" kern="1200" baseline="0" dirty="0" err="1" smtClean="0">
                <a:solidFill>
                  <a:schemeClr val="tx1"/>
                </a:solidFill>
                <a:latin typeface="+mn-lt"/>
                <a:ea typeface="+mn-ea"/>
                <a:cs typeface="+mn-cs"/>
              </a:rPr>
              <a:t>favour</a:t>
            </a:r>
            <a:r>
              <a:rPr lang="en-US" sz="1200" b="0" i="0" u="none" strike="noStrike" kern="1200" baseline="0" dirty="0" smtClean="0">
                <a:solidFill>
                  <a:schemeClr val="tx1"/>
                </a:solidFill>
                <a:latin typeface="+mn-lt"/>
                <a:ea typeface="+mn-ea"/>
                <a:cs typeface="+mn-cs"/>
              </a:rPr>
              <a:t> of the downlink. The</a:t>
            </a:r>
          </a:p>
          <a:p>
            <a:r>
              <a:rPr lang="en-US" sz="1200" b="0" i="0" u="none" strike="noStrike" kern="1200" baseline="0" dirty="0" smtClean="0">
                <a:solidFill>
                  <a:schemeClr val="tx1"/>
                </a:solidFill>
                <a:latin typeface="+mn-lt"/>
                <a:ea typeface="+mn-ea"/>
                <a:cs typeface="+mn-cs"/>
              </a:rPr>
              <a:t>BS power amplifier was connected via 30m of RF cable to a 2</a:t>
            </a:r>
          </a:p>
          <a:p>
            <a:r>
              <a:rPr lang="en-US" sz="1200" b="0" i="0" u="none" strike="noStrike" kern="1200" baseline="0" dirty="0" err="1" smtClean="0">
                <a:solidFill>
                  <a:schemeClr val="tx1"/>
                </a:solidFill>
                <a:latin typeface="+mn-lt"/>
                <a:ea typeface="+mn-ea"/>
                <a:cs typeface="+mn-cs"/>
              </a:rPr>
              <a:t>dBi</a:t>
            </a:r>
            <a:r>
              <a:rPr lang="en-US" sz="1200" b="0" i="0" u="none" strike="noStrike" kern="1200" baseline="0" dirty="0" smtClean="0">
                <a:solidFill>
                  <a:schemeClr val="tx1"/>
                </a:solidFill>
                <a:latin typeface="+mn-lt"/>
                <a:ea typeface="+mn-ea"/>
                <a:cs typeface="+mn-cs"/>
              </a:rPr>
              <a:t> dipole antenna. This was then mounted on the roof of a</a:t>
            </a:r>
          </a:p>
          <a:p>
            <a:r>
              <a:rPr lang="en-US" sz="1200" b="0" i="0" u="none" strike="noStrike" kern="1200" baseline="0" dirty="0" smtClean="0">
                <a:solidFill>
                  <a:schemeClr val="tx1"/>
                </a:solidFill>
                <a:latin typeface="+mn-lt"/>
                <a:ea typeface="+mn-ea"/>
                <a:cs typeface="+mn-cs"/>
              </a:rPr>
              <a:t>two-</a:t>
            </a:r>
            <a:r>
              <a:rPr lang="en-US" sz="1200" b="0" i="0" u="none" strike="noStrike" kern="1200" baseline="0" dirty="0" err="1" smtClean="0">
                <a:solidFill>
                  <a:schemeClr val="tx1"/>
                </a:solidFill>
                <a:latin typeface="+mn-lt"/>
                <a:ea typeface="+mn-ea"/>
                <a:cs typeface="+mn-cs"/>
              </a:rPr>
              <a:t>storey</a:t>
            </a:r>
            <a:r>
              <a:rPr lang="en-US" sz="1200" b="0" i="0" u="none" strike="noStrike" kern="1200" baseline="0" dirty="0" smtClean="0">
                <a:solidFill>
                  <a:schemeClr val="tx1"/>
                </a:solidFill>
                <a:latin typeface="+mn-lt"/>
                <a:ea typeface="+mn-ea"/>
                <a:cs typeface="+mn-cs"/>
              </a:rPr>
              <a:t> building (see right-hand side of Fig. 5). An EIRP of</a:t>
            </a:r>
          </a:p>
          <a:p>
            <a:r>
              <a:rPr lang="en-US" sz="1200" b="0" i="0" u="none" strike="noStrike" kern="1200" baseline="0" dirty="0" smtClean="0">
                <a:solidFill>
                  <a:schemeClr val="tx1"/>
                </a:solidFill>
                <a:latin typeface="+mn-lt"/>
                <a:ea typeface="+mn-ea"/>
                <a:cs typeface="+mn-cs"/>
              </a:rPr>
              <a:t>32dBm (including cable losses) was used at the BS.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video server was used to compress a composite video</a:t>
            </a:r>
          </a:p>
          <a:p>
            <a:r>
              <a:rPr lang="en-US" sz="1200" b="0" i="0" u="none" strike="noStrike" kern="1200" baseline="0" dirty="0" smtClean="0">
                <a:solidFill>
                  <a:schemeClr val="tx1"/>
                </a:solidFill>
                <a:latin typeface="+mn-lt"/>
                <a:ea typeface="+mn-ea"/>
                <a:cs typeface="+mn-cs"/>
              </a:rPr>
              <a:t>source into an IP encapsulated H.264 stream. This was then</a:t>
            </a:r>
          </a:p>
          <a:p>
            <a:r>
              <a:rPr lang="en-US" sz="1200" b="0" i="0" u="none" strike="noStrike" kern="1200" baseline="0" dirty="0" smtClean="0">
                <a:solidFill>
                  <a:schemeClr val="tx1"/>
                </a:solidFill>
                <a:latin typeface="+mn-lt"/>
                <a:ea typeface="+mn-ea"/>
                <a:cs typeface="+mn-cs"/>
              </a:rPr>
              <a:t>sent over the </a:t>
            </a:r>
            <a:r>
              <a:rPr lang="en-US" sz="1200" b="0" i="0" u="none" strike="noStrike" kern="1200" baseline="0" dirty="0" err="1" smtClean="0">
                <a:solidFill>
                  <a:schemeClr val="tx1"/>
                </a:solidFill>
                <a:latin typeface="+mn-lt"/>
                <a:ea typeface="+mn-ea"/>
                <a:cs typeface="+mn-cs"/>
              </a:rPr>
              <a:t>WiMAX</a:t>
            </a:r>
            <a:r>
              <a:rPr lang="en-US" sz="1200" b="0" i="0" u="none" strike="noStrike" kern="1200" baseline="0" dirty="0" smtClean="0">
                <a:solidFill>
                  <a:schemeClr val="tx1"/>
                </a:solidFill>
                <a:latin typeface="+mn-lt"/>
                <a:ea typeface="+mn-ea"/>
                <a:cs typeface="+mn-cs"/>
              </a:rPr>
              <a:t> network via an Ethernet connection to</a:t>
            </a:r>
          </a:p>
          <a:p>
            <a:r>
              <a:rPr lang="en-US" sz="1200" b="0" i="0" u="none" strike="noStrike" kern="1200" baseline="0" dirty="0" smtClean="0">
                <a:solidFill>
                  <a:schemeClr val="tx1"/>
                </a:solidFill>
                <a:latin typeface="+mn-lt"/>
                <a:ea typeface="+mn-ea"/>
                <a:cs typeface="+mn-cs"/>
              </a:rPr>
              <a:t>the BS. As shown in Fig. 6 the laptop was placed inside a GPS</a:t>
            </a:r>
          </a:p>
          <a:p>
            <a:r>
              <a:rPr lang="en-US" sz="1200" b="0" i="0" u="none" strike="noStrike" kern="1200" baseline="0" dirty="0" smtClean="0">
                <a:solidFill>
                  <a:schemeClr val="tx1"/>
                </a:solidFill>
                <a:latin typeface="+mn-lt"/>
                <a:ea typeface="+mn-ea"/>
                <a:cs typeface="+mn-cs"/>
              </a:rPr>
              <a:t>enabled vehicle and driven in the vicinity of the </a:t>
            </a:r>
            <a:r>
              <a:rPr lang="en-US" sz="1200" b="0" i="0" u="none" strike="noStrike" kern="1200" baseline="0" dirty="0" err="1" smtClean="0">
                <a:solidFill>
                  <a:schemeClr val="tx1"/>
                </a:solidFill>
                <a:latin typeface="+mn-lt"/>
                <a:ea typeface="+mn-ea"/>
                <a:cs typeface="+mn-cs"/>
              </a:rPr>
              <a:t>WiMAX</a:t>
            </a:r>
            <a:r>
              <a:rPr lang="en-US" sz="1200" b="0" i="0" u="none" strike="noStrike" kern="1200" baseline="0" dirty="0" smtClean="0">
                <a:solidFill>
                  <a:schemeClr val="tx1"/>
                </a:solidFill>
                <a:latin typeface="+mn-lt"/>
                <a:ea typeface="+mn-ea"/>
                <a:cs typeface="+mn-cs"/>
              </a:rPr>
              <a:t> BS at</a:t>
            </a:r>
          </a:p>
          <a:p>
            <a:r>
              <a:rPr lang="en-US" sz="1200" b="0" i="0" u="none" strike="noStrike" kern="1200" baseline="0" dirty="0" smtClean="0">
                <a:solidFill>
                  <a:schemeClr val="tx1"/>
                </a:solidFill>
                <a:latin typeface="+mn-lt"/>
                <a:ea typeface="+mn-ea"/>
                <a:cs typeface="+mn-cs"/>
              </a:rPr>
              <a:t>speeds of up to 35 km/h. The H.264 video was received in the</a:t>
            </a:r>
          </a:p>
          <a:p>
            <a:r>
              <a:rPr lang="en-US" sz="1200" b="0" i="0" u="none" strike="noStrike" kern="1200" baseline="0" dirty="0" smtClean="0">
                <a:solidFill>
                  <a:schemeClr val="tx1"/>
                </a:solidFill>
                <a:latin typeface="+mn-lt"/>
                <a:ea typeface="+mn-ea"/>
                <a:cs typeface="+mn-cs"/>
              </a:rPr>
              <a:t>moving vehicle and decoded on the laptop. The drive test</a:t>
            </a:r>
          </a:p>
          <a:p>
            <a:r>
              <a:rPr lang="en-US" sz="1200" b="0" i="0" u="none" strike="noStrike" kern="1200" baseline="0" dirty="0" smtClean="0">
                <a:solidFill>
                  <a:schemeClr val="tx1"/>
                </a:solidFill>
                <a:latin typeface="+mn-lt"/>
                <a:ea typeface="+mn-ea"/>
                <a:cs typeface="+mn-cs"/>
              </a:rPr>
              <a:t>involved passing through the radio shadow of numerous tall</a:t>
            </a:r>
          </a:p>
          <a:p>
            <a:r>
              <a:rPr lang="en-US" sz="1200" b="0" i="0" u="none" strike="noStrike" kern="1200" baseline="0" dirty="0" smtClean="0">
                <a:solidFill>
                  <a:schemeClr val="tx1"/>
                </a:solidFill>
                <a:latin typeface="+mn-lt"/>
                <a:ea typeface="+mn-ea"/>
                <a:cs typeface="+mn-cs"/>
              </a:rPr>
              <a:t>buildings. The experiment also included the logging of PER,</a:t>
            </a:r>
          </a:p>
          <a:p>
            <a:r>
              <a:rPr lang="en-US" sz="1200" b="0" i="0" u="none" strike="noStrike" kern="1200" baseline="0" dirty="0" smtClean="0">
                <a:solidFill>
                  <a:schemeClr val="tx1"/>
                </a:solidFill>
                <a:latin typeface="+mn-lt"/>
                <a:ea typeface="+mn-ea"/>
                <a:cs typeface="+mn-cs"/>
              </a:rPr>
              <a:t>data throughput and signal level in addition to GPS location</a:t>
            </a:r>
          </a:p>
          <a:p>
            <a:r>
              <a:rPr lang="en-US" sz="1200" b="0" i="0" u="none" strike="noStrike" kern="1200" baseline="0" dirty="0" smtClean="0">
                <a:solidFill>
                  <a:schemeClr val="tx1"/>
                </a:solidFill>
                <a:latin typeface="+mn-lt"/>
                <a:ea typeface="+mn-ea"/>
                <a:cs typeface="+mn-cs"/>
              </a:rPr>
              <a:t>(which was used to determine the BS-MT separation distance).</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19E11C8-96B5-47C0-A716-5C0E85C8B1FC}" type="slidenum">
              <a:rPr lang="en-US" smtClean="0"/>
              <a:t>19</a:t>
            </a:fld>
            <a:endParaRPr lang="en-US"/>
          </a:p>
        </p:txBody>
      </p:sp>
    </p:spTree>
    <p:extLst>
      <p:ext uri="{BB962C8B-B14F-4D97-AF65-F5344CB8AC3E}">
        <p14:creationId xmlns:p14="http://schemas.microsoft.com/office/powerpoint/2010/main" val="3760804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E11C8-96B5-47C0-A716-5C0E85C8B1FC}" type="slidenum">
              <a:rPr lang="en-US" smtClean="0"/>
              <a:t>22</a:t>
            </a:fld>
            <a:endParaRPr lang="en-US"/>
          </a:p>
        </p:txBody>
      </p:sp>
    </p:spTree>
    <p:extLst>
      <p:ext uri="{BB962C8B-B14F-4D97-AF65-F5344CB8AC3E}">
        <p14:creationId xmlns:p14="http://schemas.microsoft.com/office/powerpoint/2010/main" val="1587812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E11C8-96B5-47C0-A716-5C0E85C8B1FC}" type="slidenum">
              <a:rPr lang="en-US" smtClean="0"/>
              <a:t>3</a:t>
            </a:fld>
            <a:endParaRPr lang="en-US"/>
          </a:p>
        </p:txBody>
      </p:sp>
    </p:spTree>
    <p:extLst>
      <p:ext uri="{BB962C8B-B14F-4D97-AF65-F5344CB8AC3E}">
        <p14:creationId xmlns:p14="http://schemas.microsoft.com/office/powerpoint/2010/main" val="69465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a:t>
            </a:r>
            <a:r>
              <a:rPr lang="en-US" baseline="0" dirty="0" smtClean="0"/>
              <a:t> let’s start the first topic, what is </a:t>
            </a:r>
            <a:r>
              <a:rPr lang="en-US" baseline="0" dirty="0" err="1" smtClean="0"/>
              <a:t>WiMAX</a:t>
            </a:r>
            <a:r>
              <a:rPr lang="en-US" baseline="0" dirty="0" smtClean="0"/>
              <a:t>. </a:t>
            </a:r>
            <a:r>
              <a:rPr lang="en-US" baseline="0" dirty="0" err="1" smtClean="0"/>
              <a:t>WiMAX</a:t>
            </a:r>
            <a:r>
              <a:rPr lang="en-US" baseline="0" dirty="0" smtClean="0"/>
              <a:t> is the acronym for worldwide interoperability for microwave access. Let’s analysis this definition. Worldwide is very easy to understand. This is a standard which can be used as criterion or can be studied as basic theory. What is interoperability? Interoperability means this standard is ability of communicating and exchanging data with other different systems and platforms. It means we may have </a:t>
            </a:r>
            <a:r>
              <a:rPr lang="en-US" baseline="0" dirty="0" err="1" smtClean="0"/>
              <a:t>WiMAX</a:t>
            </a:r>
            <a:r>
              <a:rPr lang="en-US" baseline="0" dirty="0" smtClean="0"/>
              <a:t> upon mobile phone, </a:t>
            </a:r>
            <a:r>
              <a:rPr lang="en-US" baseline="0" dirty="0" err="1" smtClean="0"/>
              <a:t>WiMAX</a:t>
            </a:r>
            <a:r>
              <a:rPr lang="en-US" baseline="0" dirty="0" smtClean="0"/>
              <a:t> upon local wireless access or so-called Wi-Fi, </a:t>
            </a:r>
            <a:r>
              <a:rPr lang="en-US" baseline="0" dirty="0" err="1" smtClean="0"/>
              <a:t>WiMAX</a:t>
            </a:r>
            <a:r>
              <a:rPr lang="en-US" baseline="0" dirty="0" smtClean="0"/>
              <a:t> upon personal wireless network or so-called </a:t>
            </a:r>
            <a:r>
              <a:rPr lang="en-US" baseline="0" dirty="0" err="1" smtClean="0"/>
              <a:t>zigbee</a:t>
            </a:r>
            <a:r>
              <a:rPr lang="en-US" baseline="0" dirty="0" smtClean="0"/>
              <a:t> or </a:t>
            </a:r>
            <a:r>
              <a:rPr lang="en-US" baseline="0" dirty="0" err="1" smtClean="0"/>
              <a:t>wirelsshart</a:t>
            </a:r>
            <a:r>
              <a:rPr lang="en-US" baseline="0" dirty="0" smtClean="0"/>
              <a:t>, and something else. And then, what is Microwave access? When we come to microwave, we will think about the wavelength and frequency. The frequency for microwave is from 300MHz to 300GHz. And defined by the standard IEEE 802.16, the frequency of </a:t>
            </a:r>
            <a:r>
              <a:rPr lang="en-US" baseline="0" dirty="0" err="1" smtClean="0"/>
              <a:t>WiMAX</a:t>
            </a:r>
            <a:r>
              <a:rPr lang="en-US" baseline="0" dirty="0" smtClean="0"/>
              <a:t> is designed to operate between 2 to 11 GHz. Commercial implementations are in the 2.3 GHz in some countries in Asia like south Korea and Ghana in Africa, 2.5 GHz is used in America and Zimbabwe in Asia , 3.5 GHz ranges in Europe and Eastern Europe some </a:t>
            </a:r>
            <a:r>
              <a:rPr lang="en-US" baseline="0" dirty="0" err="1" smtClean="0"/>
              <a:t>contries</a:t>
            </a:r>
            <a:r>
              <a:rPr lang="en-US" baseline="0" dirty="0" smtClean="0"/>
              <a:t> in Asia and Latin America. And Taiwan used 2.6 GHz. because we are in Europe, and actually in Norway, based on my knowledge, there are two companies working in </a:t>
            </a:r>
            <a:r>
              <a:rPr lang="en-US" baseline="0" dirty="0" err="1" smtClean="0"/>
              <a:t>WiMAX</a:t>
            </a:r>
            <a:r>
              <a:rPr lang="en-US" baseline="0" dirty="0" smtClean="0"/>
              <a:t>, one is </a:t>
            </a:r>
            <a:r>
              <a:rPr lang="en-US" baseline="0" dirty="0" err="1" smtClean="0"/>
              <a:t>Hafslund</a:t>
            </a:r>
            <a:r>
              <a:rPr lang="en-US" baseline="0" dirty="0" smtClean="0"/>
              <a:t> operated in </a:t>
            </a:r>
            <a:r>
              <a:rPr lang="en-US" baseline="0" dirty="0" err="1" smtClean="0"/>
              <a:t>ostfold</a:t>
            </a:r>
            <a:r>
              <a:rPr lang="en-US" baseline="0" dirty="0" smtClean="0"/>
              <a:t>, and working in 2.6 GHz based in 802.16e (mobile </a:t>
            </a:r>
            <a:r>
              <a:rPr lang="en-US" baseline="0" dirty="0" err="1" smtClean="0"/>
              <a:t>Wimax</a:t>
            </a:r>
            <a:r>
              <a:rPr lang="en-US" baseline="0" dirty="0" smtClean="0"/>
              <a:t>) and the other one is Telenor operated in </a:t>
            </a:r>
            <a:r>
              <a:rPr lang="en-US" baseline="0" dirty="0" err="1" smtClean="0"/>
              <a:t>Trondelag</a:t>
            </a:r>
            <a:r>
              <a:rPr lang="en-US" baseline="0" dirty="0" smtClean="0"/>
              <a:t> coast, and working in 3.5 GHz based on 802.16 (stubborn </a:t>
            </a:r>
            <a:r>
              <a:rPr lang="en-US" baseline="0" dirty="0" err="1" smtClean="0"/>
              <a:t>Wimax</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aseline="0" dirty="0" smtClean="0"/>
              <a:t>And then …. , we have to notice, it is a IP centric services technology which means it can be very fluently connected with global Internet. And the equipment is build based on mac address. </a:t>
            </a:r>
          </a:p>
          <a:p>
            <a:endParaRPr lang="en-US" baseline="0" dirty="0" smtClean="0"/>
          </a:p>
          <a:p>
            <a:r>
              <a:rPr lang="en-US" baseline="0" dirty="0" smtClean="0"/>
              <a:t>Next one tells from two sides, one side is from </a:t>
            </a:r>
            <a:r>
              <a:rPr lang="en-US" baseline="0" dirty="0" err="1" smtClean="0"/>
              <a:t>wimax</a:t>
            </a:r>
            <a:r>
              <a:rPr lang="en-US" baseline="0" dirty="0" smtClean="0"/>
              <a:t> base station,  the other side is from subscriber stations</a:t>
            </a:r>
            <a:endParaRPr lang="en-US" dirty="0"/>
          </a:p>
        </p:txBody>
      </p:sp>
      <p:sp>
        <p:nvSpPr>
          <p:cNvPr id="4" name="Slide Number Placeholder 3"/>
          <p:cNvSpPr>
            <a:spLocks noGrp="1"/>
          </p:cNvSpPr>
          <p:nvPr>
            <p:ph type="sldNum" sz="quarter" idx="10"/>
          </p:nvPr>
        </p:nvSpPr>
        <p:spPr/>
        <p:txBody>
          <a:bodyPr/>
          <a:lstStyle/>
          <a:p>
            <a:fld id="{919E11C8-96B5-47C0-A716-5C0E85C8B1FC}" type="slidenum">
              <a:rPr lang="en-US" smtClean="0"/>
              <a:t>4</a:t>
            </a:fld>
            <a:endParaRPr lang="en-US"/>
          </a:p>
        </p:txBody>
      </p:sp>
    </p:spTree>
    <p:extLst>
      <p:ext uri="{BB962C8B-B14F-4D97-AF65-F5344CB8AC3E}">
        <p14:creationId xmlns:p14="http://schemas.microsoft.com/office/powerpoint/2010/main" val="1169185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first 802.16 standard was approved in 2001. It employs Single-Carrier (SC) modulation in the 10-66</a:t>
            </a:r>
          </a:p>
          <a:p>
            <a:r>
              <a:rPr lang="en-US" sz="1200" b="0" i="0" u="none" strike="noStrike" kern="1200" baseline="0" dirty="0" smtClean="0">
                <a:solidFill>
                  <a:schemeClr val="tx1"/>
                </a:solidFill>
                <a:latin typeface="+mn-lt"/>
                <a:ea typeface="+mn-ea"/>
                <a:cs typeface="+mn-cs"/>
              </a:rPr>
              <a:t>GHz band and targets Line-of-Sight (LOS) scenarios. 802.16a,</a:t>
            </a:r>
          </a:p>
          <a:p>
            <a:r>
              <a:rPr lang="en-US" sz="1200" b="0" i="0" u="none" strike="noStrike" kern="1200" baseline="0" dirty="0" smtClean="0">
                <a:solidFill>
                  <a:schemeClr val="tx1"/>
                </a:solidFill>
                <a:latin typeface="+mn-lt"/>
                <a:ea typeface="+mn-ea"/>
                <a:cs typeface="+mn-cs"/>
              </a:rPr>
              <a:t>the first amendment, was ratified in 2003. It added support</a:t>
            </a:r>
          </a:p>
          <a:p>
            <a:r>
              <a:rPr lang="en-US" sz="1200" b="0" i="0" u="none" strike="noStrike" kern="1200" baseline="0" dirty="0" smtClean="0">
                <a:solidFill>
                  <a:schemeClr val="tx1"/>
                </a:solidFill>
                <a:latin typeface="+mn-lt"/>
                <a:ea typeface="+mn-ea"/>
                <a:cs typeface="+mn-cs"/>
              </a:rPr>
              <a:t>for non-LOS environments in order to support last-mile fixed</a:t>
            </a:r>
          </a:p>
          <a:p>
            <a:r>
              <a:rPr lang="en-US" sz="1200" b="0" i="0" u="none" strike="noStrike" kern="1200" baseline="0" dirty="0" smtClean="0">
                <a:solidFill>
                  <a:schemeClr val="tx1"/>
                </a:solidFill>
                <a:latin typeface="+mn-lt"/>
                <a:ea typeface="+mn-ea"/>
                <a:cs typeface="+mn-cs"/>
              </a:rPr>
              <a:t>broadband access. For this reason, Orthogonal Frequency</a:t>
            </a:r>
          </a:p>
          <a:p>
            <a:r>
              <a:rPr lang="en-US" sz="1200" b="0" i="0" u="none" strike="noStrike" kern="1200" baseline="0" dirty="0" smtClean="0">
                <a:solidFill>
                  <a:schemeClr val="tx1"/>
                </a:solidFill>
                <a:latin typeface="+mn-lt"/>
                <a:ea typeface="+mn-ea"/>
                <a:cs typeface="+mn-cs"/>
              </a:rPr>
              <a:t>Division Multiplexing (OFDM) and Orthogonal Frequency Division</a:t>
            </a:r>
          </a:p>
          <a:p>
            <a:r>
              <a:rPr lang="en-US" sz="1200" b="0" i="0" u="none" strike="noStrike" kern="1200" baseline="0" dirty="0" smtClean="0">
                <a:solidFill>
                  <a:schemeClr val="tx1"/>
                </a:solidFill>
                <a:latin typeface="+mn-lt"/>
                <a:ea typeface="+mn-ea"/>
                <a:cs typeface="+mn-cs"/>
              </a:rPr>
              <a:t>Multiple Access (OFDMA) were introduced as options</a:t>
            </a:r>
          </a:p>
          <a:p>
            <a:r>
              <a:rPr lang="en-US" sz="1200" b="0" i="0" u="none" strike="noStrike" kern="1200" baseline="0" dirty="0" smtClean="0">
                <a:solidFill>
                  <a:schemeClr val="tx1"/>
                </a:solidFill>
                <a:latin typeface="+mn-lt"/>
                <a:ea typeface="+mn-ea"/>
                <a:cs typeface="+mn-cs"/>
              </a:rPr>
              <a:t>for the implementation of the physical (PHY) layer. 802.16d</a:t>
            </a:r>
          </a:p>
          <a:p>
            <a:r>
              <a:rPr lang="en-US" sz="1200" b="0" i="0" u="none" strike="noStrike" kern="1200" baseline="0" dirty="0" smtClean="0">
                <a:solidFill>
                  <a:schemeClr val="tx1"/>
                </a:solidFill>
                <a:latin typeface="+mn-lt"/>
                <a:ea typeface="+mn-ea"/>
                <a:cs typeface="+mn-cs"/>
              </a:rPr>
              <a:t>that followed 802.16c, a minor amendment, superseded all</a:t>
            </a:r>
          </a:p>
          <a:p>
            <a:r>
              <a:rPr lang="en-US" sz="1200" b="0" i="0" u="none" strike="noStrike" kern="1200" baseline="0" dirty="0" smtClean="0">
                <a:solidFill>
                  <a:schemeClr val="tx1"/>
                </a:solidFill>
                <a:latin typeface="+mn-lt"/>
                <a:ea typeface="+mn-ea"/>
                <a:cs typeface="+mn-cs"/>
              </a:rPr>
              <a:t>previous 802.16 standards (in the form of 802.16-2004) and</a:t>
            </a:r>
          </a:p>
          <a:p>
            <a:r>
              <a:rPr lang="en-US" sz="1200" b="0" i="0" u="none" strike="noStrike" kern="1200" baseline="0" dirty="0" smtClean="0">
                <a:solidFill>
                  <a:schemeClr val="tx1"/>
                </a:solidFill>
                <a:latin typeface="+mn-lt"/>
                <a:ea typeface="+mn-ea"/>
                <a:cs typeface="+mn-cs"/>
              </a:rPr>
              <a:t>is frequently referred to as Fixed </a:t>
            </a:r>
            <a:r>
              <a:rPr lang="en-US" sz="1200" b="0" i="0" u="none" strike="noStrike" kern="1200" baseline="0" dirty="0" err="1" smtClean="0">
                <a:solidFill>
                  <a:schemeClr val="tx1"/>
                </a:solidFill>
                <a:latin typeface="+mn-lt"/>
                <a:ea typeface="+mn-ea"/>
                <a:cs typeface="+mn-cs"/>
              </a:rPr>
              <a:t>WiMAX</a:t>
            </a:r>
            <a:r>
              <a:rPr lang="en-US" sz="1200" b="0" i="0" u="none" strike="noStrike" kern="1200" baseline="0" dirty="0" smtClean="0">
                <a:solidFill>
                  <a:schemeClr val="tx1"/>
                </a:solidFill>
                <a:latin typeface="+mn-lt"/>
                <a:ea typeface="+mn-ea"/>
                <a:cs typeface="+mn-cs"/>
              </a:rPr>
              <a:t> [12]. The success of</a:t>
            </a:r>
          </a:p>
          <a:p>
            <a:r>
              <a:rPr lang="en-US" sz="1200" b="0" i="0" u="none" strike="noStrike" kern="1200" baseline="0" dirty="0" smtClean="0">
                <a:solidFill>
                  <a:schemeClr val="tx1"/>
                </a:solidFill>
                <a:latin typeface="+mn-lt"/>
                <a:ea typeface="+mn-ea"/>
                <a:cs typeface="+mn-cs"/>
              </a:rPr>
              <a:t>OFDM-</a:t>
            </a:r>
            <a:r>
              <a:rPr lang="en-US" sz="1200" b="0" i="0" u="none" strike="noStrike" kern="1200" baseline="0" dirty="0" err="1" smtClean="0">
                <a:solidFill>
                  <a:schemeClr val="tx1"/>
                </a:solidFill>
                <a:latin typeface="+mn-lt"/>
                <a:ea typeface="+mn-ea"/>
                <a:cs typeface="+mn-cs"/>
              </a:rPr>
              <a:t>basedWLANs</a:t>
            </a:r>
            <a:r>
              <a:rPr lang="en-US" sz="1200" b="0" i="0" u="none" strike="noStrike" kern="1200" baseline="0" dirty="0" smtClean="0">
                <a:solidFill>
                  <a:schemeClr val="tx1"/>
                </a:solidFill>
                <a:latin typeface="+mn-lt"/>
                <a:ea typeface="+mn-ea"/>
                <a:cs typeface="+mn-cs"/>
              </a:rPr>
              <a:t> and the gradual appearance of 802.16d based</a:t>
            </a:r>
          </a:p>
          <a:p>
            <a:r>
              <a:rPr lang="en-US" sz="1200" b="0" i="0" u="none" strike="noStrike" kern="1200" baseline="0" dirty="0" smtClean="0">
                <a:solidFill>
                  <a:schemeClr val="tx1"/>
                </a:solidFill>
                <a:latin typeface="+mn-lt"/>
                <a:ea typeface="+mn-ea"/>
                <a:cs typeface="+mn-cs"/>
              </a:rPr>
              <a:t>products triggered work on a new amendment that would support constant mobility in cellular networks that</a:t>
            </a:r>
          </a:p>
          <a:p>
            <a:r>
              <a:rPr lang="en-US" sz="1200" b="0" i="0" u="none" strike="noStrike" kern="1200" baseline="0" dirty="0" smtClean="0">
                <a:solidFill>
                  <a:schemeClr val="tx1"/>
                </a:solidFill>
                <a:latin typeface="+mn-lt"/>
                <a:ea typeface="+mn-ea"/>
                <a:cs typeface="+mn-cs"/>
              </a:rPr>
              <a:t>resulted in 802.16e-2005, commonly referred to as Mobile</a:t>
            </a:r>
          </a:p>
          <a:p>
            <a:r>
              <a:rPr lang="en-US" sz="1200" b="0" i="0" u="none" strike="noStrike" kern="1200" baseline="0" dirty="0" err="1" smtClean="0">
                <a:solidFill>
                  <a:schemeClr val="tx1"/>
                </a:solidFill>
                <a:latin typeface="+mn-lt"/>
                <a:ea typeface="+mn-ea"/>
                <a:cs typeface="+mn-cs"/>
              </a:rPr>
              <a:t>WiMAX</a:t>
            </a:r>
            <a:r>
              <a:rPr lang="en-US" sz="1200" b="0" i="0" u="none" strike="noStrike" kern="1200" baseline="0" dirty="0" smtClean="0">
                <a:solidFill>
                  <a:schemeClr val="tx1"/>
                </a:solidFill>
                <a:latin typeface="+mn-lt"/>
                <a:ea typeface="+mn-ea"/>
                <a:cs typeface="+mn-cs"/>
              </a:rPr>
              <a:t> [7], [13].</a:t>
            </a:r>
            <a:endParaRPr lang="en-US" dirty="0"/>
          </a:p>
        </p:txBody>
      </p:sp>
      <p:sp>
        <p:nvSpPr>
          <p:cNvPr id="4" name="Slide Number Placeholder 3"/>
          <p:cNvSpPr>
            <a:spLocks noGrp="1"/>
          </p:cNvSpPr>
          <p:nvPr>
            <p:ph type="sldNum" sz="quarter" idx="10"/>
          </p:nvPr>
        </p:nvSpPr>
        <p:spPr/>
        <p:txBody>
          <a:bodyPr/>
          <a:lstStyle/>
          <a:p>
            <a:fld id="{919E11C8-96B5-47C0-A716-5C0E85C8B1FC}" type="slidenum">
              <a:rPr lang="en-US" smtClean="0"/>
              <a:t>7</a:t>
            </a:fld>
            <a:endParaRPr lang="en-US"/>
          </a:p>
        </p:txBody>
      </p:sp>
    </p:spTree>
    <p:extLst>
      <p:ext uri="{BB962C8B-B14F-4D97-AF65-F5344CB8AC3E}">
        <p14:creationId xmlns:p14="http://schemas.microsoft.com/office/powerpoint/2010/main" val="2175474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an architecture picture from </a:t>
            </a:r>
            <a:r>
              <a:rPr lang="en-US" baseline="0" dirty="0" err="1" smtClean="0"/>
              <a:t>Airspan</a:t>
            </a:r>
            <a:r>
              <a:rPr lang="en-US" baseline="0" dirty="0" smtClean="0"/>
              <a:t>. I like it, because it explain a lot the application we can implement with </a:t>
            </a:r>
            <a:r>
              <a:rPr lang="en-US" baseline="0" dirty="0" err="1" smtClean="0"/>
              <a:t>wimax</a:t>
            </a:r>
            <a:r>
              <a:rPr lang="en-US" baseline="0" dirty="0" smtClean="0"/>
              <a:t>. First of all it is a connection between the </a:t>
            </a:r>
            <a:r>
              <a:rPr lang="en-US" baseline="0" dirty="0" err="1" smtClean="0"/>
              <a:t>Wimax</a:t>
            </a:r>
            <a:r>
              <a:rPr lang="en-US" baseline="0" dirty="0" smtClean="0"/>
              <a:t> and global </a:t>
            </a:r>
            <a:r>
              <a:rPr lang="en-US" baseline="0" dirty="0" err="1" smtClean="0"/>
              <a:t>internt</a:t>
            </a:r>
            <a:r>
              <a:rPr lang="en-US" baseline="0" dirty="0" smtClean="0"/>
              <a:t> WWW. It is connected through a cable but not </a:t>
            </a:r>
            <a:r>
              <a:rPr lang="en-US" baseline="0" dirty="0" err="1" smtClean="0"/>
              <a:t>statelite</a:t>
            </a:r>
            <a:r>
              <a:rPr lang="en-US" baseline="0" dirty="0" smtClean="0"/>
              <a:t>, or something else. And then, is a </a:t>
            </a:r>
            <a:r>
              <a:rPr lang="en-US" baseline="0" dirty="0" err="1" smtClean="0"/>
              <a:t>conection</a:t>
            </a:r>
            <a:r>
              <a:rPr lang="en-US" baseline="0" dirty="0" smtClean="0"/>
              <a:t> between </a:t>
            </a:r>
            <a:r>
              <a:rPr lang="en-US" baseline="0" dirty="0" err="1" smtClean="0"/>
              <a:t>wimax</a:t>
            </a:r>
            <a:r>
              <a:rPr lang="en-US" baseline="0" dirty="0" smtClean="0"/>
              <a:t> base stations. We can see they are connected with each other through wireless, which means the connection is inflexible and the setup is very simple. Then we come to the </a:t>
            </a:r>
            <a:r>
              <a:rPr lang="en-US" baseline="0" dirty="0" err="1" smtClean="0"/>
              <a:t>starbbon</a:t>
            </a:r>
            <a:r>
              <a:rPr lang="en-US" baseline="0" dirty="0" smtClean="0"/>
              <a:t> terminate connection part which can be business </a:t>
            </a:r>
            <a:r>
              <a:rPr lang="en-US" baseline="0" dirty="0" err="1" smtClean="0"/>
              <a:t>enterprice</a:t>
            </a:r>
            <a:r>
              <a:rPr lang="en-US" baseline="0" dirty="0" smtClean="0"/>
              <a:t> and home user. Next is the connection between outside moving terminate. This moving terminate is single user who may walking in the park or may stand in a street. He may use it to talking with people or may use it surf online or playing online game. </a:t>
            </a:r>
          </a:p>
          <a:p>
            <a:r>
              <a:rPr lang="en-US" baseline="0" dirty="0" smtClean="0"/>
              <a:t>Finally is the connection with group moving terminates or independent </a:t>
            </a:r>
            <a:r>
              <a:rPr lang="en-US" baseline="0" dirty="0" err="1" smtClean="0"/>
              <a:t>receving</a:t>
            </a:r>
            <a:r>
              <a:rPr lang="en-US" baseline="0" dirty="0" smtClean="0"/>
              <a:t> terminates which may a running bus or train. Or may be sensor network. </a:t>
            </a:r>
            <a:endParaRPr lang="en-US" dirty="0"/>
          </a:p>
        </p:txBody>
      </p:sp>
      <p:sp>
        <p:nvSpPr>
          <p:cNvPr id="4" name="Slide Number Placeholder 3"/>
          <p:cNvSpPr>
            <a:spLocks noGrp="1"/>
          </p:cNvSpPr>
          <p:nvPr>
            <p:ph type="sldNum" sz="quarter" idx="10"/>
          </p:nvPr>
        </p:nvSpPr>
        <p:spPr/>
        <p:txBody>
          <a:bodyPr/>
          <a:lstStyle/>
          <a:p>
            <a:fld id="{919E11C8-96B5-47C0-A716-5C0E85C8B1FC}" type="slidenum">
              <a:rPr lang="en-US" smtClean="0"/>
              <a:t>9</a:t>
            </a:fld>
            <a:endParaRPr lang="en-US"/>
          </a:p>
        </p:txBody>
      </p:sp>
    </p:spTree>
    <p:extLst>
      <p:ext uri="{BB962C8B-B14F-4D97-AF65-F5344CB8AC3E}">
        <p14:creationId xmlns:p14="http://schemas.microsoft.com/office/powerpoint/2010/main" val="1712553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Connection-oriented</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CO-mode</a:t>
            </a:r>
            <a:r>
              <a:rPr lang="en-US" sz="1200" b="0" i="0" u="none" strike="noStrike" kern="1200" baseline="30000" dirty="0" smtClean="0">
                <a:solidFill>
                  <a:schemeClr val="tx1"/>
                </a:solidFill>
                <a:effectLst/>
                <a:latin typeface="+mn-lt"/>
                <a:ea typeface="+mn-ea"/>
                <a:cs typeface="+mn-cs"/>
                <a:hlinkClick r:id="rId3"/>
              </a:rPr>
              <a:t>[1]</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communication</a:t>
            </a:r>
            <a:r>
              <a:rPr lang="en-US" sz="1200" b="0" i="0" kern="1200" dirty="0" smtClean="0">
                <a:solidFill>
                  <a:schemeClr val="tx1"/>
                </a:solidFill>
                <a:effectLst/>
                <a:latin typeface="+mn-lt"/>
                <a:ea typeface="+mn-ea"/>
                <a:cs typeface="+mn-cs"/>
              </a:rPr>
              <a:t> is a network communication mode in </a:t>
            </a:r>
            <a:r>
              <a:rPr lang="en-US" sz="1200" b="0" i="0" u="none" strike="noStrike" kern="1200" dirty="0" smtClean="0">
                <a:solidFill>
                  <a:schemeClr val="tx1"/>
                </a:solidFill>
                <a:effectLst/>
                <a:latin typeface="+mn-lt"/>
                <a:ea typeface="+mn-ea"/>
                <a:cs typeface="+mn-cs"/>
                <a:hlinkClick r:id="rId4" tooltip="Telecommunication"/>
              </a:rPr>
              <a:t>telecommunications</a:t>
            </a:r>
            <a:r>
              <a:rPr lang="en-US" sz="1200" b="0" i="0" kern="1200" dirty="0" smtClean="0">
                <a:solidFill>
                  <a:schemeClr val="tx1"/>
                </a:solidFill>
                <a:effectLst/>
                <a:latin typeface="+mn-lt"/>
                <a:ea typeface="+mn-ea"/>
                <a:cs typeface="+mn-cs"/>
              </a:rPr>
              <a:t> and computer networking, where a </a:t>
            </a:r>
            <a:r>
              <a:rPr lang="en-US" sz="1200" b="0" i="0" u="none" strike="noStrike" kern="1200" dirty="0" smtClean="0">
                <a:solidFill>
                  <a:schemeClr val="tx1"/>
                </a:solidFill>
                <a:effectLst/>
                <a:latin typeface="+mn-lt"/>
                <a:ea typeface="+mn-ea"/>
                <a:cs typeface="+mn-cs"/>
                <a:hlinkClick r:id="rId5" tooltip="Communication session"/>
              </a:rPr>
              <a:t>communication session</a:t>
            </a:r>
            <a:r>
              <a:rPr lang="en-US" sz="1200" b="0" i="0" kern="1200" dirty="0" smtClean="0">
                <a:solidFill>
                  <a:schemeClr val="tx1"/>
                </a:solidFill>
                <a:effectLst/>
                <a:latin typeface="+mn-lt"/>
                <a:ea typeface="+mn-ea"/>
                <a:cs typeface="+mn-cs"/>
              </a:rPr>
              <a:t> or a semi-permanent connection is established before any useful data can be transferred, and where a stream of data is delivered in the same order as it was sent.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Why we say very efficient use of spectrum</a:t>
            </a:r>
          </a:p>
          <a:p>
            <a:r>
              <a:rPr lang="en-US" sz="1200" b="0" i="0" kern="1200" dirty="0" smtClean="0">
                <a:solidFill>
                  <a:schemeClr val="tx1"/>
                </a:solidFill>
                <a:effectLst/>
                <a:latin typeface="+mn-lt"/>
                <a:ea typeface="+mn-ea"/>
                <a:cs typeface="+mn-cs"/>
              </a:rPr>
              <a:t>OFDM</a:t>
            </a:r>
            <a:r>
              <a:rPr lang="en-US" sz="1200" b="0" i="0" kern="1200" baseline="0" dirty="0" smtClean="0">
                <a:solidFill>
                  <a:schemeClr val="tx1"/>
                </a:solidFill>
                <a:effectLst/>
                <a:latin typeface="+mn-lt"/>
                <a:ea typeface="+mn-ea"/>
                <a:cs typeface="+mn-cs"/>
              </a:rPr>
              <a:t> is based on the traditional frequency division multiplexing (FDM), which enables simultaneous transmission of multiple signals by separating them into different frequency bands (subcarriers) and sending them in parallel. However, in FDM, guard bands are needed to reduce the interference between different frequencies, which causes bandwidth wastage. OFDM removes all the guard band but keeps the modulated signals orthogonal to mitigate the interference level.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And because</a:t>
            </a:r>
            <a:r>
              <a:rPr lang="en-US" sz="1200" b="0" i="0" kern="1200" baseline="0" dirty="0" smtClean="0">
                <a:solidFill>
                  <a:schemeClr val="tx1"/>
                </a:solidFill>
                <a:effectLst/>
                <a:latin typeface="+mn-lt"/>
                <a:ea typeface="+mn-ea"/>
                <a:cs typeface="+mn-cs"/>
              </a:rPr>
              <a:t> OFDM uses fast </a:t>
            </a:r>
            <a:r>
              <a:rPr lang="en-US" sz="1200" b="0" i="0" kern="1200" baseline="0" dirty="0" err="1" smtClean="0">
                <a:solidFill>
                  <a:schemeClr val="tx1"/>
                </a:solidFill>
                <a:effectLst/>
                <a:latin typeface="+mn-lt"/>
                <a:ea typeface="+mn-ea"/>
                <a:cs typeface="+mn-cs"/>
              </a:rPr>
              <a:t>fourier</a:t>
            </a:r>
            <a:r>
              <a:rPr lang="en-US" sz="1200" b="0" i="0" kern="1200" baseline="0" dirty="0" smtClean="0">
                <a:solidFill>
                  <a:schemeClr val="tx1"/>
                </a:solidFill>
                <a:effectLst/>
                <a:latin typeface="+mn-lt"/>
                <a:ea typeface="+mn-ea"/>
                <a:cs typeface="+mn-cs"/>
              </a:rPr>
              <a:t> transform (FFT) and inverse FFT to convert serial data to multiple channels. FFT size is 256, which means a total number of 256 </a:t>
            </a:r>
            <a:r>
              <a:rPr lang="en-US" sz="1200" b="0" i="0" kern="1200" baseline="0" dirty="0" err="1" smtClean="0">
                <a:solidFill>
                  <a:schemeClr val="tx1"/>
                </a:solidFill>
                <a:effectLst/>
                <a:latin typeface="+mn-lt"/>
                <a:ea typeface="+mn-ea"/>
                <a:cs typeface="+mn-cs"/>
              </a:rPr>
              <a:t>subchannels</a:t>
            </a:r>
            <a:r>
              <a:rPr lang="en-US" sz="1200" b="0" i="0" kern="1200" baseline="0" dirty="0" smtClean="0">
                <a:solidFill>
                  <a:schemeClr val="tx1"/>
                </a:solidFill>
                <a:effectLst/>
                <a:latin typeface="+mn-lt"/>
                <a:ea typeface="+mn-ea"/>
                <a:cs typeface="+mn-cs"/>
              </a:rPr>
              <a:t> (carries) are defined for OFDM. And what’s more, OFDM is more robust against multipath propagation delay.</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Protocol independent core</a:t>
            </a:r>
          </a:p>
          <a:p>
            <a:r>
              <a:rPr lang="en-US" sz="1200" b="0" i="0" kern="1200" dirty="0" smtClean="0">
                <a:solidFill>
                  <a:schemeClr val="tx1"/>
                </a:solidFill>
                <a:effectLst/>
                <a:latin typeface="+mn-lt"/>
                <a:ea typeface="+mn-ea"/>
                <a:cs typeface="+mn-cs"/>
              </a:rPr>
              <a:t>Because of the way most distributed systems encapsulate the protocol details of </a:t>
            </a:r>
            <a:r>
              <a:rPr lang="en-US" sz="1200" b="0" i="0" kern="1200" dirty="0" err="1" smtClean="0">
                <a:solidFill>
                  <a:schemeClr val="tx1"/>
                </a:solidFill>
                <a:effectLst/>
                <a:latin typeface="+mn-lt"/>
                <a:ea typeface="+mn-ea"/>
                <a:cs typeface="+mn-cs"/>
              </a:rPr>
              <a:t>interprocess</a:t>
            </a:r>
            <a:r>
              <a:rPr lang="en-US" sz="1200" b="0" i="0" kern="1200" dirty="0" smtClean="0">
                <a:solidFill>
                  <a:schemeClr val="tx1"/>
                </a:solidFill>
                <a:effectLst/>
                <a:latin typeface="+mn-lt"/>
                <a:ea typeface="+mn-ea"/>
                <a:cs typeface="+mn-cs"/>
              </a:rPr>
              <a:t> communication, it can be difficult to update your system when protocols change. You should build protocol independence into every aspect of your system. </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uplink traffic</a:t>
            </a:r>
            <a:r>
              <a:rPr lang="en-US" sz="1200" b="0" i="0" kern="1200" baseline="0" dirty="0" smtClean="0">
                <a:solidFill>
                  <a:schemeClr val="tx1"/>
                </a:solidFill>
                <a:effectLst/>
                <a:latin typeface="+mn-lt"/>
                <a:ea typeface="+mn-ea"/>
                <a:cs typeface="+mn-cs"/>
              </a:rPr>
              <a:t> flow area grouped into four types:</a:t>
            </a:r>
          </a:p>
          <a:p>
            <a:r>
              <a:rPr lang="en-US" dirty="0" smtClean="0"/>
              <a:t>Unsolicited grant services ( support</a:t>
            </a:r>
            <a:r>
              <a:rPr lang="en-US" baseline="0" dirty="0" smtClean="0"/>
              <a:t> constant bit rate services</a:t>
            </a:r>
            <a:r>
              <a:rPr lang="en-US" dirty="0" smtClean="0"/>
              <a:t>), real-time</a:t>
            </a:r>
            <a:r>
              <a:rPr lang="en-US" baseline="0" dirty="0" smtClean="0"/>
              <a:t> polling service(MPEG </a:t>
            </a:r>
            <a:r>
              <a:rPr lang="en-US" baseline="0" dirty="0" err="1" smtClean="0"/>
              <a:t>video,VoIP</a:t>
            </a:r>
            <a:r>
              <a:rPr lang="en-US" baseline="0" dirty="0" smtClean="0"/>
              <a:t>), non-</a:t>
            </a:r>
            <a:r>
              <a:rPr lang="en-US" baseline="0" dirty="0" err="1" smtClean="0"/>
              <a:t>realtime</a:t>
            </a:r>
            <a:r>
              <a:rPr lang="en-US" baseline="0" dirty="0" smtClean="0"/>
              <a:t> polling services(</a:t>
            </a:r>
            <a:r>
              <a:rPr lang="en-US" baseline="0" dirty="0" err="1" smtClean="0"/>
              <a:t>non real</a:t>
            </a:r>
            <a:r>
              <a:rPr lang="en-US" baseline="0" dirty="0" smtClean="0"/>
              <a:t> time variable bit rate services, such as FTP), best-effort (packets are forwarded on a first-in-first-out services)</a:t>
            </a:r>
          </a:p>
          <a:p>
            <a:endParaRPr lang="en-US" baseline="0" dirty="0" smtClean="0"/>
          </a:p>
          <a:p>
            <a:r>
              <a:rPr lang="en-US" baseline="0" dirty="0" smtClean="0"/>
              <a:t>802.16e use OFDMA which is a multiple-user version of OFDM and is a more flexible way to manage different user devices with various antenna types and form factors. And OFDMA allows multiple users to transmit data simultaneously. A number of users can communicate at the same time using the </a:t>
            </a:r>
            <a:r>
              <a:rPr lang="en-US" baseline="0" dirty="0" err="1" smtClean="0"/>
              <a:t>subchannels</a:t>
            </a:r>
            <a:r>
              <a:rPr lang="en-US" baseline="0" dirty="0" smtClean="0"/>
              <a:t> allocated to them.</a:t>
            </a:r>
          </a:p>
          <a:p>
            <a:endParaRPr lang="en-US" dirty="0"/>
          </a:p>
        </p:txBody>
      </p:sp>
      <p:sp>
        <p:nvSpPr>
          <p:cNvPr id="4" name="Slide Number Placeholder 3"/>
          <p:cNvSpPr>
            <a:spLocks noGrp="1"/>
          </p:cNvSpPr>
          <p:nvPr>
            <p:ph type="sldNum" sz="quarter" idx="10"/>
          </p:nvPr>
        </p:nvSpPr>
        <p:spPr/>
        <p:txBody>
          <a:bodyPr/>
          <a:lstStyle/>
          <a:p>
            <a:fld id="{919E11C8-96B5-47C0-A716-5C0E85C8B1FC}" type="slidenum">
              <a:rPr lang="en-US" smtClean="0"/>
              <a:t>10</a:t>
            </a:fld>
            <a:endParaRPr lang="en-US"/>
          </a:p>
        </p:txBody>
      </p:sp>
    </p:spTree>
    <p:extLst>
      <p:ext uri="{BB962C8B-B14F-4D97-AF65-F5344CB8AC3E}">
        <p14:creationId xmlns:p14="http://schemas.microsoft.com/office/powerpoint/2010/main" val="2972880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E11C8-96B5-47C0-A716-5C0E85C8B1FC}" type="slidenum">
              <a:rPr lang="en-US" smtClean="0"/>
              <a:t>12</a:t>
            </a:fld>
            <a:endParaRPr lang="en-US"/>
          </a:p>
        </p:txBody>
      </p:sp>
    </p:spTree>
    <p:extLst>
      <p:ext uri="{BB962C8B-B14F-4D97-AF65-F5344CB8AC3E}">
        <p14:creationId xmlns:p14="http://schemas.microsoft.com/office/powerpoint/2010/main" val="324042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bandwidth</a:t>
            </a:r>
            <a:r>
              <a:rPr lang="en-US" baseline="0" dirty="0" smtClean="0"/>
              <a:t> is from 1.25 to 28MHz?</a:t>
            </a:r>
          </a:p>
          <a:p>
            <a:r>
              <a:rPr lang="en-US" baseline="0" dirty="0" smtClean="0"/>
              <a:t>A problem existing in the original 802.16 standard is that it is often very difficult for some power-sensitive devices, such as laptops and handheld </a:t>
            </a:r>
            <a:r>
              <a:rPr lang="en-US" baseline="0" dirty="0" err="1" smtClean="0"/>
              <a:t>equipments</a:t>
            </a:r>
            <a:r>
              <a:rPr lang="en-US" baseline="0" dirty="0" smtClean="0"/>
              <a:t>, to transmit to the BS over long distances if the channel bandwidth is too wide. And using flexible bandwidth choices, we solve this problem. Because it provides the flexibility to operate in different frequency bands with varying channel requirements around the world. </a:t>
            </a:r>
          </a:p>
          <a:p>
            <a:endParaRPr lang="en-US" baseline="0" dirty="0" smtClean="0"/>
          </a:p>
          <a:p>
            <a:r>
              <a:rPr lang="en-US" baseline="0" dirty="0" smtClean="0"/>
              <a:t>OFDM which allows high-speed  bidirectional wireless data transmission in a mobile environment. </a:t>
            </a:r>
          </a:p>
        </p:txBody>
      </p:sp>
      <p:sp>
        <p:nvSpPr>
          <p:cNvPr id="4" name="Slide Number Placeholder 3"/>
          <p:cNvSpPr>
            <a:spLocks noGrp="1"/>
          </p:cNvSpPr>
          <p:nvPr>
            <p:ph type="sldNum" sz="quarter" idx="10"/>
          </p:nvPr>
        </p:nvSpPr>
        <p:spPr/>
        <p:txBody>
          <a:bodyPr/>
          <a:lstStyle/>
          <a:p>
            <a:fld id="{919E11C8-96B5-47C0-A716-5C0E85C8B1FC}" type="slidenum">
              <a:rPr lang="en-US" smtClean="0"/>
              <a:t>13</a:t>
            </a:fld>
            <a:endParaRPr lang="en-US"/>
          </a:p>
        </p:txBody>
      </p:sp>
    </p:spTree>
    <p:extLst>
      <p:ext uri="{BB962C8B-B14F-4D97-AF65-F5344CB8AC3E}">
        <p14:creationId xmlns:p14="http://schemas.microsoft.com/office/powerpoint/2010/main" val="3992307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E11C8-96B5-47C0-A716-5C0E85C8B1FC}" type="slidenum">
              <a:rPr lang="en-US" smtClean="0"/>
              <a:t>15</a:t>
            </a:fld>
            <a:endParaRPr lang="en-US"/>
          </a:p>
        </p:txBody>
      </p:sp>
    </p:spTree>
    <p:extLst>
      <p:ext uri="{BB962C8B-B14F-4D97-AF65-F5344CB8AC3E}">
        <p14:creationId xmlns:p14="http://schemas.microsoft.com/office/powerpoint/2010/main" val="125821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C27510E-DBB5-47A8-840F-CCAA5BCF8733}" type="datetimeFigureOut">
              <a:rPr lang="en-US" smtClean="0"/>
              <a:t>10/16/2014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5C02EB9-961B-4BF8-9300-CD7FB460656F}" type="slidenum">
              <a:rPr lang="en-US" smtClean="0"/>
              <a:t>‹#›</a:t>
            </a:fld>
            <a:endParaRPr lang="en-US"/>
          </a:p>
        </p:txBody>
      </p:sp>
    </p:spTree>
    <p:extLst>
      <p:ext uri="{BB962C8B-B14F-4D97-AF65-F5344CB8AC3E}">
        <p14:creationId xmlns:p14="http://schemas.microsoft.com/office/powerpoint/2010/main" val="3849887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27510E-DBB5-47A8-840F-CCAA5BCF8733}" type="datetimeFigureOut">
              <a:rPr lang="en-US" smtClean="0"/>
              <a:t>10/16/2014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5C02EB9-961B-4BF8-9300-CD7FB460656F}" type="slidenum">
              <a:rPr lang="en-US" smtClean="0"/>
              <a:t>‹#›</a:t>
            </a:fld>
            <a:endParaRPr lang="en-US"/>
          </a:p>
        </p:txBody>
      </p:sp>
    </p:spTree>
    <p:extLst>
      <p:ext uri="{BB962C8B-B14F-4D97-AF65-F5344CB8AC3E}">
        <p14:creationId xmlns:p14="http://schemas.microsoft.com/office/powerpoint/2010/main" val="1748746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27510E-DBB5-47A8-840F-CCAA5BCF8733}" type="datetimeFigureOut">
              <a:rPr lang="en-US" smtClean="0"/>
              <a:t>10/16/2014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5C02EB9-961B-4BF8-9300-CD7FB460656F}"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2795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C27510E-DBB5-47A8-840F-CCAA5BCF8733}" type="datetimeFigureOut">
              <a:rPr lang="en-US" smtClean="0"/>
              <a:t>10/16/2014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5C02EB9-961B-4BF8-9300-CD7FB460656F}" type="slidenum">
              <a:rPr lang="en-US" smtClean="0"/>
              <a:t>‹#›</a:t>
            </a:fld>
            <a:endParaRPr lang="en-US"/>
          </a:p>
        </p:txBody>
      </p:sp>
    </p:spTree>
    <p:extLst>
      <p:ext uri="{BB962C8B-B14F-4D97-AF65-F5344CB8AC3E}">
        <p14:creationId xmlns:p14="http://schemas.microsoft.com/office/powerpoint/2010/main" val="184713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C27510E-DBB5-47A8-840F-CCAA5BCF8733}" type="datetimeFigureOut">
              <a:rPr lang="en-US" smtClean="0"/>
              <a:t>10/16/2014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5C02EB9-961B-4BF8-9300-CD7FB460656F}"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43722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C27510E-DBB5-47A8-840F-CCAA5BCF8733}" type="datetimeFigureOut">
              <a:rPr lang="en-US" smtClean="0"/>
              <a:t>10/16/2014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5C02EB9-961B-4BF8-9300-CD7FB460656F}" type="slidenum">
              <a:rPr lang="en-US" smtClean="0"/>
              <a:t>‹#›</a:t>
            </a:fld>
            <a:endParaRPr lang="en-US"/>
          </a:p>
        </p:txBody>
      </p:sp>
    </p:spTree>
    <p:extLst>
      <p:ext uri="{BB962C8B-B14F-4D97-AF65-F5344CB8AC3E}">
        <p14:creationId xmlns:p14="http://schemas.microsoft.com/office/powerpoint/2010/main" val="1915117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27510E-DBB5-47A8-840F-CCAA5BCF8733}" type="datetimeFigureOut">
              <a:rPr lang="en-US" smtClean="0"/>
              <a:t>10/16/2014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5C02EB9-961B-4BF8-9300-CD7FB460656F}" type="slidenum">
              <a:rPr lang="en-US" smtClean="0"/>
              <a:t>‹#›</a:t>
            </a:fld>
            <a:endParaRPr lang="en-US"/>
          </a:p>
        </p:txBody>
      </p:sp>
    </p:spTree>
    <p:extLst>
      <p:ext uri="{BB962C8B-B14F-4D97-AF65-F5344CB8AC3E}">
        <p14:creationId xmlns:p14="http://schemas.microsoft.com/office/powerpoint/2010/main" val="1341501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27510E-DBB5-47A8-840F-CCAA5BCF8733}" type="datetimeFigureOut">
              <a:rPr lang="en-US" smtClean="0"/>
              <a:t>10/16/2014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5C02EB9-961B-4BF8-9300-CD7FB460656F}" type="slidenum">
              <a:rPr lang="en-US" smtClean="0"/>
              <a:t>‹#›</a:t>
            </a:fld>
            <a:endParaRPr lang="en-US"/>
          </a:p>
        </p:txBody>
      </p:sp>
    </p:spTree>
    <p:extLst>
      <p:ext uri="{BB962C8B-B14F-4D97-AF65-F5344CB8AC3E}">
        <p14:creationId xmlns:p14="http://schemas.microsoft.com/office/powerpoint/2010/main" val="619058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27510E-DBB5-47A8-840F-CCAA5BCF8733}" type="datetimeFigureOut">
              <a:rPr lang="en-US" smtClean="0"/>
              <a:t>10/16/2014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5C02EB9-961B-4BF8-9300-CD7FB460656F}" type="slidenum">
              <a:rPr lang="en-US" smtClean="0"/>
              <a:t>‹#›</a:t>
            </a:fld>
            <a:endParaRPr lang="en-US"/>
          </a:p>
        </p:txBody>
      </p:sp>
    </p:spTree>
    <p:extLst>
      <p:ext uri="{BB962C8B-B14F-4D97-AF65-F5344CB8AC3E}">
        <p14:creationId xmlns:p14="http://schemas.microsoft.com/office/powerpoint/2010/main" val="1368328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27510E-DBB5-47A8-840F-CCAA5BCF8733}" type="datetimeFigureOut">
              <a:rPr lang="en-US" smtClean="0"/>
              <a:t>10/16/2014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5C02EB9-961B-4BF8-9300-CD7FB460656F}" type="slidenum">
              <a:rPr lang="en-US" smtClean="0"/>
              <a:t>‹#›</a:t>
            </a:fld>
            <a:endParaRPr lang="en-US"/>
          </a:p>
        </p:txBody>
      </p:sp>
    </p:spTree>
    <p:extLst>
      <p:ext uri="{BB962C8B-B14F-4D97-AF65-F5344CB8AC3E}">
        <p14:creationId xmlns:p14="http://schemas.microsoft.com/office/powerpoint/2010/main" val="3832351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C27510E-DBB5-47A8-840F-CCAA5BCF8733}" type="datetimeFigureOut">
              <a:rPr lang="en-US" smtClean="0"/>
              <a:t>10/16/2014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5C02EB9-961B-4BF8-9300-CD7FB460656F}" type="slidenum">
              <a:rPr lang="en-US" smtClean="0"/>
              <a:t>‹#›</a:t>
            </a:fld>
            <a:endParaRPr lang="en-US"/>
          </a:p>
        </p:txBody>
      </p:sp>
    </p:spTree>
    <p:extLst>
      <p:ext uri="{BB962C8B-B14F-4D97-AF65-F5344CB8AC3E}">
        <p14:creationId xmlns:p14="http://schemas.microsoft.com/office/powerpoint/2010/main" val="475428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C27510E-DBB5-47A8-840F-CCAA5BCF8733}" type="datetimeFigureOut">
              <a:rPr lang="en-US" smtClean="0"/>
              <a:t>10/16/2014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5C02EB9-961B-4BF8-9300-CD7FB460656F}" type="slidenum">
              <a:rPr lang="en-US" smtClean="0"/>
              <a:t>‹#›</a:t>
            </a:fld>
            <a:endParaRPr lang="en-US"/>
          </a:p>
        </p:txBody>
      </p:sp>
    </p:spTree>
    <p:extLst>
      <p:ext uri="{BB962C8B-B14F-4D97-AF65-F5344CB8AC3E}">
        <p14:creationId xmlns:p14="http://schemas.microsoft.com/office/powerpoint/2010/main" val="1123219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C27510E-DBB5-47A8-840F-CCAA5BCF8733}" type="datetimeFigureOut">
              <a:rPr lang="en-US" smtClean="0"/>
              <a:t>10/16/2014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5C02EB9-961B-4BF8-9300-CD7FB460656F}" type="slidenum">
              <a:rPr lang="en-US" smtClean="0"/>
              <a:t>‹#›</a:t>
            </a:fld>
            <a:endParaRPr lang="en-US"/>
          </a:p>
        </p:txBody>
      </p:sp>
    </p:spTree>
    <p:extLst>
      <p:ext uri="{BB962C8B-B14F-4D97-AF65-F5344CB8AC3E}">
        <p14:creationId xmlns:p14="http://schemas.microsoft.com/office/powerpoint/2010/main" val="1836229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7510E-DBB5-47A8-840F-CCAA5BCF8733}" type="datetimeFigureOut">
              <a:rPr lang="en-US" smtClean="0"/>
              <a:t>10/16/2014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5C02EB9-961B-4BF8-9300-CD7FB460656F}" type="slidenum">
              <a:rPr lang="en-US" smtClean="0"/>
              <a:t>‹#›</a:t>
            </a:fld>
            <a:endParaRPr lang="en-US"/>
          </a:p>
        </p:txBody>
      </p:sp>
    </p:spTree>
    <p:extLst>
      <p:ext uri="{BB962C8B-B14F-4D97-AF65-F5344CB8AC3E}">
        <p14:creationId xmlns:p14="http://schemas.microsoft.com/office/powerpoint/2010/main" val="260594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27510E-DBB5-47A8-840F-CCAA5BCF8733}" type="datetimeFigureOut">
              <a:rPr lang="en-US" smtClean="0"/>
              <a:t>10/16/2014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5C02EB9-961B-4BF8-9300-CD7FB460656F}" type="slidenum">
              <a:rPr lang="en-US" smtClean="0"/>
              <a:t>‹#›</a:t>
            </a:fld>
            <a:endParaRPr lang="en-US"/>
          </a:p>
        </p:txBody>
      </p:sp>
    </p:spTree>
    <p:extLst>
      <p:ext uri="{BB962C8B-B14F-4D97-AF65-F5344CB8AC3E}">
        <p14:creationId xmlns:p14="http://schemas.microsoft.com/office/powerpoint/2010/main" val="2187835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27510E-DBB5-47A8-840F-CCAA5BCF8733}" type="datetimeFigureOut">
              <a:rPr lang="en-US" smtClean="0"/>
              <a:t>10/16/2014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5C02EB9-961B-4BF8-9300-CD7FB460656F}" type="slidenum">
              <a:rPr lang="en-US" smtClean="0"/>
              <a:t>‹#›</a:t>
            </a:fld>
            <a:endParaRPr lang="en-US"/>
          </a:p>
        </p:txBody>
      </p:sp>
    </p:spTree>
    <p:extLst>
      <p:ext uri="{BB962C8B-B14F-4D97-AF65-F5344CB8AC3E}">
        <p14:creationId xmlns:p14="http://schemas.microsoft.com/office/powerpoint/2010/main" val="180297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C27510E-DBB5-47A8-840F-CCAA5BCF8733}" type="datetimeFigureOut">
              <a:rPr lang="en-US" smtClean="0"/>
              <a:t>10/16/2014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5C02EB9-961B-4BF8-9300-CD7FB460656F}" type="slidenum">
              <a:rPr lang="en-US" smtClean="0"/>
              <a:t>‹#›</a:t>
            </a:fld>
            <a:endParaRPr lang="en-US"/>
          </a:p>
        </p:txBody>
      </p:sp>
    </p:spTree>
    <p:extLst>
      <p:ext uri="{BB962C8B-B14F-4D97-AF65-F5344CB8AC3E}">
        <p14:creationId xmlns:p14="http://schemas.microsoft.com/office/powerpoint/2010/main" val="2550781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ieee802.org/16/docs/01/80216-01_58r1.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9600" b="1" dirty="0" err="1" smtClean="0"/>
              <a:t>WiMAX</a:t>
            </a:r>
            <a:endParaRPr lang="en-US" sz="9600"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56489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1872" y="207015"/>
            <a:ext cx="8911687" cy="643216"/>
          </a:xfrm>
        </p:spPr>
        <p:txBody>
          <a:bodyPr>
            <a:normAutofit/>
          </a:bodyPr>
          <a:lstStyle/>
          <a:p>
            <a:r>
              <a:rPr lang="en-US" sz="3200" dirty="0" smtClean="0"/>
              <a:t>Technical Points and Prominent Features</a:t>
            </a:r>
            <a:endParaRPr lang="en-US" sz="3200" dirty="0"/>
          </a:p>
        </p:txBody>
      </p:sp>
      <p:sp>
        <p:nvSpPr>
          <p:cNvPr id="3" name="Content Placeholder 2"/>
          <p:cNvSpPr>
            <a:spLocks noGrp="1"/>
          </p:cNvSpPr>
          <p:nvPr>
            <p:ph idx="1"/>
          </p:nvPr>
        </p:nvSpPr>
        <p:spPr>
          <a:xfrm>
            <a:off x="2191872" y="909386"/>
            <a:ext cx="8915400" cy="5614738"/>
          </a:xfrm>
        </p:spPr>
        <p:txBody>
          <a:bodyPr>
            <a:noAutofit/>
          </a:bodyPr>
          <a:lstStyle/>
          <a:p>
            <a:r>
              <a:rPr lang="en-US" sz="2000" dirty="0" smtClean="0"/>
              <a:t>Point-Multipoint</a:t>
            </a:r>
          </a:p>
          <a:p>
            <a:r>
              <a:rPr lang="en-US" sz="2000" dirty="0" smtClean="0"/>
              <a:t>Metropolitan Area Network</a:t>
            </a:r>
          </a:p>
          <a:p>
            <a:r>
              <a:rPr lang="en-US" sz="2000" dirty="0" smtClean="0"/>
              <a:t>Connection-oriented </a:t>
            </a:r>
          </a:p>
          <a:p>
            <a:r>
              <a:rPr lang="en-US" sz="2000" dirty="0" smtClean="0"/>
              <a:t>Supported user environments</a:t>
            </a:r>
          </a:p>
          <a:p>
            <a:pPr lvl="1"/>
            <a:r>
              <a:rPr lang="en-US" sz="1800" dirty="0" smtClean="0">
                <a:solidFill>
                  <a:srgbClr val="FF0000"/>
                </a:solidFill>
              </a:rPr>
              <a:t>High bandwidth</a:t>
            </a:r>
            <a:r>
              <a:rPr lang="en-US" sz="1800" dirty="0" smtClean="0"/>
              <a:t>, </a:t>
            </a:r>
            <a:r>
              <a:rPr lang="en-US" sz="1800" dirty="0" err="1" smtClean="0"/>
              <a:t>hundred</a:t>
            </a:r>
            <a:r>
              <a:rPr lang="en-US" sz="1800" dirty="0" smtClean="0"/>
              <a:t> of users per channels</a:t>
            </a:r>
          </a:p>
          <a:p>
            <a:pPr lvl="1"/>
            <a:r>
              <a:rPr lang="en-US" sz="1800" dirty="0" smtClean="0"/>
              <a:t>Continuous and burst traffic </a:t>
            </a:r>
          </a:p>
          <a:p>
            <a:pPr lvl="1"/>
            <a:r>
              <a:rPr lang="en-US" sz="1800" dirty="0" smtClean="0"/>
              <a:t>Very </a:t>
            </a:r>
            <a:r>
              <a:rPr lang="en-US" sz="1800" dirty="0" smtClean="0">
                <a:solidFill>
                  <a:srgbClr val="FF0000"/>
                </a:solidFill>
              </a:rPr>
              <a:t>efficient</a:t>
            </a:r>
            <a:r>
              <a:rPr lang="en-US" sz="1800" dirty="0" smtClean="0"/>
              <a:t> use of spectrum </a:t>
            </a:r>
          </a:p>
          <a:p>
            <a:r>
              <a:rPr lang="en-US" sz="2000" dirty="0" smtClean="0">
                <a:solidFill>
                  <a:srgbClr val="FF0000"/>
                </a:solidFill>
              </a:rPr>
              <a:t>Protocol </a:t>
            </a:r>
            <a:r>
              <a:rPr lang="en-US" sz="2000" dirty="0" smtClean="0">
                <a:solidFill>
                  <a:srgbClr val="FF0000"/>
                </a:solidFill>
              </a:rPr>
              <a:t>independent core</a:t>
            </a:r>
          </a:p>
          <a:p>
            <a:r>
              <a:rPr lang="en-US" sz="2000" dirty="0" smtClean="0"/>
              <a:t>Balance between stability of </a:t>
            </a:r>
            <a:r>
              <a:rPr lang="en-US" sz="2000" dirty="0" err="1" smtClean="0"/>
              <a:t>contentionless</a:t>
            </a:r>
            <a:r>
              <a:rPr lang="en-US" sz="2000" dirty="0" smtClean="0"/>
              <a:t> and efficiency of contention-based operation</a:t>
            </a:r>
          </a:p>
          <a:p>
            <a:r>
              <a:rPr lang="en-US" sz="2000" dirty="0" smtClean="0"/>
              <a:t>Flexible </a:t>
            </a:r>
            <a:r>
              <a:rPr lang="en-US" sz="2000" dirty="0" err="1" smtClean="0"/>
              <a:t>QoS</a:t>
            </a:r>
            <a:r>
              <a:rPr lang="en-US" sz="2000" dirty="0" smtClean="0"/>
              <a:t> </a:t>
            </a:r>
            <a:r>
              <a:rPr lang="en-US" sz="2000" dirty="0" err="1" smtClean="0"/>
              <a:t>offerering</a:t>
            </a:r>
            <a:r>
              <a:rPr lang="en-US" sz="2000" dirty="0" err="1" smtClean="0"/>
              <a:t>s</a:t>
            </a:r>
            <a:endParaRPr lang="en-US" sz="2000" dirty="0" smtClean="0"/>
          </a:p>
          <a:p>
            <a:pPr lvl="1"/>
            <a:r>
              <a:rPr lang="en-US" sz="1800" dirty="0" smtClean="0"/>
              <a:t>UGS, </a:t>
            </a:r>
            <a:r>
              <a:rPr lang="en-US" sz="1800" dirty="0" err="1" smtClean="0"/>
              <a:t>rtPS</a:t>
            </a:r>
            <a:r>
              <a:rPr lang="en-US" sz="1800" dirty="0" smtClean="0"/>
              <a:t>, </a:t>
            </a:r>
            <a:r>
              <a:rPr lang="en-US" sz="1800" dirty="0" err="1" smtClean="0"/>
              <a:t>nrtPS</a:t>
            </a:r>
            <a:r>
              <a:rPr lang="en-US" sz="1800" dirty="0" smtClean="0"/>
              <a:t>, BE, with granularity within classes</a:t>
            </a:r>
          </a:p>
          <a:p>
            <a:r>
              <a:rPr lang="en-US" sz="2000" dirty="0" smtClean="0"/>
              <a:t>Support multiple 802.16 PHYs</a:t>
            </a:r>
            <a:endParaRPr lang="en-US" sz="2000" dirty="0" smtClean="0"/>
          </a:p>
          <a:p>
            <a:pPr lvl="1"/>
            <a:endParaRPr lang="en-US" sz="1800" dirty="0"/>
          </a:p>
        </p:txBody>
      </p:sp>
      <p:sp>
        <p:nvSpPr>
          <p:cNvPr id="4" name="TextBox 3"/>
          <p:cNvSpPr txBox="1"/>
          <p:nvPr/>
        </p:nvSpPr>
        <p:spPr>
          <a:xfrm>
            <a:off x="1991643" y="6334780"/>
            <a:ext cx="9767220" cy="523220"/>
          </a:xfrm>
          <a:prstGeom prst="rect">
            <a:avLst/>
          </a:prstGeom>
          <a:noFill/>
        </p:spPr>
        <p:txBody>
          <a:bodyPr wrap="square" rtlCol="0">
            <a:spAutoFit/>
          </a:bodyPr>
          <a:lstStyle/>
          <a:p>
            <a:r>
              <a:rPr lang="en-US" sz="1400" dirty="0" smtClean="0"/>
              <a:t>Reference from: R. B. Marks, C. </a:t>
            </a:r>
            <a:r>
              <a:rPr lang="en-US" sz="1400" dirty="0" err="1" smtClean="0"/>
              <a:t>Eklund</a:t>
            </a:r>
            <a:r>
              <a:rPr lang="en-US" sz="1400" dirty="0" smtClean="0"/>
              <a:t>, K. Stanwood, S. Wang, “The 802.16 </a:t>
            </a:r>
            <a:r>
              <a:rPr lang="en-US" sz="1400" dirty="0" err="1" smtClean="0"/>
              <a:t>WirelessMAN</a:t>
            </a:r>
            <a:r>
              <a:rPr lang="en-US" sz="1400" dirty="0" smtClean="0"/>
              <a:t> MAC: It’s done, but what is it?”, 12</a:t>
            </a:r>
            <a:r>
              <a:rPr lang="en-US" sz="1400" baseline="30000" dirty="0" smtClean="0"/>
              <a:t>th</a:t>
            </a:r>
            <a:r>
              <a:rPr lang="en-US" sz="1400" dirty="0" smtClean="0"/>
              <a:t>, November, 2001. </a:t>
            </a:r>
            <a:r>
              <a:rPr lang="en-US" sz="1400" dirty="0"/>
              <a:t>[On line</a:t>
            </a:r>
            <a:r>
              <a:rPr lang="en-US" sz="1400" dirty="0" smtClean="0"/>
              <a:t>:] </a:t>
            </a:r>
            <a:r>
              <a:rPr lang="en-US" sz="1400" dirty="0" err="1" smtClean="0"/>
              <a:t>Avalable</a:t>
            </a:r>
            <a:r>
              <a:rPr lang="en-US" sz="1400" dirty="0" smtClean="0"/>
              <a:t>: </a:t>
            </a:r>
            <a:r>
              <a:rPr lang="en-US" sz="1400" dirty="0" smtClean="0">
                <a:hlinkClick r:id="rId3"/>
              </a:rPr>
              <a:t>http</a:t>
            </a:r>
            <a:r>
              <a:rPr lang="en-US" sz="1400" dirty="0">
                <a:hlinkClick r:id="rId3"/>
              </a:rPr>
              <a:t>://</a:t>
            </a:r>
            <a:r>
              <a:rPr lang="en-US" sz="1400" dirty="0" smtClean="0">
                <a:hlinkClick r:id="rId3"/>
              </a:rPr>
              <a:t>www.ieee802.org/16/docs/01/80216-01_58r1.pdf</a:t>
            </a:r>
            <a:r>
              <a:rPr lang="en-US" sz="1400" dirty="0" smtClean="0"/>
              <a:t> </a:t>
            </a:r>
            <a:endParaRPr lang="en-US" sz="1400" dirty="0"/>
          </a:p>
        </p:txBody>
      </p:sp>
    </p:spTree>
    <p:extLst>
      <p:ext uri="{BB962C8B-B14F-4D97-AF65-F5344CB8AC3E}">
        <p14:creationId xmlns:p14="http://schemas.microsoft.com/office/powerpoint/2010/main" val="682743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err="1" smtClean="0"/>
              <a:t>WiMAX</a:t>
            </a:r>
            <a:r>
              <a:rPr lang="en-US" dirty="0" smtClean="0"/>
              <a:t> ?</a:t>
            </a:r>
            <a:endParaRPr lang="en-US" dirty="0"/>
          </a:p>
        </p:txBody>
      </p:sp>
      <p:sp>
        <p:nvSpPr>
          <p:cNvPr id="3" name="Text Placeholder 2"/>
          <p:cNvSpPr>
            <a:spLocks noGrp="1"/>
          </p:cNvSpPr>
          <p:nvPr>
            <p:ph type="body" idx="1"/>
          </p:nvPr>
        </p:nvSpPr>
        <p:spPr>
          <a:xfrm>
            <a:off x="2589211" y="3913587"/>
            <a:ext cx="8915399" cy="860400"/>
          </a:xfrm>
        </p:spPr>
        <p:txBody>
          <a:bodyPr/>
          <a:lstStyle/>
          <a:p>
            <a:r>
              <a:rPr lang="en-US" dirty="0" smtClean="0"/>
              <a:t>We have 3G. We have Wi-Fi. Why we don’t just combine these two things together but make a new standard? </a:t>
            </a:r>
            <a:endParaRPr lang="en-US" dirty="0"/>
          </a:p>
        </p:txBody>
      </p:sp>
    </p:spTree>
    <p:extLst>
      <p:ext uri="{BB962C8B-B14F-4D97-AF65-F5344CB8AC3E}">
        <p14:creationId xmlns:p14="http://schemas.microsoft.com/office/powerpoint/2010/main" val="3225060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9112" y="517067"/>
            <a:ext cx="8911687" cy="1280890"/>
          </a:xfrm>
        </p:spPr>
        <p:txBody>
          <a:bodyPr/>
          <a:lstStyle/>
          <a:p>
            <a:r>
              <a:rPr lang="en-US" dirty="0" smtClean="0"/>
              <a:t>Questions </a:t>
            </a:r>
            <a:endParaRPr lang="en-US" dirty="0"/>
          </a:p>
        </p:txBody>
      </p:sp>
      <p:sp>
        <p:nvSpPr>
          <p:cNvPr id="3" name="Content Placeholder 2"/>
          <p:cNvSpPr>
            <a:spLocks noGrp="1"/>
          </p:cNvSpPr>
          <p:nvPr>
            <p:ph idx="1"/>
          </p:nvPr>
        </p:nvSpPr>
        <p:spPr>
          <a:xfrm>
            <a:off x="1765300" y="1797957"/>
            <a:ext cx="9739312" cy="4312557"/>
          </a:xfrm>
        </p:spPr>
        <p:txBody>
          <a:bodyPr>
            <a:normAutofit/>
          </a:bodyPr>
          <a:lstStyle/>
          <a:p>
            <a:r>
              <a:rPr lang="en-US" sz="2400" dirty="0" smtClean="0"/>
              <a:t>What is the difference between Wi-Fi (Wireless Fidelity) and </a:t>
            </a:r>
            <a:r>
              <a:rPr lang="en-US" sz="2400" dirty="0" err="1" smtClean="0"/>
              <a:t>WiMax</a:t>
            </a:r>
            <a:endParaRPr lang="en-US" sz="2400" dirty="0" smtClean="0"/>
          </a:p>
          <a:p>
            <a:r>
              <a:rPr lang="en-US" sz="2400" dirty="0" smtClean="0"/>
              <a:t>Why </a:t>
            </a:r>
            <a:r>
              <a:rPr lang="en-US" sz="2400" dirty="0" smtClean="0"/>
              <a:t>we cannot just only put some Wi-Fi access point in some place to instead the 3G base station</a:t>
            </a:r>
            <a:r>
              <a:rPr lang="en-US" sz="2400" dirty="0" smtClean="0"/>
              <a:t>?</a:t>
            </a:r>
          </a:p>
          <a:p>
            <a:r>
              <a:rPr lang="en-US" sz="2400" dirty="0"/>
              <a:t>Why no 3G but another technique</a:t>
            </a:r>
            <a:endParaRPr lang="en-US" sz="2400" dirty="0" smtClean="0"/>
          </a:p>
          <a:p>
            <a:r>
              <a:rPr lang="en-US" sz="2400" dirty="0"/>
              <a:t>We need a techniques like Wi-MAX</a:t>
            </a:r>
            <a:endParaRPr lang="en-US" sz="2400" dirty="0"/>
          </a:p>
        </p:txBody>
      </p:sp>
    </p:spTree>
    <p:extLst>
      <p:ext uri="{BB962C8B-B14F-4D97-AF65-F5344CB8AC3E}">
        <p14:creationId xmlns:p14="http://schemas.microsoft.com/office/powerpoint/2010/main" val="1522849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11924" y="293910"/>
            <a:ext cx="8911687" cy="556990"/>
          </a:xfrm>
        </p:spPr>
        <p:txBody>
          <a:bodyPr>
            <a:normAutofit fontScale="90000"/>
          </a:bodyPr>
          <a:lstStyle/>
          <a:p>
            <a:r>
              <a:rPr lang="en-US" dirty="0" err="1" smtClean="0"/>
              <a:t>WiMax</a:t>
            </a:r>
            <a:r>
              <a:rPr lang="en-US" dirty="0" smtClean="0"/>
              <a:t> and Wi-Fi</a:t>
            </a:r>
            <a:endParaRPr lang="en-US" dirty="0"/>
          </a:p>
        </p:txBody>
      </p:sp>
      <p:sp>
        <p:nvSpPr>
          <p:cNvPr id="3" name="Text Placeholder 2"/>
          <p:cNvSpPr>
            <a:spLocks noGrp="1"/>
          </p:cNvSpPr>
          <p:nvPr>
            <p:ph type="body" idx="1"/>
          </p:nvPr>
        </p:nvSpPr>
        <p:spPr>
          <a:xfrm>
            <a:off x="3012023" y="1261503"/>
            <a:ext cx="4049625" cy="576262"/>
          </a:xfrm>
        </p:spPr>
        <p:txBody>
          <a:bodyPr/>
          <a:lstStyle/>
          <a:p>
            <a:r>
              <a:rPr lang="en-US" dirty="0" err="1" smtClean="0"/>
              <a:t>WiMax</a:t>
            </a:r>
            <a:endParaRPr lang="en-US" dirty="0"/>
          </a:p>
        </p:txBody>
      </p:sp>
      <p:sp>
        <p:nvSpPr>
          <p:cNvPr id="4" name="Content Placeholder 3"/>
          <p:cNvSpPr>
            <a:spLocks noGrp="1"/>
          </p:cNvSpPr>
          <p:nvPr>
            <p:ph sz="half" idx="2"/>
          </p:nvPr>
        </p:nvSpPr>
        <p:spPr>
          <a:xfrm>
            <a:off x="154524" y="1837765"/>
            <a:ext cx="2766476" cy="5014497"/>
          </a:xfrm>
        </p:spPr>
        <p:txBody>
          <a:bodyPr/>
          <a:lstStyle/>
          <a:p>
            <a:r>
              <a:rPr lang="en-US" dirty="0" smtClean="0"/>
              <a:t>Standard</a:t>
            </a:r>
          </a:p>
          <a:p>
            <a:r>
              <a:rPr lang="en-US" dirty="0" smtClean="0"/>
              <a:t>Range</a:t>
            </a:r>
          </a:p>
          <a:p>
            <a:r>
              <a:rPr lang="en-US" dirty="0" smtClean="0"/>
              <a:t>Scalability</a:t>
            </a:r>
          </a:p>
          <a:p>
            <a:r>
              <a:rPr lang="en-US" dirty="0" smtClean="0"/>
              <a:t>Bit rate</a:t>
            </a:r>
          </a:p>
          <a:p>
            <a:r>
              <a:rPr lang="en-US" dirty="0" smtClean="0"/>
              <a:t>Frequency band</a:t>
            </a:r>
          </a:p>
          <a:p>
            <a:r>
              <a:rPr lang="en-US" dirty="0" smtClean="0"/>
              <a:t>Channel Bandwidth</a:t>
            </a:r>
          </a:p>
          <a:p>
            <a:r>
              <a:rPr lang="en-US" dirty="0" smtClean="0"/>
              <a:t>Radio technology</a:t>
            </a:r>
          </a:p>
          <a:p>
            <a:r>
              <a:rPr lang="en-US" dirty="0" smtClean="0"/>
              <a:t>Modulation</a:t>
            </a:r>
          </a:p>
          <a:p>
            <a:r>
              <a:rPr lang="en-US" dirty="0" smtClean="0"/>
              <a:t>Mobility</a:t>
            </a:r>
          </a:p>
          <a:p>
            <a:r>
              <a:rPr lang="en-US" dirty="0" smtClean="0"/>
              <a:t>Access Protocol</a:t>
            </a:r>
            <a:endParaRPr lang="en-US" dirty="0"/>
          </a:p>
        </p:txBody>
      </p:sp>
      <p:sp>
        <p:nvSpPr>
          <p:cNvPr id="5" name="Text Placeholder 4"/>
          <p:cNvSpPr>
            <a:spLocks noGrp="1"/>
          </p:cNvSpPr>
          <p:nvPr>
            <p:ph type="body" sz="quarter" idx="3"/>
          </p:nvPr>
        </p:nvSpPr>
        <p:spPr>
          <a:xfrm>
            <a:off x="7773007" y="1261503"/>
            <a:ext cx="4055984" cy="576262"/>
          </a:xfrm>
        </p:spPr>
        <p:txBody>
          <a:bodyPr/>
          <a:lstStyle/>
          <a:p>
            <a:r>
              <a:rPr lang="en-US" dirty="0" smtClean="0"/>
              <a:t>Wi-Fi (802.11n)</a:t>
            </a:r>
            <a:endParaRPr lang="en-US" dirty="0"/>
          </a:p>
        </p:txBody>
      </p:sp>
      <p:sp>
        <p:nvSpPr>
          <p:cNvPr id="6" name="Content Placeholder 5"/>
          <p:cNvSpPr>
            <a:spLocks noGrp="1"/>
          </p:cNvSpPr>
          <p:nvPr>
            <p:ph sz="quarter" idx="4"/>
          </p:nvPr>
        </p:nvSpPr>
        <p:spPr>
          <a:xfrm>
            <a:off x="2991351" y="1869372"/>
            <a:ext cx="4400497" cy="5014496"/>
          </a:xfrm>
        </p:spPr>
        <p:txBody>
          <a:bodyPr/>
          <a:lstStyle/>
          <a:p>
            <a:r>
              <a:rPr lang="en-US" dirty="0" smtClean="0"/>
              <a:t>802.16</a:t>
            </a:r>
          </a:p>
          <a:p>
            <a:r>
              <a:rPr lang="en-US" dirty="0" smtClean="0">
                <a:solidFill>
                  <a:srgbClr val="FF0000"/>
                </a:solidFill>
              </a:rPr>
              <a:t>50km (at the maximum range)</a:t>
            </a:r>
          </a:p>
          <a:p>
            <a:r>
              <a:rPr lang="en-US" dirty="0" smtClean="0"/>
              <a:t>From one to </a:t>
            </a:r>
            <a:r>
              <a:rPr lang="en-US" dirty="0" smtClean="0">
                <a:solidFill>
                  <a:srgbClr val="FF0000"/>
                </a:solidFill>
              </a:rPr>
              <a:t>hundreds</a:t>
            </a:r>
            <a:r>
              <a:rPr lang="en-US" dirty="0" smtClean="0"/>
              <a:t> consumers</a:t>
            </a:r>
          </a:p>
          <a:p>
            <a:r>
              <a:rPr lang="en-US" dirty="0" smtClean="0"/>
              <a:t>Between 34 Mbit/s and 1 </a:t>
            </a:r>
            <a:r>
              <a:rPr lang="en-US" dirty="0" err="1" smtClean="0"/>
              <a:t>Gbit</a:t>
            </a:r>
            <a:r>
              <a:rPr lang="en-US" dirty="0" smtClean="0"/>
              <a:t>/s</a:t>
            </a:r>
          </a:p>
          <a:p>
            <a:r>
              <a:rPr lang="en-US" dirty="0" smtClean="0"/>
              <a:t>Licensed/Unlicensed 2G to 11GHz</a:t>
            </a:r>
          </a:p>
          <a:p>
            <a:r>
              <a:rPr lang="en-US" dirty="0" smtClean="0"/>
              <a:t>Adjustable </a:t>
            </a:r>
            <a:r>
              <a:rPr lang="en-US" dirty="0" smtClean="0"/>
              <a:t>from 1.25M </a:t>
            </a:r>
            <a:r>
              <a:rPr lang="en-US" dirty="0" smtClean="0"/>
              <a:t>to </a:t>
            </a:r>
            <a:r>
              <a:rPr lang="en-US" dirty="0" smtClean="0"/>
              <a:t>20, 25, 28MHz, </a:t>
            </a:r>
            <a:endParaRPr lang="en-US" dirty="0" smtClean="0"/>
          </a:p>
          <a:p>
            <a:r>
              <a:rPr lang="en-US" dirty="0" smtClean="0"/>
              <a:t>OFDM (256-channels)</a:t>
            </a:r>
          </a:p>
          <a:p>
            <a:r>
              <a:rPr lang="en-US" dirty="0" smtClean="0"/>
              <a:t>Mobile </a:t>
            </a:r>
            <a:r>
              <a:rPr lang="en-US" dirty="0" err="1" smtClean="0"/>
              <a:t>WiMax</a:t>
            </a:r>
            <a:r>
              <a:rPr lang="en-US" dirty="0" smtClean="0"/>
              <a:t> (802.16e)</a:t>
            </a:r>
          </a:p>
          <a:p>
            <a:r>
              <a:rPr lang="en-US" dirty="0" smtClean="0"/>
              <a:t>Request/Grant</a:t>
            </a:r>
            <a:endParaRPr lang="en-US" dirty="0"/>
          </a:p>
        </p:txBody>
      </p:sp>
      <p:sp>
        <p:nvSpPr>
          <p:cNvPr id="7" name="Content Placeholder 5"/>
          <p:cNvSpPr txBox="1">
            <a:spLocks/>
          </p:cNvSpPr>
          <p:nvPr/>
        </p:nvSpPr>
        <p:spPr>
          <a:xfrm>
            <a:off x="7544248" y="1869372"/>
            <a:ext cx="4400497" cy="498289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802.11n, 802.11ac</a:t>
            </a:r>
          </a:p>
          <a:p>
            <a:r>
              <a:rPr lang="en-US" dirty="0" smtClean="0">
                <a:solidFill>
                  <a:srgbClr val="FF0000"/>
                </a:solidFill>
              </a:rPr>
              <a:t>Indoor 70m, outdoor 250m</a:t>
            </a:r>
          </a:p>
          <a:p>
            <a:r>
              <a:rPr lang="en-US" dirty="0" smtClean="0"/>
              <a:t>From one to tens</a:t>
            </a:r>
          </a:p>
          <a:p>
            <a:r>
              <a:rPr lang="en-US" dirty="0" smtClean="0"/>
              <a:t>150 Mbit/s (1 spatial stream)</a:t>
            </a:r>
          </a:p>
          <a:p>
            <a:r>
              <a:rPr lang="en-US" dirty="0" smtClean="0"/>
              <a:t>2.4GHz/5GHz</a:t>
            </a:r>
          </a:p>
          <a:p>
            <a:r>
              <a:rPr lang="en-US" dirty="0" smtClean="0"/>
              <a:t>Per channel </a:t>
            </a:r>
            <a:r>
              <a:rPr lang="en-US" dirty="0" smtClean="0"/>
              <a:t>40Mhz   </a:t>
            </a:r>
          </a:p>
          <a:p>
            <a:endParaRPr lang="en-US" dirty="0"/>
          </a:p>
          <a:p>
            <a:r>
              <a:rPr lang="en-US" dirty="0" smtClean="0"/>
              <a:t>OFDM</a:t>
            </a:r>
            <a:endParaRPr lang="en-US" dirty="0"/>
          </a:p>
          <a:p>
            <a:r>
              <a:rPr lang="en-US" dirty="0" smtClean="0"/>
              <a:t>Cannot move fast</a:t>
            </a:r>
          </a:p>
          <a:p>
            <a:r>
              <a:rPr lang="en-US" dirty="0" smtClean="0"/>
              <a:t>CSMA/CA or AP-</a:t>
            </a:r>
            <a:r>
              <a:rPr lang="en-US" dirty="0" err="1" smtClean="0"/>
              <a:t>uncontention</a:t>
            </a:r>
            <a:endParaRPr lang="en-US" dirty="0"/>
          </a:p>
        </p:txBody>
      </p:sp>
      <p:sp>
        <p:nvSpPr>
          <p:cNvPr id="8" name="TextBox 7"/>
          <p:cNvSpPr txBox="1"/>
          <p:nvPr/>
        </p:nvSpPr>
        <p:spPr>
          <a:xfrm>
            <a:off x="409761" y="6205931"/>
            <a:ext cx="9976982" cy="646331"/>
          </a:xfrm>
          <a:prstGeom prst="rect">
            <a:avLst/>
          </a:prstGeom>
          <a:noFill/>
        </p:spPr>
        <p:txBody>
          <a:bodyPr wrap="square" rtlCol="0">
            <a:spAutoFit/>
          </a:bodyPr>
          <a:lstStyle/>
          <a:p>
            <a:r>
              <a:rPr lang="en-US" dirty="0" smtClean="0"/>
              <a:t>Reference from: H. </a:t>
            </a:r>
            <a:r>
              <a:rPr lang="en-US" dirty="0" err="1" smtClean="0"/>
              <a:t>Labiod</a:t>
            </a:r>
            <a:r>
              <a:rPr lang="en-US" dirty="0" smtClean="0"/>
              <a:t>, H. </a:t>
            </a:r>
            <a:r>
              <a:rPr lang="en-US" dirty="0" err="1" smtClean="0"/>
              <a:t>Afifi</a:t>
            </a:r>
            <a:r>
              <a:rPr lang="en-US" dirty="0" smtClean="0"/>
              <a:t>, C. DE SANTIS, “WI-FI, Bluetooth, </a:t>
            </a:r>
            <a:r>
              <a:rPr lang="en-US" dirty="0" err="1" smtClean="0"/>
              <a:t>Zigbee</a:t>
            </a:r>
            <a:r>
              <a:rPr lang="en-US" dirty="0" smtClean="0"/>
              <a:t>, and </a:t>
            </a:r>
            <a:r>
              <a:rPr lang="en-US" dirty="0" err="1" smtClean="0"/>
              <a:t>WiMAX</a:t>
            </a:r>
            <a:r>
              <a:rPr lang="en-US" dirty="0" smtClean="0"/>
              <a:t>”, published by Springer, </a:t>
            </a:r>
            <a:endParaRPr lang="en-US" dirty="0"/>
          </a:p>
        </p:txBody>
      </p:sp>
    </p:spTree>
    <p:extLst>
      <p:ext uri="{BB962C8B-B14F-4D97-AF65-F5344CB8AC3E}">
        <p14:creationId xmlns:p14="http://schemas.microsoft.com/office/powerpoint/2010/main" val="1613575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Wi-Fi can’t move like 3G</a:t>
            </a:r>
            <a:endParaRPr lang="en-US" dirty="0"/>
          </a:p>
        </p:txBody>
      </p:sp>
      <p:sp>
        <p:nvSpPr>
          <p:cNvPr id="3" name="Content Placeholder 2"/>
          <p:cNvSpPr>
            <a:spLocks noGrp="1"/>
          </p:cNvSpPr>
          <p:nvPr>
            <p:ph idx="1"/>
          </p:nvPr>
        </p:nvSpPr>
        <p:spPr>
          <a:xfrm>
            <a:off x="2382734" y="1415845"/>
            <a:ext cx="8915400" cy="4495377"/>
          </a:xfrm>
        </p:spPr>
        <p:txBody>
          <a:bodyPr>
            <a:normAutofit/>
          </a:bodyPr>
          <a:lstStyle/>
          <a:p>
            <a:r>
              <a:rPr lang="en-US" sz="2400" dirty="0" smtClean="0"/>
              <a:t>FHSS (Frequency Hopping Spread Spectrum)</a:t>
            </a:r>
          </a:p>
          <a:p>
            <a:pPr lvl="1"/>
            <a:r>
              <a:rPr lang="en-US" sz="2000" dirty="0" smtClean="0"/>
              <a:t>More susceptible to narrowband noise and interference </a:t>
            </a:r>
          </a:p>
          <a:p>
            <a:pPr lvl="1"/>
            <a:r>
              <a:rPr lang="en-US" sz="2000" dirty="0" smtClean="0"/>
              <a:t>Do better indoors and multipath environments</a:t>
            </a:r>
          </a:p>
          <a:p>
            <a:pPr lvl="1"/>
            <a:r>
              <a:rPr lang="en-US" sz="2000" dirty="0" smtClean="0"/>
              <a:t>Cheaper and easier</a:t>
            </a:r>
          </a:p>
          <a:p>
            <a:pPr lvl="1"/>
            <a:endParaRPr lang="en-US" sz="2000" dirty="0" smtClean="0"/>
          </a:p>
          <a:p>
            <a:r>
              <a:rPr lang="en-US" sz="2400" dirty="0" smtClean="0"/>
              <a:t>DSSS (Direct Sequence Spread Spectrum)</a:t>
            </a:r>
          </a:p>
          <a:p>
            <a:pPr lvl="1"/>
            <a:r>
              <a:rPr lang="en-US" sz="2000" dirty="0" smtClean="0"/>
              <a:t>Much more useful in outdoor environment and non-cluttered environments</a:t>
            </a:r>
          </a:p>
          <a:p>
            <a:pPr lvl="1"/>
            <a:r>
              <a:rPr lang="en-US" sz="2000" dirty="0" smtClean="0"/>
              <a:t>Use bandwidth much more efficiently and give a much higher data throughput than FHSS</a:t>
            </a:r>
          </a:p>
          <a:p>
            <a:pPr lvl="1"/>
            <a:endParaRPr lang="en-US" sz="2000" dirty="0"/>
          </a:p>
        </p:txBody>
      </p:sp>
      <p:sp>
        <p:nvSpPr>
          <p:cNvPr id="4" name="TextBox 3"/>
          <p:cNvSpPr txBox="1"/>
          <p:nvPr/>
        </p:nvSpPr>
        <p:spPr>
          <a:xfrm>
            <a:off x="2382734" y="6046839"/>
            <a:ext cx="8915400" cy="584775"/>
          </a:xfrm>
          <a:prstGeom prst="rect">
            <a:avLst/>
          </a:prstGeom>
          <a:noFill/>
        </p:spPr>
        <p:txBody>
          <a:bodyPr wrap="square" rtlCol="0">
            <a:spAutoFit/>
          </a:bodyPr>
          <a:lstStyle/>
          <a:p>
            <a:r>
              <a:rPr lang="en-US" sz="1600" dirty="0" smtClean="0"/>
              <a:t>Reference from: Earl McCune, “DSSS vs. FHSS narrowband interference performance issues”, </a:t>
            </a:r>
            <a:r>
              <a:rPr lang="en-US" sz="1600" i="1" dirty="0" smtClean="0"/>
              <a:t>RF signal processing</a:t>
            </a:r>
            <a:r>
              <a:rPr lang="en-US" sz="1600" dirty="0" smtClean="0"/>
              <a:t>, September, 2000, p.90 – p.104</a:t>
            </a:r>
            <a:endParaRPr lang="en-US" sz="1600" dirty="0"/>
          </a:p>
        </p:txBody>
      </p:sp>
    </p:spTree>
    <p:extLst>
      <p:ext uri="{BB962C8B-B14F-4D97-AF65-F5344CB8AC3E}">
        <p14:creationId xmlns:p14="http://schemas.microsoft.com/office/powerpoint/2010/main" val="759663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http://www.iebmedia.com/images/art_images/ieb19wireless-fig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0" y="3032033"/>
            <a:ext cx="5164364" cy="31908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0423" y="1876063"/>
            <a:ext cx="6270171" cy="3693319"/>
          </a:xfrm>
          <a:prstGeom prst="rect">
            <a:avLst/>
          </a:prstGeom>
          <a:noFill/>
        </p:spPr>
        <p:txBody>
          <a:bodyPr wrap="square" rtlCol="0">
            <a:spAutoFit/>
          </a:bodyPr>
          <a:lstStyle/>
          <a:p>
            <a:r>
              <a:rPr lang="en-US" dirty="0" smtClean="0"/>
              <a:t>If in an indoor environment, you are using Skype to take a call with your friends. </a:t>
            </a:r>
          </a:p>
          <a:p>
            <a:endParaRPr lang="en-US" dirty="0"/>
          </a:p>
          <a:p>
            <a:r>
              <a:rPr lang="en-US" dirty="0" smtClean="0"/>
              <a:t>You are using a smart phone through Wi-Fi, and you are walking around. </a:t>
            </a:r>
          </a:p>
          <a:p>
            <a:endParaRPr lang="en-US" dirty="0"/>
          </a:p>
          <a:p>
            <a:r>
              <a:rPr lang="en-US" dirty="0" smtClean="0"/>
              <a:t>What will happen? </a:t>
            </a:r>
          </a:p>
          <a:p>
            <a:endParaRPr lang="en-US" dirty="0"/>
          </a:p>
          <a:p>
            <a:r>
              <a:rPr lang="en-US" dirty="0" smtClean="0"/>
              <a:t>Or if you are in an outdoor environment and </a:t>
            </a:r>
          </a:p>
          <a:p>
            <a:r>
              <a:rPr lang="en-US" dirty="0" smtClean="0"/>
              <a:t>You are using your smart phone playing a real-time online game. </a:t>
            </a:r>
          </a:p>
          <a:p>
            <a:endParaRPr lang="en-US" dirty="0"/>
          </a:p>
          <a:p>
            <a:r>
              <a:rPr lang="en-US" dirty="0" smtClean="0"/>
              <a:t>What will happen?</a:t>
            </a:r>
          </a:p>
        </p:txBody>
      </p:sp>
      <p:sp>
        <p:nvSpPr>
          <p:cNvPr id="3" name="TextBox 2"/>
          <p:cNvSpPr txBox="1"/>
          <p:nvPr/>
        </p:nvSpPr>
        <p:spPr>
          <a:xfrm>
            <a:off x="6335713" y="6224270"/>
            <a:ext cx="5646057" cy="577081"/>
          </a:xfrm>
          <a:prstGeom prst="rect">
            <a:avLst/>
          </a:prstGeom>
          <a:noFill/>
        </p:spPr>
        <p:txBody>
          <a:bodyPr wrap="square" rtlCol="0">
            <a:spAutoFit/>
          </a:bodyPr>
          <a:lstStyle/>
          <a:p>
            <a:r>
              <a:rPr lang="en-US" sz="1050" dirty="0" smtClean="0"/>
              <a:t>Figure reference from : http</a:t>
            </a:r>
            <a:r>
              <a:rPr lang="en-US" sz="1050" dirty="0"/>
              <a:t>://www.iebmedia.com/index.php?id=4466&amp;parentid=74&amp;themeid=255&amp;hft=19&amp;showdetail=true&amp;bb=1&amp;PHPSESSID=lvnbqfjqir53bhuru4us4qntk3</a:t>
            </a:r>
          </a:p>
        </p:txBody>
      </p:sp>
      <p:pic>
        <p:nvPicPr>
          <p:cNvPr id="2052" name="Picture 4" descr="http://www.helifreak.com/attachment.php?attachmentid=259425&amp;d=13183558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4000" y="124504"/>
            <a:ext cx="4686300" cy="21717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54800" y="2536262"/>
            <a:ext cx="5062764" cy="261610"/>
          </a:xfrm>
          <a:prstGeom prst="rect">
            <a:avLst/>
          </a:prstGeom>
          <a:noFill/>
        </p:spPr>
        <p:txBody>
          <a:bodyPr wrap="square" rtlCol="0">
            <a:spAutoFit/>
          </a:bodyPr>
          <a:lstStyle/>
          <a:p>
            <a:r>
              <a:rPr lang="en-US" sz="1100" dirty="0"/>
              <a:t>Reference from: http://www.helifreak.com/showthread.php?t=347351</a:t>
            </a:r>
          </a:p>
        </p:txBody>
      </p:sp>
    </p:spTree>
    <p:extLst>
      <p:ext uri="{BB962C8B-B14F-4D97-AF65-F5344CB8AC3E}">
        <p14:creationId xmlns:p14="http://schemas.microsoft.com/office/powerpoint/2010/main" val="1368888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smtClean="0"/>
              <a:t>no </a:t>
            </a:r>
            <a:r>
              <a:rPr lang="en-US" dirty="0" smtClean="0"/>
              <a:t>3G but another technique</a:t>
            </a:r>
            <a:endParaRPr lang="en-US" dirty="0"/>
          </a:p>
        </p:txBody>
      </p:sp>
      <p:sp>
        <p:nvSpPr>
          <p:cNvPr id="3" name="Content Placeholder 2"/>
          <p:cNvSpPr>
            <a:spLocks noGrp="1"/>
          </p:cNvSpPr>
          <p:nvPr>
            <p:ph idx="1"/>
          </p:nvPr>
        </p:nvSpPr>
        <p:spPr>
          <a:xfrm>
            <a:off x="2589212" y="1905000"/>
            <a:ext cx="8915400" cy="3777622"/>
          </a:xfrm>
        </p:spPr>
        <p:txBody>
          <a:bodyPr>
            <a:noAutofit/>
          </a:bodyPr>
          <a:lstStyle/>
          <a:p>
            <a:r>
              <a:rPr lang="en-US" sz="2000" dirty="0" smtClean="0">
                <a:solidFill>
                  <a:srgbClr val="FF0000"/>
                </a:solidFill>
              </a:rPr>
              <a:t>Expensive</a:t>
            </a:r>
            <a:r>
              <a:rPr lang="en-US" sz="2000" dirty="0" smtClean="0"/>
              <a:t> spending on mobile base station </a:t>
            </a:r>
            <a:r>
              <a:rPr lang="en-US" sz="2000" dirty="0" smtClean="0"/>
              <a:t>set-up</a:t>
            </a:r>
          </a:p>
          <a:p>
            <a:pPr lvl="1"/>
            <a:r>
              <a:rPr lang="en-US" dirty="0" smtClean="0"/>
              <a:t>Constructing a tower costs around $200,000 or $250,000 (data from 2009)</a:t>
            </a:r>
            <a:endParaRPr lang="en-US" dirty="0" smtClean="0"/>
          </a:p>
          <a:p>
            <a:r>
              <a:rPr lang="en-US" sz="2000" dirty="0" smtClean="0"/>
              <a:t>Rough environment give bad condition to build up a base station</a:t>
            </a:r>
          </a:p>
          <a:p>
            <a:r>
              <a:rPr lang="en-US" sz="2000" dirty="0" smtClean="0"/>
              <a:t>Not economy with a base station but may be one terminate user and who may even not your customer</a:t>
            </a:r>
          </a:p>
          <a:p>
            <a:r>
              <a:rPr lang="en-US" sz="2000" dirty="0" smtClean="0"/>
              <a:t>3G need the customer to choose an operator and a bad internet access experiments if you cannot afford enough money. And most of time you cannot use it play </a:t>
            </a:r>
            <a:r>
              <a:rPr lang="en-US" sz="2000" dirty="0" smtClean="0"/>
              <a:t>real-time </a:t>
            </a:r>
            <a:r>
              <a:rPr lang="en-US" sz="2000" dirty="0" smtClean="0"/>
              <a:t>games</a:t>
            </a:r>
          </a:p>
          <a:p>
            <a:r>
              <a:rPr lang="en-US" sz="2000" dirty="0" smtClean="0"/>
              <a:t>You can do everything you like, but first of all you have your flow. </a:t>
            </a:r>
            <a:endParaRPr lang="en-US" sz="2000" dirty="0"/>
          </a:p>
        </p:txBody>
      </p:sp>
    </p:spTree>
    <p:extLst>
      <p:ext uri="{BB962C8B-B14F-4D97-AF65-F5344CB8AC3E}">
        <p14:creationId xmlns:p14="http://schemas.microsoft.com/office/powerpoint/2010/main" val="945966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need a techniques like Wi-MAX</a:t>
            </a:r>
            <a:endParaRPr lang="en-US" dirty="0"/>
          </a:p>
        </p:txBody>
      </p:sp>
      <p:sp>
        <p:nvSpPr>
          <p:cNvPr id="3" name="Content Placeholder 2"/>
          <p:cNvSpPr>
            <a:spLocks noGrp="1"/>
          </p:cNvSpPr>
          <p:nvPr>
            <p:ph idx="1"/>
          </p:nvPr>
        </p:nvSpPr>
        <p:spPr/>
        <p:txBody>
          <a:bodyPr/>
          <a:lstStyle/>
          <a:p>
            <a:r>
              <a:rPr lang="en-US" dirty="0" smtClean="0"/>
              <a:t>We need a much more free access to the global internet</a:t>
            </a:r>
          </a:p>
          <a:p>
            <a:r>
              <a:rPr lang="en-US" dirty="0" smtClean="0"/>
              <a:t>We need a much more convenient network environment which can be connected and worked among my home, my working place, supermarket, bus station, park, everywhere I stand on.</a:t>
            </a:r>
          </a:p>
          <a:p>
            <a:r>
              <a:rPr lang="en-US" dirty="0" smtClean="0"/>
              <a:t>We need a much higher quality of service when I am enjoying multimedia service</a:t>
            </a:r>
          </a:p>
          <a:p>
            <a:r>
              <a:rPr lang="en-US" dirty="0" smtClean="0"/>
              <a:t>We need a stable and trustable network access function when I am in a totally unfamiliar environment.</a:t>
            </a:r>
          </a:p>
          <a:p>
            <a:r>
              <a:rPr lang="en-US" dirty="0" smtClean="0"/>
              <a:t>We need a network connection even I am in a desert</a:t>
            </a:r>
            <a:endParaRPr lang="en-US" dirty="0"/>
          </a:p>
        </p:txBody>
      </p:sp>
    </p:spTree>
    <p:extLst>
      <p:ext uri="{BB962C8B-B14F-4D97-AF65-F5344CB8AC3E}">
        <p14:creationId xmlns:p14="http://schemas.microsoft.com/office/powerpoint/2010/main" val="28784777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a:t>
            </a:r>
            <a:r>
              <a:rPr lang="en-US" dirty="0" err="1" smtClean="0"/>
              <a:t>WiMAX</a:t>
            </a:r>
            <a:endParaRPr lang="en-US" dirty="0"/>
          </a:p>
        </p:txBody>
      </p:sp>
      <p:sp>
        <p:nvSpPr>
          <p:cNvPr id="3" name="Text Placeholder 2"/>
          <p:cNvSpPr>
            <a:spLocks noGrp="1"/>
          </p:cNvSpPr>
          <p:nvPr>
            <p:ph type="body" idx="1"/>
          </p:nvPr>
        </p:nvSpPr>
        <p:spPr/>
        <p:txBody>
          <a:bodyPr/>
          <a:lstStyle/>
          <a:p>
            <a:r>
              <a:rPr lang="en-US" dirty="0" smtClean="0"/>
              <a:t>Performance has gained</a:t>
            </a:r>
          </a:p>
          <a:p>
            <a:r>
              <a:rPr lang="en-US" dirty="0" smtClean="0"/>
              <a:t>Future direction</a:t>
            </a:r>
            <a:endParaRPr lang="en-US" dirty="0"/>
          </a:p>
        </p:txBody>
      </p:sp>
    </p:spTree>
    <p:extLst>
      <p:ext uri="{BB962C8B-B14F-4D97-AF65-F5344CB8AC3E}">
        <p14:creationId xmlns:p14="http://schemas.microsoft.com/office/powerpoint/2010/main" val="489363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581775" y="159658"/>
            <a:ext cx="5610225" cy="2771775"/>
          </a:xfrm>
          <a:prstGeom prst="rect">
            <a:avLst/>
          </a:prstGeom>
        </p:spPr>
      </p:pic>
      <p:pic>
        <p:nvPicPr>
          <p:cNvPr id="6" name="Picture 5"/>
          <p:cNvPicPr>
            <a:picLocks noChangeAspect="1"/>
          </p:cNvPicPr>
          <p:nvPr/>
        </p:nvPicPr>
        <p:blipFill>
          <a:blip r:embed="rId4"/>
          <a:stretch>
            <a:fillRect/>
          </a:stretch>
        </p:blipFill>
        <p:spPr>
          <a:xfrm>
            <a:off x="7453312" y="3519840"/>
            <a:ext cx="3867150" cy="2333625"/>
          </a:xfrm>
          <a:prstGeom prst="rect">
            <a:avLst/>
          </a:prstGeom>
        </p:spPr>
      </p:pic>
      <p:sp>
        <p:nvSpPr>
          <p:cNvPr id="8" name="TextBox 7"/>
          <p:cNvSpPr txBox="1"/>
          <p:nvPr/>
        </p:nvSpPr>
        <p:spPr>
          <a:xfrm>
            <a:off x="7155543" y="2931433"/>
            <a:ext cx="4644571" cy="369332"/>
          </a:xfrm>
          <a:prstGeom prst="rect">
            <a:avLst/>
          </a:prstGeom>
          <a:noFill/>
        </p:spPr>
        <p:txBody>
          <a:bodyPr wrap="square" rtlCol="0">
            <a:spAutoFit/>
          </a:bodyPr>
          <a:lstStyle/>
          <a:p>
            <a:r>
              <a:rPr lang="en-US" dirty="0" smtClean="0"/>
              <a:t>Mobile laptop and Base station</a:t>
            </a:r>
            <a:endParaRPr lang="en-US" dirty="0"/>
          </a:p>
        </p:txBody>
      </p:sp>
      <p:sp>
        <p:nvSpPr>
          <p:cNvPr id="9" name="TextBox 8"/>
          <p:cNvSpPr txBox="1"/>
          <p:nvPr/>
        </p:nvSpPr>
        <p:spPr>
          <a:xfrm>
            <a:off x="7039430" y="6072540"/>
            <a:ext cx="4992914" cy="369332"/>
          </a:xfrm>
          <a:prstGeom prst="rect">
            <a:avLst/>
          </a:prstGeom>
          <a:noFill/>
        </p:spPr>
        <p:txBody>
          <a:bodyPr wrap="square" rtlCol="0">
            <a:spAutoFit/>
          </a:bodyPr>
          <a:lstStyle/>
          <a:p>
            <a:r>
              <a:rPr lang="en-US" dirty="0" smtClean="0"/>
              <a:t>Mobile </a:t>
            </a:r>
            <a:r>
              <a:rPr lang="en-US" dirty="0" err="1" smtClean="0"/>
              <a:t>WiMAX</a:t>
            </a:r>
            <a:r>
              <a:rPr lang="en-US" dirty="0" smtClean="0"/>
              <a:t> enabled laptop in vehicle</a:t>
            </a:r>
            <a:endParaRPr lang="en-US" dirty="0"/>
          </a:p>
        </p:txBody>
      </p:sp>
      <p:sp>
        <p:nvSpPr>
          <p:cNvPr id="10" name="TextBox 9"/>
          <p:cNvSpPr txBox="1"/>
          <p:nvPr/>
        </p:nvSpPr>
        <p:spPr>
          <a:xfrm>
            <a:off x="-29021" y="6400798"/>
            <a:ext cx="8534400" cy="461665"/>
          </a:xfrm>
          <a:prstGeom prst="rect">
            <a:avLst/>
          </a:prstGeom>
          <a:noFill/>
        </p:spPr>
        <p:txBody>
          <a:bodyPr wrap="square" rtlCol="0">
            <a:spAutoFit/>
          </a:bodyPr>
          <a:lstStyle/>
          <a:p>
            <a:r>
              <a:rPr lang="en-US" sz="1200" dirty="0" smtClean="0"/>
              <a:t>Reference </a:t>
            </a:r>
            <a:r>
              <a:rPr lang="en-US" sz="1200" dirty="0"/>
              <a:t>from: </a:t>
            </a:r>
            <a:r>
              <a:rPr lang="en-US" sz="1200" dirty="0" smtClean="0"/>
              <a:t>M. </a:t>
            </a:r>
            <a:r>
              <a:rPr lang="en-US" sz="1200" dirty="0"/>
              <a:t>Tran, </a:t>
            </a:r>
            <a:r>
              <a:rPr lang="en-US" sz="1200" dirty="0" smtClean="0"/>
              <a:t>G. </a:t>
            </a:r>
            <a:r>
              <a:rPr lang="en-US" sz="1200" dirty="0" err="1"/>
              <a:t>Zaggoulos</a:t>
            </a:r>
            <a:r>
              <a:rPr lang="en-US" sz="1200" dirty="0"/>
              <a:t>, </a:t>
            </a:r>
            <a:r>
              <a:rPr lang="en-US" sz="1200" dirty="0" smtClean="0"/>
              <a:t>A. </a:t>
            </a:r>
            <a:r>
              <a:rPr lang="en-US" sz="1200" dirty="0"/>
              <a:t>Nix and </a:t>
            </a:r>
            <a:r>
              <a:rPr lang="en-US" sz="1200" dirty="0" smtClean="0"/>
              <a:t>A. </a:t>
            </a:r>
            <a:r>
              <a:rPr lang="en-US" sz="1200" dirty="0" err="1" smtClean="0"/>
              <a:t>Doufexi</a:t>
            </a:r>
            <a:r>
              <a:rPr lang="en-US" sz="1200" dirty="0"/>
              <a:t>, “Mobile </a:t>
            </a:r>
            <a:r>
              <a:rPr lang="en-US" sz="1200" dirty="0" err="1"/>
              <a:t>WiMAX</a:t>
            </a:r>
            <a:r>
              <a:rPr lang="en-US" sz="1200" dirty="0"/>
              <a:t>: Performance Analysis and </a:t>
            </a:r>
          </a:p>
          <a:p>
            <a:r>
              <a:rPr lang="en-US" sz="1200" dirty="0"/>
              <a:t>Comparison with Experimental Results </a:t>
            </a:r>
            <a:r>
              <a:rPr lang="en-US" sz="1200" dirty="0" smtClean="0"/>
              <a:t>”, in </a:t>
            </a:r>
            <a:r>
              <a:rPr lang="en-US" sz="1200" i="1" dirty="0" smtClean="0"/>
              <a:t>Conf. Vehicle Technology</a:t>
            </a:r>
            <a:r>
              <a:rPr lang="en-US" sz="1200" dirty="0" smtClean="0"/>
              <a:t>, pp. 1 – 5, </a:t>
            </a:r>
            <a:r>
              <a:rPr lang="en-US" sz="1200" dirty="0"/>
              <a:t>21-24 Sept. 2008</a:t>
            </a:r>
            <a:r>
              <a:rPr lang="en-US" sz="1200" dirty="0" smtClean="0"/>
              <a:t> </a:t>
            </a:r>
            <a:endParaRPr lang="en-US" sz="1200" dirty="0"/>
          </a:p>
        </p:txBody>
      </p:sp>
      <p:sp>
        <p:nvSpPr>
          <p:cNvPr id="14" name="Rectangle 13"/>
          <p:cNvSpPr/>
          <p:nvPr/>
        </p:nvSpPr>
        <p:spPr>
          <a:xfrm>
            <a:off x="101600" y="318640"/>
            <a:ext cx="6096000" cy="5632311"/>
          </a:xfrm>
          <a:prstGeom prst="rect">
            <a:avLst/>
          </a:prstGeom>
        </p:spPr>
        <p:txBody>
          <a:bodyPr>
            <a:spAutoFit/>
          </a:bodyPr>
          <a:lstStyle/>
          <a:p>
            <a:pPr marL="342900" indent="-342900">
              <a:buAutoNum type="arabicPeriod"/>
            </a:pPr>
            <a:r>
              <a:rPr lang="en-US" dirty="0" smtClean="0"/>
              <a:t>The </a:t>
            </a:r>
            <a:r>
              <a:rPr lang="en-US" dirty="0"/>
              <a:t>experimental data was captured using a </a:t>
            </a:r>
            <a:r>
              <a:rPr lang="en-US" dirty="0" smtClean="0"/>
              <a:t>laptop computer </a:t>
            </a:r>
            <a:r>
              <a:rPr lang="en-US" dirty="0"/>
              <a:t>and a mobile </a:t>
            </a:r>
            <a:r>
              <a:rPr lang="en-US" dirty="0" err="1"/>
              <a:t>WiMAX</a:t>
            </a:r>
            <a:r>
              <a:rPr lang="en-US" dirty="0"/>
              <a:t> data </a:t>
            </a:r>
            <a:r>
              <a:rPr lang="en-US" dirty="0" smtClean="0"/>
              <a:t>card</a:t>
            </a:r>
          </a:p>
          <a:p>
            <a:pPr marL="342900" indent="-342900">
              <a:buAutoNum type="arabicPeriod"/>
            </a:pPr>
            <a:endParaRPr lang="en-US" dirty="0" smtClean="0"/>
          </a:p>
          <a:p>
            <a:pPr marL="342900" indent="-342900">
              <a:buFont typeface="+mj-lt"/>
              <a:buAutoNum type="arabicPeriod"/>
            </a:pPr>
            <a:r>
              <a:rPr lang="en-US" dirty="0" smtClean="0"/>
              <a:t>The </a:t>
            </a:r>
            <a:r>
              <a:rPr lang="en-US" dirty="0"/>
              <a:t>BS used </a:t>
            </a:r>
            <a:r>
              <a:rPr lang="en-US" dirty="0" smtClean="0"/>
              <a:t>time division </a:t>
            </a:r>
            <a:r>
              <a:rPr lang="en-US" dirty="0"/>
              <a:t>duplex (TDD) </a:t>
            </a:r>
            <a:r>
              <a:rPr lang="en-US" dirty="0" smtClean="0"/>
              <a:t>with   scheduling </a:t>
            </a:r>
            <a:r>
              <a:rPr lang="en-US" dirty="0"/>
              <a:t>based on a </a:t>
            </a:r>
            <a:r>
              <a:rPr lang="en-US" dirty="0" smtClean="0"/>
              <a:t>Round-Robin </a:t>
            </a:r>
            <a:r>
              <a:rPr lang="en-US" dirty="0"/>
              <a:t>technique</a:t>
            </a:r>
            <a:r>
              <a:rPr lang="en-US" dirty="0" smtClean="0"/>
              <a:t>.</a:t>
            </a:r>
          </a:p>
          <a:p>
            <a:pPr marL="342900" indent="-342900">
              <a:buFont typeface="+mj-lt"/>
              <a:buAutoNum type="arabicPeriod"/>
            </a:pPr>
            <a:endParaRPr lang="en-US" dirty="0" smtClean="0"/>
          </a:p>
          <a:p>
            <a:pPr marL="342900" indent="-342900">
              <a:buFont typeface="+mj-lt"/>
              <a:buAutoNum type="arabicPeriod"/>
            </a:pPr>
            <a:r>
              <a:rPr lang="en-US" dirty="0" smtClean="0"/>
              <a:t>A </a:t>
            </a:r>
            <a:r>
              <a:rPr lang="en-US" dirty="0"/>
              <a:t>video server was used to compress a composite </a:t>
            </a:r>
            <a:r>
              <a:rPr lang="en-US" dirty="0" smtClean="0"/>
              <a:t>video source </a:t>
            </a:r>
            <a:r>
              <a:rPr lang="en-US" dirty="0"/>
              <a:t>into an IP encapsulated H.264 stream</a:t>
            </a:r>
            <a:r>
              <a:rPr lang="en-US" dirty="0" smtClean="0"/>
              <a:t>.</a:t>
            </a:r>
          </a:p>
          <a:p>
            <a:pPr marL="342900" indent="-342900">
              <a:buFont typeface="+mj-lt"/>
              <a:buAutoNum type="arabicPeriod"/>
            </a:pPr>
            <a:endParaRPr lang="en-US" dirty="0"/>
          </a:p>
          <a:p>
            <a:pPr marL="342900" indent="-342900">
              <a:buFont typeface="+mj-lt"/>
              <a:buAutoNum type="arabicPeriod"/>
            </a:pPr>
            <a:r>
              <a:rPr lang="en-US" dirty="0" smtClean="0"/>
              <a:t>the </a:t>
            </a:r>
            <a:r>
              <a:rPr lang="en-US" dirty="0"/>
              <a:t>laptop was placed inside a </a:t>
            </a:r>
            <a:r>
              <a:rPr lang="en-US" dirty="0" smtClean="0"/>
              <a:t>GPS enabled </a:t>
            </a:r>
            <a:r>
              <a:rPr lang="en-US" dirty="0"/>
              <a:t>vehicle and driven in the vicinity of the </a:t>
            </a:r>
            <a:r>
              <a:rPr lang="en-US" dirty="0" err="1"/>
              <a:t>WiMAX</a:t>
            </a:r>
            <a:r>
              <a:rPr lang="en-US" dirty="0"/>
              <a:t> BS </a:t>
            </a:r>
            <a:r>
              <a:rPr lang="en-US" dirty="0" smtClean="0"/>
              <a:t>at</a:t>
            </a:r>
            <a:r>
              <a:rPr lang="en-US" dirty="0"/>
              <a:t> </a:t>
            </a:r>
            <a:r>
              <a:rPr lang="en-US" dirty="0" smtClean="0"/>
              <a:t>speeds </a:t>
            </a:r>
            <a:r>
              <a:rPr lang="en-US" dirty="0"/>
              <a:t>of up to 35 km/h.</a:t>
            </a:r>
            <a:endParaRPr lang="en-US" dirty="0"/>
          </a:p>
          <a:p>
            <a:pPr marL="342900" indent="-342900">
              <a:buFont typeface="+mj-lt"/>
              <a:buAutoNum type="arabicPeriod"/>
            </a:pPr>
            <a:endParaRPr lang="en-US" dirty="0" smtClean="0"/>
          </a:p>
          <a:p>
            <a:pPr marL="342900" indent="-342900">
              <a:buFont typeface="+mj-lt"/>
              <a:buAutoNum type="arabicPeriod"/>
            </a:pPr>
            <a:r>
              <a:rPr lang="en-US" dirty="0" smtClean="0"/>
              <a:t>The </a:t>
            </a:r>
            <a:r>
              <a:rPr lang="en-US" dirty="0"/>
              <a:t>H.264 video was received in </a:t>
            </a:r>
            <a:r>
              <a:rPr lang="en-US" dirty="0" smtClean="0"/>
              <a:t>the moving </a:t>
            </a:r>
            <a:r>
              <a:rPr lang="en-US" dirty="0"/>
              <a:t>vehicle and decoded on the laptop. The drive </a:t>
            </a:r>
            <a:r>
              <a:rPr lang="en-US" dirty="0" smtClean="0"/>
              <a:t>test</a:t>
            </a:r>
          </a:p>
          <a:p>
            <a:pPr marL="342900" indent="-342900">
              <a:buFont typeface="+mj-lt"/>
              <a:buAutoNum type="arabicPeriod"/>
            </a:pPr>
            <a:endParaRPr lang="en-US" dirty="0"/>
          </a:p>
          <a:p>
            <a:pPr marL="342900" indent="-342900">
              <a:buFont typeface="+mj-lt"/>
              <a:buAutoNum type="arabicPeriod"/>
            </a:pPr>
            <a:r>
              <a:rPr lang="en-US" dirty="0"/>
              <a:t>involved passing through the radio shadow </a:t>
            </a:r>
            <a:r>
              <a:rPr lang="en-US" dirty="0" smtClean="0"/>
              <a:t>of numerous tall buildings</a:t>
            </a:r>
            <a:r>
              <a:rPr lang="en-US" dirty="0"/>
              <a:t>.</a:t>
            </a:r>
            <a:endParaRPr lang="en-US" dirty="0"/>
          </a:p>
        </p:txBody>
      </p:sp>
    </p:spTree>
    <p:extLst>
      <p:ext uri="{BB962C8B-B14F-4D97-AF65-F5344CB8AC3E}">
        <p14:creationId xmlns:p14="http://schemas.microsoft.com/office/powerpoint/2010/main" val="3869525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What will be discussed </a:t>
            </a:r>
            <a:endParaRPr lang="en-US" sz="4800" dirty="0"/>
          </a:p>
        </p:txBody>
      </p:sp>
      <p:sp>
        <p:nvSpPr>
          <p:cNvPr id="3" name="Content Placeholder 2"/>
          <p:cNvSpPr>
            <a:spLocks noGrp="1"/>
          </p:cNvSpPr>
          <p:nvPr>
            <p:ph idx="1"/>
          </p:nvPr>
        </p:nvSpPr>
        <p:spPr>
          <a:xfrm>
            <a:off x="2589212" y="1685109"/>
            <a:ext cx="8915400" cy="4807131"/>
          </a:xfrm>
        </p:spPr>
        <p:txBody>
          <a:bodyPr>
            <a:normAutofit fontScale="92500" lnSpcReduction="20000"/>
          </a:bodyPr>
          <a:lstStyle/>
          <a:p>
            <a:r>
              <a:rPr lang="en-US" sz="2400" dirty="0" smtClean="0"/>
              <a:t>What is </a:t>
            </a:r>
            <a:r>
              <a:rPr lang="en-US" sz="2400" dirty="0" err="1" smtClean="0"/>
              <a:t>WiMAX</a:t>
            </a:r>
            <a:endParaRPr lang="en-US" sz="2400" dirty="0" smtClean="0"/>
          </a:p>
          <a:p>
            <a:pPr lvl="1"/>
            <a:r>
              <a:rPr lang="en-US" sz="2000" dirty="0" smtClean="0"/>
              <a:t>General concept about </a:t>
            </a:r>
            <a:r>
              <a:rPr lang="en-US" sz="2000" dirty="0" err="1" smtClean="0"/>
              <a:t>WiMAX</a:t>
            </a:r>
            <a:endParaRPr lang="en-US" sz="2000" dirty="0" smtClean="0"/>
          </a:p>
          <a:p>
            <a:pPr lvl="1"/>
            <a:r>
              <a:rPr lang="en-US" sz="2000" dirty="0" smtClean="0"/>
              <a:t>End to End Architecture</a:t>
            </a:r>
          </a:p>
          <a:p>
            <a:pPr lvl="1"/>
            <a:r>
              <a:rPr lang="en-US" sz="2000" dirty="0" smtClean="0"/>
              <a:t>Technical Points and Prominent Features</a:t>
            </a:r>
          </a:p>
          <a:p>
            <a:r>
              <a:rPr lang="en-US" sz="2400" dirty="0" smtClean="0"/>
              <a:t>Why is </a:t>
            </a:r>
            <a:r>
              <a:rPr lang="en-US" sz="2400" dirty="0" err="1" smtClean="0"/>
              <a:t>WiMAX</a:t>
            </a:r>
            <a:endParaRPr lang="en-US" sz="2400" dirty="0" smtClean="0"/>
          </a:p>
          <a:p>
            <a:pPr lvl="1"/>
            <a:r>
              <a:rPr lang="en-US" sz="2200" dirty="0" err="1" smtClean="0"/>
              <a:t>WiFi</a:t>
            </a:r>
            <a:r>
              <a:rPr lang="en-US" sz="2200" dirty="0" smtClean="0"/>
              <a:t> vs. </a:t>
            </a:r>
            <a:r>
              <a:rPr lang="en-US" sz="2200" dirty="0" err="1" smtClean="0"/>
              <a:t>WiMAX</a:t>
            </a:r>
            <a:endParaRPr lang="en-US" sz="2200" dirty="0"/>
          </a:p>
          <a:p>
            <a:pPr lvl="1"/>
            <a:r>
              <a:rPr lang="en-US" sz="2200" dirty="0" smtClean="0"/>
              <a:t>Why </a:t>
            </a:r>
            <a:r>
              <a:rPr lang="en-US" sz="2200" dirty="0" err="1" smtClean="0"/>
              <a:t>WiFi</a:t>
            </a:r>
            <a:r>
              <a:rPr lang="en-US" sz="2200" dirty="0" smtClean="0"/>
              <a:t> cannot move like 3G</a:t>
            </a:r>
          </a:p>
          <a:p>
            <a:pPr lvl="1"/>
            <a:r>
              <a:rPr lang="en-US" sz="2200" dirty="0" smtClean="0"/>
              <a:t>Why not 3G but another technology</a:t>
            </a:r>
          </a:p>
          <a:p>
            <a:pPr lvl="1"/>
            <a:r>
              <a:rPr lang="en-US" sz="2200" dirty="0" smtClean="0"/>
              <a:t>We need </a:t>
            </a:r>
            <a:r>
              <a:rPr lang="en-US" sz="2200" dirty="0" err="1" smtClean="0"/>
              <a:t>WiMAX</a:t>
            </a:r>
            <a:endParaRPr lang="en-US" sz="2200" dirty="0" smtClean="0"/>
          </a:p>
          <a:p>
            <a:r>
              <a:rPr lang="en-US" sz="2400" dirty="0" smtClean="0"/>
              <a:t>How is </a:t>
            </a:r>
            <a:r>
              <a:rPr lang="en-US" sz="2400" dirty="0" err="1" smtClean="0"/>
              <a:t>WiMAX</a:t>
            </a:r>
            <a:endParaRPr lang="en-US" sz="2400" dirty="0" smtClean="0"/>
          </a:p>
          <a:p>
            <a:pPr lvl="1"/>
            <a:r>
              <a:rPr lang="en-US" sz="2200" dirty="0" smtClean="0"/>
              <a:t>Performance evaluation</a:t>
            </a:r>
          </a:p>
          <a:p>
            <a:pPr lvl="1"/>
            <a:r>
              <a:rPr lang="en-US" sz="2200" dirty="0" smtClean="0"/>
              <a:t>Future </a:t>
            </a:r>
          </a:p>
        </p:txBody>
      </p:sp>
    </p:spTree>
    <p:extLst>
      <p:ext uri="{BB962C8B-B14F-4D97-AF65-F5344CB8AC3E}">
        <p14:creationId xmlns:p14="http://schemas.microsoft.com/office/powerpoint/2010/main" val="9663964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50858" y="530363"/>
            <a:ext cx="6118678" cy="5721074"/>
          </a:xfrm>
          <a:prstGeom prst="rect">
            <a:avLst/>
          </a:prstGeom>
        </p:spPr>
      </p:pic>
      <p:sp>
        <p:nvSpPr>
          <p:cNvPr id="3" name="TextBox 2"/>
          <p:cNvSpPr txBox="1"/>
          <p:nvPr/>
        </p:nvSpPr>
        <p:spPr>
          <a:xfrm>
            <a:off x="6096000" y="6371771"/>
            <a:ext cx="5791199" cy="369332"/>
          </a:xfrm>
          <a:prstGeom prst="rect">
            <a:avLst/>
          </a:prstGeom>
          <a:noFill/>
        </p:spPr>
        <p:txBody>
          <a:bodyPr wrap="square" rtlCol="0">
            <a:spAutoFit/>
          </a:bodyPr>
          <a:lstStyle/>
          <a:p>
            <a:r>
              <a:rPr lang="en-US" dirty="0" smtClean="0"/>
              <a:t>PER vs. location and distance for </a:t>
            </a:r>
            <a:r>
              <a:rPr lang="en-US" dirty="0" err="1" smtClean="0"/>
              <a:t>WiMAX</a:t>
            </a:r>
            <a:r>
              <a:rPr lang="en-US" dirty="0" smtClean="0"/>
              <a:t> downlink</a:t>
            </a:r>
            <a:endParaRPr lang="en-US" dirty="0"/>
          </a:p>
        </p:txBody>
      </p:sp>
      <p:sp>
        <p:nvSpPr>
          <p:cNvPr id="4" name="TextBox 3"/>
          <p:cNvSpPr txBox="1"/>
          <p:nvPr/>
        </p:nvSpPr>
        <p:spPr>
          <a:xfrm>
            <a:off x="0" y="39669"/>
            <a:ext cx="8534400" cy="461665"/>
          </a:xfrm>
          <a:prstGeom prst="rect">
            <a:avLst/>
          </a:prstGeom>
          <a:noFill/>
        </p:spPr>
        <p:txBody>
          <a:bodyPr wrap="square" rtlCol="0">
            <a:spAutoFit/>
          </a:bodyPr>
          <a:lstStyle/>
          <a:p>
            <a:r>
              <a:rPr lang="en-US" sz="1200" dirty="0" smtClean="0"/>
              <a:t>Reference </a:t>
            </a:r>
            <a:r>
              <a:rPr lang="en-US" sz="1200" dirty="0"/>
              <a:t>from: </a:t>
            </a:r>
            <a:r>
              <a:rPr lang="en-US" sz="1200" dirty="0" smtClean="0"/>
              <a:t>M. </a:t>
            </a:r>
            <a:r>
              <a:rPr lang="en-US" sz="1200" dirty="0"/>
              <a:t>Tran, </a:t>
            </a:r>
            <a:r>
              <a:rPr lang="en-US" sz="1200" dirty="0" smtClean="0"/>
              <a:t>G. </a:t>
            </a:r>
            <a:r>
              <a:rPr lang="en-US" sz="1200" dirty="0" err="1"/>
              <a:t>Zaggoulos</a:t>
            </a:r>
            <a:r>
              <a:rPr lang="en-US" sz="1200" dirty="0"/>
              <a:t>, </a:t>
            </a:r>
            <a:r>
              <a:rPr lang="en-US" sz="1200" dirty="0" smtClean="0"/>
              <a:t>A. </a:t>
            </a:r>
            <a:r>
              <a:rPr lang="en-US" sz="1200" dirty="0"/>
              <a:t>Nix and </a:t>
            </a:r>
            <a:r>
              <a:rPr lang="en-US" sz="1200" dirty="0" smtClean="0"/>
              <a:t>A. </a:t>
            </a:r>
            <a:r>
              <a:rPr lang="en-US" sz="1200" dirty="0" err="1" smtClean="0"/>
              <a:t>Doufexi</a:t>
            </a:r>
            <a:r>
              <a:rPr lang="en-US" sz="1200" dirty="0"/>
              <a:t>, “Mobile </a:t>
            </a:r>
            <a:r>
              <a:rPr lang="en-US" sz="1200" dirty="0" err="1"/>
              <a:t>WiMAX</a:t>
            </a:r>
            <a:r>
              <a:rPr lang="en-US" sz="1200" dirty="0"/>
              <a:t>: Performance Analysis and </a:t>
            </a:r>
          </a:p>
          <a:p>
            <a:r>
              <a:rPr lang="en-US" sz="1200" dirty="0"/>
              <a:t>Comparison with Experimental Results </a:t>
            </a:r>
            <a:r>
              <a:rPr lang="en-US" sz="1200" dirty="0" smtClean="0"/>
              <a:t>”, in </a:t>
            </a:r>
            <a:r>
              <a:rPr lang="en-US" sz="1200" i="1" dirty="0" smtClean="0"/>
              <a:t>Conf. Vehicle Technology</a:t>
            </a:r>
            <a:r>
              <a:rPr lang="en-US" sz="1200" dirty="0" smtClean="0"/>
              <a:t>, pp. 1 – 5, </a:t>
            </a:r>
            <a:r>
              <a:rPr lang="en-US" sz="1200" dirty="0"/>
              <a:t>21-24 Sept. 2008</a:t>
            </a:r>
            <a:r>
              <a:rPr lang="en-US" sz="1200" dirty="0" smtClean="0"/>
              <a:t> </a:t>
            </a:r>
            <a:endParaRPr lang="en-US" sz="1200" dirty="0"/>
          </a:p>
        </p:txBody>
      </p:sp>
      <p:sp>
        <p:nvSpPr>
          <p:cNvPr id="5" name="Rectangle 4"/>
          <p:cNvSpPr/>
          <p:nvPr/>
        </p:nvSpPr>
        <p:spPr>
          <a:xfrm>
            <a:off x="0" y="1098485"/>
            <a:ext cx="6096000" cy="3785652"/>
          </a:xfrm>
          <a:prstGeom prst="rect">
            <a:avLst/>
          </a:prstGeom>
        </p:spPr>
        <p:txBody>
          <a:bodyPr>
            <a:spAutoFit/>
          </a:bodyPr>
          <a:lstStyle/>
          <a:p>
            <a:pPr marL="342900" indent="-342900">
              <a:buFont typeface="+mj-lt"/>
              <a:buAutoNum type="arabicPeriod"/>
            </a:pPr>
            <a:r>
              <a:rPr lang="en-US" sz="1600" dirty="0">
                <a:latin typeface="TimesNewRoman"/>
              </a:rPr>
              <a:t>The propagation environment around the BS could </a:t>
            </a:r>
            <a:r>
              <a:rPr lang="en-US" sz="1600" dirty="0" smtClean="0">
                <a:latin typeface="TimesNewRoman"/>
              </a:rPr>
              <a:t>be classified </a:t>
            </a:r>
            <a:r>
              <a:rPr lang="en-US" sz="1600" dirty="0">
                <a:latin typeface="TimesNewRoman"/>
              </a:rPr>
              <a:t>as urban micro. It consisted mainly of large </a:t>
            </a:r>
            <a:r>
              <a:rPr lang="en-US" sz="1600" dirty="0" smtClean="0">
                <a:latin typeface="TimesNewRoman"/>
              </a:rPr>
              <a:t>office and </a:t>
            </a:r>
            <a:r>
              <a:rPr lang="en-US" sz="1600" dirty="0">
                <a:latin typeface="TimesNewRoman"/>
              </a:rPr>
              <a:t>industrial buildings (with heights ranging from 5m </a:t>
            </a:r>
            <a:r>
              <a:rPr lang="en-US" sz="1600" dirty="0" smtClean="0">
                <a:latin typeface="TimesNewRoman"/>
              </a:rPr>
              <a:t>to 30m</a:t>
            </a:r>
            <a:r>
              <a:rPr lang="en-US" sz="1600" dirty="0">
                <a:latin typeface="TimesNewRoman"/>
              </a:rPr>
              <a:t>). </a:t>
            </a:r>
            <a:endParaRPr lang="en-US" sz="1600" dirty="0" smtClean="0">
              <a:latin typeface="TimesNewRoman"/>
            </a:endParaRPr>
          </a:p>
          <a:p>
            <a:pPr marL="342900" indent="-342900">
              <a:buFont typeface="+mj-lt"/>
              <a:buAutoNum type="arabicPeriod"/>
            </a:pPr>
            <a:endParaRPr lang="en-US" sz="1600" dirty="0">
              <a:latin typeface="TimesNewRoman"/>
            </a:endParaRPr>
          </a:p>
          <a:p>
            <a:pPr marL="342900" indent="-342900">
              <a:buFont typeface="+mj-lt"/>
              <a:buAutoNum type="arabicPeriod"/>
            </a:pPr>
            <a:r>
              <a:rPr lang="en-US" sz="1600" dirty="0" smtClean="0">
                <a:latin typeface="TimesNewRoman"/>
              </a:rPr>
              <a:t>Several </a:t>
            </a:r>
            <a:r>
              <a:rPr lang="en-US" sz="1600" dirty="0">
                <a:latin typeface="TimesNewRoman"/>
              </a:rPr>
              <a:t>housing developments and a number of </a:t>
            </a:r>
            <a:r>
              <a:rPr lang="en-US" sz="1600" dirty="0" smtClean="0">
                <a:latin typeface="TimesNewRoman"/>
              </a:rPr>
              <a:t>open fields </a:t>
            </a:r>
            <a:r>
              <a:rPr lang="en-US" sz="1600" dirty="0">
                <a:latin typeface="TimesNewRoman"/>
              </a:rPr>
              <a:t>were located around 400m from the </a:t>
            </a:r>
            <a:r>
              <a:rPr lang="en-US" sz="1600" dirty="0" smtClean="0">
                <a:latin typeface="TimesNewRoman"/>
              </a:rPr>
              <a:t>BS. </a:t>
            </a:r>
          </a:p>
          <a:p>
            <a:pPr marL="342900" indent="-342900">
              <a:buFont typeface="+mj-lt"/>
              <a:buAutoNum type="arabicPeriod"/>
            </a:pPr>
            <a:endParaRPr lang="en-US" sz="1600" dirty="0">
              <a:latin typeface="TimesNewRoman"/>
            </a:endParaRPr>
          </a:p>
          <a:p>
            <a:pPr marL="342900" indent="-342900">
              <a:buFont typeface="+mj-lt"/>
              <a:buAutoNum type="arabicPeriod"/>
            </a:pPr>
            <a:r>
              <a:rPr lang="en-US" sz="1600" dirty="0" smtClean="0">
                <a:latin typeface="TimesNewRoman"/>
              </a:rPr>
              <a:t>The </a:t>
            </a:r>
            <a:r>
              <a:rPr lang="en-US" sz="1600" dirty="0">
                <a:latin typeface="TimesNewRoman"/>
              </a:rPr>
              <a:t>BS antenna was located </a:t>
            </a:r>
            <a:r>
              <a:rPr lang="en-US" sz="1600" dirty="0" smtClean="0">
                <a:latin typeface="TimesNewRoman"/>
              </a:rPr>
              <a:t>at the center </a:t>
            </a:r>
            <a:r>
              <a:rPr lang="en-US" sz="1600" dirty="0">
                <a:latin typeface="TimesNewRoman"/>
              </a:rPr>
              <a:t>of the circles shown</a:t>
            </a:r>
            <a:r>
              <a:rPr lang="en-US" sz="1600" dirty="0" smtClean="0">
                <a:latin typeface="TimesNewRoman"/>
              </a:rPr>
              <a:t>.</a:t>
            </a:r>
          </a:p>
          <a:p>
            <a:pPr marL="342900" indent="-342900">
              <a:buFont typeface="+mj-lt"/>
              <a:buAutoNum type="arabicPeriod"/>
            </a:pPr>
            <a:endParaRPr lang="en-US" sz="1600" dirty="0" smtClean="0">
              <a:latin typeface="TimesNewRoman"/>
            </a:endParaRPr>
          </a:p>
          <a:p>
            <a:pPr marL="342900" indent="-342900">
              <a:buFont typeface="+mj-lt"/>
              <a:buAutoNum type="arabicPeriod"/>
            </a:pPr>
            <a:r>
              <a:rPr lang="en-US" sz="1600" dirty="0" smtClean="0">
                <a:latin typeface="TimesNewRoman"/>
              </a:rPr>
              <a:t>This </a:t>
            </a:r>
            <a:r>
              <a:rPr lang="en-US" sz="1600" dirty="0">
                <a:latin typeface="TimesNewRoman"/>
              </a:rPr>
              <a:t>location was chosen due </a:t>
            </a:r>
            <a:r>
              <a:rPr lang="en-US" sz="1600" dirty="0" smtClean="0">
                <a:latin typeface="TimesNewRoman"/>
              </a:rPr>
              <a:t>to its </a:t>
            </a:r>
            <a:r>
              <a:rPr lang="en-US" sz="1600" dirty="0">
                <a:latin typeface="TimesNewRoman"/>
              </a:rPr>
              <a:t>close proximity to the rack of BS equipment. The outer </a:t>
            </a:r>
            <a:r>
              <a:rPr lang="en-US" sz="1600" dirty="0" smtClean="0">
                <a:latin typeface="TimesNewRoman"/>
              </a:rPr>
              <a:t>blue circle </a:t>
            </a:r>
            <a:r>
              <a:rPr lang="en-US" sz="1600" dirty="0">
                <a:latin typeface="TimesNewRoman"/>
              </a:rPr>
              <a:t>indicates a range of 400m from the base-station. </a:t>
            </a:r>
            <a:r>
              <a:rPr lang="en-US" sz="1600" dirty="0" smtClean="0">
                <a:latin typeface="TimesNewRoman"/>
              </a:rPr>
              <a:t>The inner </a:t>
            </a:r>
            <a:r>
              <a:rPr lang="en-US" sz="1600" dirty="0">
                <a:latin typeface="TimesNewRoman"/>
              </a:rPr>
              <a:t>red circle indicates a range of 260m from the </a:t>
            </a:r>
            <a:r>
              <a:rPr lang="en-US" sz="1600" dirty="0" smtClean="0">
                <a:latin typeface="TimesNewRoman"/>
              </a:rPr>
              <a:t>base station.</a:t>
            </a:r>
            <a:endParaRPr lang="en-US" sz="1600" dirty="0"/>
          </a:p>
        </p:txBody>
      </p:sp>
    </p:spTree>
    <p:extLst>
      <p:ext uri="{BB962C8B-B14F-4D97-AF65-F5344CB8AC3E}">
        <p14:creationId xmlns:p14="http://schemas.microsoft.com/office/powerpoint/2010/main" val="2091245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57668" y="285750"/>
            <a:ext cx="8911687" cy="685800"/>
          </a:xfrm>
        </p:spPr>
        <p:txBody>
          <a:bodyPr>
            <a:normAutofit/>
          </a:bodyPr>
          <a:lstStyle/>
          <a:p>
            <a:r>
              <a:rPr lang="en-US" sz="2800" dirty="0" smtClean="0"/>
              <a:t>Vehicle Tracing, </a:t>
            </a:r>
            <a:r>
              <a:rPr lang="en-US" sz="2800" dirty="0" err="1" smtClean="0"/>
              <a:t>WiMax</a:t>
            </a:r>
            <a:r>
              <a:rPr lang="en-US" sz="2800" dirty="0" smtClean="0"/>
              <a:t> and Internet of Thing(</a:t>
            </a:r>
            <a:r>
              <a:rPr lang="en-US" sz="2800" dirty="0" err="1" smtClean="0"/>
              <a:t>IoT</a:t>
            </a:r>
            <a:r>
              <a:rPr lang="en-US" sz="2800" dirty="0" smtClean="0"/>
              <a:t>) </a:t>
            </a:r>
            <a:endParaRPr lang="en-US" sz="2800" dirty="0"/>
          </a:p>
        </p:txBody>
      </p:sp>
      <p:sp>
        <p:nvSpPr>
          <p:cNvPr id="4" name="TextBox 3"/>
          <p:cNvSpPr txBox="1"/>
          <p:nvPr/>
        </p:nvSpPr>
        <p:spPr>
          <a:xfrm>
            <a:off x="6330062" y="6467445"/>
            <a:ext cx="5284006" cy="400110"/>
          </a:xfrm>
          <a:prstGeom prst="rect">
            <a:avLst/>
          </a:prstGeom>
          <a:noFill/>
        </p:spPr>
        <p:txBody>
          <a:bodyPr wrap="square" rtlCol="0">
            <a:spAutoFit/>
          </a:bodyPr>
          <a:lstStyle/>
          <a:p>
            <a:r>
              <a:rPr lang="en-US" sz="1000" dirty="0"/>
              <a:t>Reference from: http://www.dreamreport.net/reporting-as-a-service-raas-a-subset-of-software-as-a-service-saas-for-the-internet-of-things-iot/</a:t>
            </a:r>
          </a:p>
        </p:txBody>
      </p:sp>
      <p:pic>
        <p:nvPicPr>
          <p:cNvPr id="7" name="Picture 6"/>
          <p:cNvPicPr>
            <a:picLocks noChangeAspect="1"/>
          </p:cNvPicPr>
          <p:nvPr/>
        </p:nvPicPr>
        <p:blipFill>
          <a:blip r:embed="rId2"/>
          <a:stretch>
            <a:fillRect/>
          </a:stretch>
        </p:blipFill>
        <p:spPr>
          <a:xfrm>
            <a:off x="4715327" y="929133"/>
            <a:ext cx="2028825" cy="361950"/>
          </a:xfrm>
          <a:prstGeom prst="rect">
            <a:avLst/>
          </a:prstGeom>
        </p:spPr>
      </p:pic>
      <p:pic>
        <p:nvPicPr>
          <p:cNvPr id="8" name="Picture 7"/>
          <p:cNvPicPr>
            <a:picLocks noChangeAspect="1"/>
          </p:cNvPicPr>
          <p:nvPr/>
        </p:nvPicPr>
        <p:blipFill>
          <a:blip r:embed="rId3"/>
          <a:stretch>
            <a:fillRect/>
          </a:stretch>
        </p:blipFill>
        <p:spPr>
          <a:xfrm>
            <a:off x="1354137" y="1610617"/>
            <a:ext cx="1762125" cy="4410075"/>
          </a:xfrm>
          <a:prstGeom prst="rect">
            <a:avLst/>
          </a:prstGeom>
        </p:spPr>
      </p:pic>
      <p:pic>
        <p:nvPicPr>
          <p:cNvPr id="9" name="Picture 8"/>
          <p:cNvPicPr>
            <a:picLocks noChangeAspect="1"/>
          </p:cNvPicPr>
          <p:nvPr/>
        </p:nvPicPr>
        <p:blipFill>
          <a:blip r:embed="rId4"/>
          <a:stretch>
            <a:fillRect/>
          </a:stretch>
        </p:blipFill>
        <p:spPr>
          <a:xfrm>
            <a:off x="4691514" y="1350361"/>
            <a:ext cx="2781300" cy="1676400"/>
          </a:xfrm>
          <a:prstGeom prst="rect">
            <a:avLst/>
          </a:prstGeom>
        </p:spPr>
      </p:pic>
      <p:pic>
        <p:nvPicPr>
          <p:cNvPr id="10" name="Picture 9"/>
          <p:cNvPicPr>
            <a:picLocks noChangeAspect="1"/>
          </p:cNvPicPr>
          <p:nvPr/>
        </p:nvPicPr>
        <p:blipFill>
          <a:blip r:embed="rId5"/>
          <a:stretch>
            <a:fillRect/>
          </a:stretch>
        </p:blipFill>
        <p:spPr>
          <a:xfrm>
            <a:off x="8171090" y="3383401"/>
            <a:ext cx="2381250" cy="2581275"/>
          </a:xfrm>
          <a:prstGeom prst="rect">
            <a:avLst/>
          </a:prstGeom>
        </p:spPr>
      </p:pic>
      <p:pic>
        <p:nvPicPr>
          <p:cNvPr id="11" name="Picture 10"/>
          <p:cNvPicPr>
            <a:picLocks noChangeAspect="1"/>
          </p:cNvPicPr>
          <p:nvPr/>
        </p:nvPicPr>
        <p:blipFill>
          <a:blip r:embed="rId6"/>
          <a:stretch>
            <a:fillRect/>
          </a:stretch>
        </p:blipFill>
        <p:spPr>
          <a:xfrm>
            <a:off x="3348489" y="4267200"/>
            <a:ext cx="2733675" cy="2590800"/>
          </a:xfrm>
          <a:prstGeom prst="rect">
            <a:avLst/>
          </a:prstGeom>
        </p:spPr>
      </p:pic>
      <p:pic>
        <p:nvPicPr>
          <p:cNvPr id="12" name="Picture 11"/>
          <p:cNvPicPr>
            <a:picLocks noChangeAspect="1"/>
          </p:cNvPicPr>
          <p:nvPr/>
        </p:nvPicPr>
        <p:blipFill>
          <a:blip r:embed="rId7"/>
          <a:stretch>
            <a:fillRect/>
          </a:stretch>
        </p:blipFill>
        <p:spPr>
          <a:xfrm>
            <a:off x="6674188" y="3937477"/>
            <a:ext cx="904875" cy="809625"/>
          </a:xfrm>
          <a:prstGeom prst="rect">
            <a:avLst/>
          </a:prstGeom>
        </p:spPr>
      </p:pic>
      <p:pic>
        <p:nvPicPr>
          <p:cNvPr id="1028" name="Picture 4" descr="http://www.sii.org.il/sip_storage/FILES/5/123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68966" y="3135137"/>
            <a:ext cx="546957" cy="7292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www.sii.org.il/sip_storage/FILES/5/123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90202" y="3340371"/>
            <a:ext cx="546957" cy="7292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ttp://www.sii.org.il/sip_storage/FILES/5/123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3148" y="5293975"/>
            <a:ext cx="546957" cy="7292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ttp://www.sii.org.il/sip_storage/FILES/5/123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01109" y="2138615"/>
            <a:ext cx="546957" cy="72927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a:endCxn id="15" idx="1"/>
          </p:cNvCxnSpPr>
          <p:nvPr/>
        </p:nvCxnSpPr>
        <p:spPr>
          <a:xfrm>
            <a:off x="4586514" y="3499775"/>
            <a:ext cx="1003688" cy="2052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5" idx="3"/>
          </p:cNvCxnSpPr>
          <p:nvPr/>
        </p:nvCxnSpPr>
        <p:spPr>
          <a:xfrm flipV="1">
            <a:off x="6137159" y="2589275"/>
            <a:ext cx="2252098" cy="1115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7" idx="2"/>
            <a:endCxn id="16" idx="3"/>
          </p:cNvCxnSpPr>
          <p:nvPr/>
        </p:nvCxnSpPr>
        <p:spPr>
          <a:xfrm flipH="1">
            <a:off x="7400105" y="2867891"/>
            <a:ext cx="1374483" cy="27907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6" idx="1"/>
          </p:cNvCxnSpPr>
          <p:nvPr/>
        </p:nvCxnSpPr>
        <p:spPr>
          <a:xfrm flipH="1" flipV="1">
            <a:off x="6025307" y="4106805"/>
            <a:ext cx="827841" cy="1551808"/>
          </a:xfrm>
          <a:prstGeom prst="line">
            <a:avLst/>
          </a:prstGeom>
        </p:spPr>
        <p:style>
          <a:lnRef idx="1">
            <a:schemeClr val="accent1"/>
          </a:lnRef>
          <a:fillRef idx="0">
            <a:schemeClr val="accent1"/>
          </a:fillRef>
          <a:effectRef idx="0">
            <a:schemeClr val="accent1"/>
          </a:effectRef>
          <a:fontRef idx="minor">
            <a:schemeClr val="tx1"/>
          </a:fontRef>
        </p:style>
      </p:cxnSp>
      <p:sp>
        <p:nvSpPr>
          <p:cNvPr id="24" name="Oval 23"/>
          <p:cNvSpPr/>
          <p:nvPr/>
        </p:nvSpPr>
        <p:spPr>
          <a:xfrm rot="1788623">
            <a:off x="1074057" y="1291083"/>
            <a:ext cx="3617457" cy="28157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586514" y="929133"/>
            <a:ext cx="3199245" cy="3140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785759" y="2034824"/>
            <a:ext cx="2889000" cy="426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483635" y="4342289"/>
            <a:ext cx="3961537" cy="25157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478350" y="2589275"/>
            <a:ext cx="3437074" cy="34314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967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smtClean="0"/>
              <a:t>Thanks</a:t>
            </a:r>
            <a:endParaRPr lang="en-US" sz="66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2465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WiMAX</a:t>
            </a:r>
            <a:r>
              <a:rPr lang="en-US" dirty="0" smtClean="0"/>
              <a:t> ?</a:t>
            </a:r>
            <a:endParaRPr lang="en-US" dirty="0"/>
          </a:p>
        </p:txBody>
      </p:sp>
      <p:sp>
        <p:nvSpPr>
          <p:cNvPr id="3" name="Content Placeholder 2"/>
          <p:cNvSpPr>
            <a:spLocks noGrp="1"/>
          </p:cNvSpPr>
          <p:nvPr>
            <p:ph type="body" idx="1"/>
          </p:nvPr>
        </p:nvSpPr>
        <p:spPr>
          <a:xfrm>
            <a:off x="2589212" y="3530129"/>
            <a:ext cx="8915399" cy="1120248"/>
          </a:xfrm>
        </p:spPr>
        <p:txBody>
          <a:bodyPr>
            <a:normAutofit fontScale="92500" lnSpcReduction="20000"/>
          </a:bodyPr>
          <a:lstStyle/>
          <a:p>
            <a:r>
              <a:rPr lang="en-US" dirty="0" smtClean="0"/>
              <a:t>General Concepts</a:t>
            </a:r>
          </a:p>
          <a:p>
            <a:r>
              <a:rPr lang="en-US" dirty="0" smtClean="0"/>
              <a:t>End to End Architecture</a:t>
            </a:r>
          </a:p>
          <a:p>
            <a:r>
              <a:rPr lang="en-US" dirty="0" smtClean="0"/>
              <a:t>Technical Points and Prominent Features</a:t>
            </a:r>
          </a:p>
        </p:txBody>
      </p:sp>
    </p:spTree>
    <p:extLst>
      <p:ext uri="{BB962C8B-B14F-4D97-AF65-F5344CB8AC3E}">
        <p14:creationId xmlns:p14="http://schemas.microsoft.com/office/powerpoint/2010/main" val="3268564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Concepts</a:t>
            </a:r>
            <a:endParaRPr lang="en-US" dirty="0"/>
          </a:p>
        </p:txBody>
      </p:sp>
      <p:sp>
        <p:nvSpPr>
          <p:cNvPr id="3" name="Content Placeholder 2"/>
          <p:cNvSpPr>
            <a:spLocks noGrp="1"/>
          </p:cNvSpPr>
          <p:nvPr>
            <p:ph idx="1"/>
          </p:nvPr>
        </p:nvSpPr>
        <p:spPr>
          <a:xfrm>
            <a:off x="2093912" y="1538514"/>
            <a:ext cx="8915400" cy="4493986"/>
          </a:xfrm>
        </p:spPr>
        <p:txBody>
          <a:bodyPr>
            <a:normAutofit/>
          </a:bodyPr>
          <a:lstStyle/>
          <a:p>
            <a:r>
              <a:rPr lang="en-US" dirty="0" smtClean="0"/>
              <a:t>Acronym for </a:t>
            </a:r>
            <a:r>
              <a:rPr lang="en-US" dirty="0" smtClean="0">
                <a:solidFill>
                  <a:srgbClr val="FF0000"/>
                </a:solidFill>
              </a:rPr>
              <a:t>Worldwide</a:t>
            </a:r>
            <a:r>
              <a:rPr lang="en-US" dirty="0" smtClean="0"/>
              <a:t> </a:t>
            </a:r>
            <a:r>
              <a:rPr lang="en-US" dirty="0" smtClean="0">
                <a:solidFill>
                  <a:srgbClr val="FF0000"/>
                </a:solidFill>
              </a:rPr>
              <a:t>Interoperability</a:t>
            </a:r>
            <a:r>
              <a:rPr lang="en-US" dirty="0" smtClean="0"/>
              <a:t> for </a:t>
            </a:r>
            <a:r>
              <a:rPr lang="en-US" dirty="0" smtClean="0">
                <a:solidFill>
                  <a:srgbClr val="FF0000"/>
                </a:solidFill>
              </a:rPr>
              <a:t>Microwave Access</a:t>
            </a:r>
          </a:p>
          <a:p>
            <a:r>
              <a:rPr lang="en-US" dirty="0" smtClean="0"/>
              <a:t>Based on Wireless </a:t>
            </a:r>
            <a:r>
              <a:rPr lang="en-US" dirty="0" smtClean="0">
                <a:solidFill>
                  <a:srgbClr val="FF0000"/>
                </a:solidFill>
              </a:rPr>
              <a:t>Metropolitan Area Networks</a:t>
            </a:r>
            <a:r>
              <a:rPr lang="en-US" dirty="0" smtClean="0"/>
              <a:t>(MAN) technology</a:t>
            </a:r>
          </a:p>
          <a:p>
            <a:r>
              <a:rPr lang="en-US" dirty="0" smtClean="0"/>
              <a:t>A wireless technology optimized for the delivery of </a:t>
            </a:r>
            <a:r>
              <a:rPr lang="en-US" dirty="0" smtClean="0">
                <a:solidFill>
                  <a:srgbClr val="FF0000"/>
                </a:solidFill>
              </a:rPr>
              <a:t>IP centric </a:t>
            </a:r>
            <a:r>
              <a:rPr lang="en-US" dirty="0" smtClean="0"/>
              <a:t>services over a wide area</a:t>
            </a:r>
          </a:p>
          <a:p>
            <a:r>
              <a:rPr lang="en-US" dirty="0" smtClean="0"/>
              <a:t>A </a:t>
            </a:r>
            <a:r>
              <a:rPr lang="en-US" dirty="0" smtClean="0">
                <a:solidFill>
                  <a:srgbClr val="FF0000"/>
                </a:solidFill>
              </a:rPr>
              <a:t>scalable</a:t>
            </a:r>
            <a:r>
              <a:rPr lang="en-US" dirty="0" smtClean="0"/>
              <a:t> wireless platform for constructing </a:t>
            </a:r>
            <a:r>
              <a:rPr lang="en-US" dirty="0" smtClean="0">
                <a:solidFill>
                  <a:srgbClr val="FF0000"/>
                </a:solidFill>
              </a:rPr>
              <a:t>alternative</a:t>
            </a:r>
            <a:r>
              <a:rPr lang="en-US" dirty="0" smtClean="0"/>
              <a:t> </a:t>
            </a:r>
            <a:endParaRPr lang="en-US" dirty="0" smtClean="0"/>
          </a:p>
          <a:p>
            <a:r>
              <a:rPr lang="en-US" dirty="0" smtClean="0"/>
              <a:t>A </a:t>
            </a:r>
            <a:r>
              <a:rPr lang="en-US" dirty="0" smtClean="0"/>
              <a:t>certification that denotes interoperability of equipment built to the IEEE 802.16 or compatible standard. The IEEE Working Group develops standards that address two types of usage models:</a:t>
            </a:r>
          </a:p>
          <a:p>
            <a:pPr lvl="1"/>
            <a:r>
              <a:rPr lang="en-US" dirty="0" smtClean="0"/>
              <a:t>Fixed/Nomadic </a:t>
            </a:r>
            <a:r>
              <a:rPr lang="en-US" dirty="0" err="1" smtClean="0"/>
              <a:t>WiMAX</a:t>
            </a:r>
            <a:r>
              <a:rPr lang="en-US" dirty="0" smtClean="0"/>
              <a:t>   (IEEE 802.16d-2004)</a:t>
            </a:r>
          </a:p>
          <a:p>
            <a:pPr lvl="1"/>
            <a:r>
              <a:rPr lang="en-US" dirty="0" smtClean="0"/>
              <a:t>Mobile </a:t>
            </a:r>
            <a:r>
              <a:rPr lang="en-US" dirty="0" err="1" smtClean="0"/>
              <a:t>WiMAX</a:t>
            </a:r>
            <a:r>
              <a:rPr lang="en-US" dirty="0" smtClean="0"/>
              <a:t>                   (IEEE 802.16e-2005)</a:t>
            </a:r>
            <a:endParaRPr lang="en-US" dirty="0"/>
          </a:p>
        </p:txBody>
      </p:sp>
    </p:spTree>
    <p:extLst>
      <p:ext uri="{BB962C8B-B14F-4D97-AF65-F5344CB8AC3E}">
        <p14:creationId xmlns:p14="http://schemas.microsoft.com/office/powerpoint/2010/main" val="4090295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a:t>
            </a:r>
            <a:r>
              <a:rPr lang="en-US" dirty="0"/>
              <a:t>implementations </a:t>
            </a:r>
          </a:p>
        </p:txBody>
      </p:sp>
      <p:sp>
        <p:nvSpPr>
          <p:cNvPr id="3" name="Content Placeholder 2"/>
          <p:cNvSpPr>
            <a:spLocks noGrp="1"/>
          </p:cNvSpPr>
          <p:nvPr>
            <p:ph idx="1"/>
          </p:nvPr>
        </p:nvSpPr>
        <p:spPr/>
        <p:txBody>
          <a:bodyPr>
            <a:normAutofit/>
          </a:bodyPr>
          <a:lstStyle/>
          <a:p>
            <a:r>
              <a:rPr lang="en-US" sz="2400" dirty="0"/>
              <a:t>2.3 GHz in some countries in Asia like south Korea and Ghana in Africa, </a:t>
            </a:r>
            <a:endParaRPr lang="en-US" sz="2400" dirty="0" smtClean="0"/>
          </a:p>
          <a:p>
            <a:r>
              <a:rPr lang="en-US" sz="2400" dirty="0" smtClean="0"/>
              <a:t>2.5 </a:t>
            </a:r>
            <a:r>
              <a:rPr lang="en-US" sz="2400" dirty="0"/>
              <a:t>GHz is used in America and Zimbabwe in Asia , </a:t>
            </a:r>
            <a:endParaRPr lang="en-US" sz="2400" dirty="0" smtClean="0"/>
          </a:p>
          <a:p>
            <a:r>
              <a:rPr lang="en-US" sz="2400" dirty="0" smtClean="0"/>
              <a:t>3.5 </a:t>
            </a:r>
            <a:r>
              <a:rPr lang="en-US" sz="2400" dirty="0"/>
              <a:t>GHz ranges in Europe and Eastern </a:t>
            </a:r>
            <a:r>
              <a:rPr lang="en-US" sz="2400" dirty="0" smtClean="0"/>
              <a:t>Europe, </a:t>
            </a:r>
            <a:r>
              <a:rPr lang="en-US" sz="2400" dirty="0"/>
              <a:t>some </a:t>
            </a:r>
            <a:r>
              <a:rPr lang="en-US" sz="2400" dirty="0" smtClean="0"/>
              <a:t>countries </a:t>
            </a:r>
            <a:r>
              <a:rPr lang="en-US" sz="2400" dirty="0"/>
              <a:t>in Asia and Latin America. </a:t>
            </a:r>
            <a:endParaRPr lang="en-US" sz="2400" dirty="0" smtClean="0"/>
          </a:p>
          <a:p>
            <a:r>
              <a:rPr lang="en-US" sz="2400" dirty="0" smtClean="0"/>
              <a:t>And </a:t>
            </a:r>
            <a:r>
              <a:rPr lang="en-US" sz="2400" dirty="0"/>
              <a:t>Taiwan used 2.6 GHz.</a:t>
            </a:r>
          </a:p>
        </p:txBody>
      </p:sp>
    </p:spTree>
    <p:extLst>
      <p:ext uri="{BB962C8B-B14F-4D97-AF65-F5344CB8AC3E}">
        <p14:creationId xmlns:p14="http://schemas.microsoft.com/office/powerpoint/2010/main" val="1303484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WiMax</a:t>
            </a:r>
            <a:r>
              <a:rPr lang="en-US" dirty="0" smtClean="0"/>
              <a:t> in Norway?</a:t>
            </a:r>
            <a:endParaRPr lang="en-US" dirty="0"/>
          </a:p>
        </p:txBody>
      </p:sp>
      <p:sp>
        <p:nvSpPr>
          <p:cNvPr id="3" name="Content Placeholder 2"/>
          <p:cNvSpPr>
            <a:spLocks noGrp="1"/>
          </p:cNvSpPr>
          <p:nvPr>
            <p:ph idx="1"/>
          </p:nvPr>
        </p:nvSpPr>
        <p:spPr/>
        <p:txBody>
          <a:bodyPr>
            <a:normAutofit/>
          </a:bodyPr>
          <a:lstStyle/>
          <a:p>
            <a:r>
              <a:rPr lang="en-US" sz="2800" dirty="0" err="1" smtClean="0"/>
              <a:t>Hafslund</a:t>
            </a:r>
            <a:r>
              <a:rPr lang="en-US" sz="2800" dirty="0" smtClean="0"/>
              <a:t> </a:t>
            </a:r>
          </a:p>
          <a:p>
            <a:pPr lvl="1"/>
            <a:r>
              <a:rPr lang="en-US" sz="2400" dirty="0" smtClean="0"/>
              <a:t>operated </a:t>
            </a:r>
            <a:r>
              <a:rPr lang="en-US" sz="2400" dirty="0"/>
              <a:t>in </a:t>
            </a:r>
            <a:r>
              <a:rPr lang="en-US" sz="2400" dirty="0" err="1" smtClean="0"/>
              <a:t>ostfold</a:t>
            </a:r>
            <a:endParaRPr lang="en-US" sz="2400" dirty="0"/>
          </a:p>
          <a:p>
            <a:pPr lvl="1"/>
            <a:r>
              <a:rPr lang="en-US" sz="2400" dirty="0" smtClean="0"/>
              <a:t> </a:t>
            </a:r>
            <a:r>
              <a:rPr lang="en-US" sz="2400" dirty="0"/>
              <a:t>working in 2.6 GHz based in 802.16e (mobile </a:t>
            </a:r>
            <a:r>
              <a:rPr lang="en-US" sz="2400" dirty="0" err="1"/>
              <a:t>Wimax</a:t>
            </a:r>
            <a:r>
              <a:rPr lang="en-US" sz="2400" dirty="0"/>
              <a:t>) and the </a:t>
            </a:r>
            <a:r>
              <a:rPr lang="en-US" sz="2400" dirty="0" smtClean="0"/>
              <a:t>other</a:t>
            </a:r>
          </a:p>
          <a:p>
            <a:r>
              <a:rPr lang="en-US" sz="2800" dirty="0" smtClean="0"/>
              <a:t>Telenor </a:t>
            </a:r>
          </a:p>
          <a:p>
            <a:pPr lvl="1"/>
            <a:r>
              <a:rPr lang="en-US" sz="2400" dirty="0" smtClean="0"/>
              <a:t>operated </a:t>
            </a:r>
            <a:r>
              <a:rPr lang="en-US" sz="2400" dirty="0"/>
              <a:t>in </a:t>
            </a:r>
            <a:r>
              <a:rPr lang="en-US" sz="2400" dirty="0" err="1"/>
              <a:t>Trondelag</a:t>
            </a:r>
            <a:r>
              <a:rPr lang="en-US" sz="2400" dirty="0"/>
              <a:t> </a:t>
            </a:r>
            <a:r>
              <a:rPr lang="en-US" sz="2400" dirty="0" smtClean="0"/>
              <a:t>coast</a:t>
            </a:r>
          </a:p>
          <a:p>
            <a:pPr lvl="1"/>
            <a:r>
              <a:rPr lang="en-US" sz="2400" dirty="0" smtClean="0"/>
              <a:t>working </a:t>
            </a:r>
            <a:r>
              <a:rPr lang="en-US" sz="2400" dirty="0"/>
              <a:t>in 3.5 GHz based on 802.16 (stubborn </a:t>
            </a:r>
            <a:r>
              <a:rPr lang="en-US" sz="2400" dirty="0" err="1"/>
              <a:t>Wimax</a:t>
            </a:r>
            <a:r>
              <a:rPr lang="en-US" sz="2400" dirty="0"/>
              <a:t>)</a:t>
            </a:r>
          </a:p>
          <a:p>
            <a:endParaRPr lang="en-US" sz="2800" dirty="0"/>
          </a:p>
        </p:txBody>
      </p:sp>
    </p:spTree>
    <p:extLst>
      <p:ext uri="{BB962C8B-B14F-4D97-AF65-F5344CB8AC3E}">
        <p14:creationId xmlns:p14="http://schemas.microsoft.com/office/powerpoint/2010/main" val="1597605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a:t>
            </a:r>
            <a:r>
              <a:rPr lang="en-US" dirty="0" err="1" smtClean="0"/>
              <a:t>WiMAX</a:t>
            </a:r>
            <a:endParaRPr lang="en-US" dirty="0"/>
          </a:p>
        </p:txBody>
      </p:sp>
      <p:sp>
        <p:nvSpPr>
          <p:cNvPr id="3" name="Content Placeholder 2"/>
          <p:cNvSpPr>
            <a:spLocks noGrp="1"/>
          </p:cNvSpPr>
          <p:nvPr>
            <p:ph idx="1"/>
          </p:nvPr>
        </p:nvSpPr>
        <p:spPr>
          <a:xfrm>
            <a:off x="1941512" y="1520993"/>
            <a:ext cx="8915400" cy="4989094"/>
          </a:xfrm>
        </p:spPr>
        <p:txBody>
          <a:bodyPr>
            <a:normAutofit/>
          </a:bodyPr>
          <a:lstStyle/>
          <a:p>
            <a:r>
              <a:rPr lang="en-US" sz="2400" dirty="0" smtClean="0"/>
              <a:t>2001, first 802.16 standard</a:t>
            </a:r>
          </a:p>
          <a:p>
            <a:pPr lvl="1"/>
            <a:r>
              <a:rPr lang="en-US" sz="2000" dirty="0" smtClean="0"/>
              <a:t>Single-carrier (SC) modulation in the 10-66 GHz band </a:t>
            </a:r>
          </a:p>
          <a:p>
            <a:pPr lvl="1"/>
            <a:r>
              <a:rPr lang="en-US" sz="2000" dirty="0"/>
              <a:t>T</a:t>
            </a:r>
            <a:r>
              <a:rPr lang="en-US" sz="2000" dirty="0" smtClean="0"/>
              <a:t>argets Line-of-Sight (LOS) scenarios.</a:t>
            </a:r>
          </a:p>
          <a:p>
            <a:r>
              <a:rPr lang="en-US" sz="2400" dirty="0" smtClean="0"/>
              <a:t>2003, 802.16a amendment</a:t>
            </a:r>
          </a:p>
          <a:p>
            <a:pPr lvl="1"/>
            <a:r>
              <a:rPr lang="en-US" sz="2000" dirty="0" smtClean="0"/>
              <a:t>Support for non-LOS environment</a:t>
            </a:r>
            <a:endParaRPr lang="en-US" sz="2000" dirty="0"/>
          </a:p>
          <a:p>
            <a:pPr lvl="1"/>
            <a:r>
              <a:rPr lang="en-US" sz="2000" dirty="0" smtClean="0"/>
              <a:t>OFDM and OFDMA were introduced as options for the implementation of the PHY</a:t>
            </a:r>
          </a:p>
          <a:p>
            <a:r>
              <a:rPr lang="en-US" sz="2400" dirty="0" smtClean="0"/>
              <a:t>2004, 802.16d </a:t>
            </a:r>
          </a:p>
          <a:p>
            <a:pPr lvl="1"/>
            <a:r>
              <a:rPr lang="en-US" sz="2000" dirty="0" smtClean="0"/>
              <a:t>Followed 802.16c and superseded all previous 802.16 standards</a:t>
            </a:r>
          </a:p>
          <a:p>
            <a:r>
              <a:rPr lang="en-US" sz="2400" dirty="0" smtClean="0"/>
              <a:t>2005, 802.16e</a:t>
            </a:r>
          </a:p>
          <a:p>
            <a:pPr lvl="1"/>
            <a:r>
              <a:rPr lang="en-US" sz="2000" dirty="0" smtClean="0"/>
              <a:t>Mobile </a:t>
            </a:r>
            <a:r>
              <a:rPr lang="en-US" sz="2000" dirty="0" err="1" smtClean="0"/>
              <a:t>WiMAX</a:t>
            </a:r>
            <a:endParaRPr lang="en-US" sz="2000" dirty="0" smtClean="0"/>
          </a:p>
          <a:p>
            <a:pPr lvl="1"/>
            <a:endParaRPr lang="en-US" sz="2000" dirty="0"/>
          </a:p>
          <a:p>
            <a:pPr lvl="1"/>
            <a:endParaRPr lang="en-US" sz="2000" dirty="0" smtClean="0"/>
          </a:p>
          <a:p>
            <a:pPr marL="457200" lvl="1" indent="0">
              <a:buNone/>
            </a:pPr>
            <a:endParaRPr lang="en-US" sz="2000" dirty="0"/>
          </a:p>
        </p:txBody>
      </p:sp>
    </p:spTree>
    <p:extLst>
      <p:ext uri="{BB962C8B-B14F-4D97-AF65-F5344CB8AC3E}">
        <p14:creationId xmlns:p14="http://schemas.microsoft.com/office/powerpoint/2010/main" val="1528970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29859900"/>
              </p:ext>
            </p:extLst>
          </p:nvPr>
        </p:nvGraphicFramePr>
        <p:xfrm>
          <a:off x="812800" y="414866"/>
          <a:ext cx="10655300" cy="4214285"/>
        </p:xfrm>
        <a:graphic>
          <a:graphicData uri="http://schemas.openxmlformats.org/drawingml/2006/table">
            <a:tbl>
              <a:tblPr firstRow="1" bandRow="1">
                <a:tableStyleId>{0E3FDE45-AF77-4B5C-9715-49D594BDF05E}</a:tableStyleId>
              </a:tblPr>
              <a:tblGrid>
                <a:gridCol w="2131060"/>
                <a:gridCol w="2131060"/>
                <a:gridCol w="2131060"/>
                <a:gridCol w="2131060"/>
                <a:gridCol w="2131060"/>
              </a:tblGrid>
              <a:tr h="842857">
                <a:tc>
                  <a:txBody>
                    <a:bodyPr/>
                    <a:lstStyle/>
                    <a:p>
                      <a:endParaRPr lang="en-US" dirty="0"/>
                    </a:p>
                  </a:txBody>
                  <a:tcPr/>
                </a:tc>
                <a:tc>
                  <a:txBody>
                    <a:bodyPr/>
                    <a:lstStyle/>
                    <a:p>
                      <a:r>
                        <a:rPr lang="en-US" dirty="0" smtClean="0"/>
                        <a:t>802.16</a:t>
                      </a:r>
                      <a:endParaRPr lang="en-US" dirty="0"/>
                    </a:p>
                  </a:txBody>
                  <a:tcPr/>
                </a:tc>
                <a:tc>
                  <a:txBody>
                    <a:bodyPr/>
                    <a:lstStyle/>
                    <a:p>
                      <a:r>
                        <a:rPr lang="en-US" dirty="0" smtClean="0"/>
                        <a:t>802.16a</a:t>
                      </a:r>
                      <a:endParaRPr lang="en-US" dirty="0"/>
                    </a:p>
                  </a:txBody>
                  <a:tcPr/>
                </a:tc>
                <a:tc>
                  <a:txBody>
                    <a:bodyPr/>
                    <a:lstStyle/>
                    <a:p>
                      <a:r>
                        <a:rPr lang="en-US" dirty="0" smtClean="0"/>
                        <a:t>802.16-2004</a:t>
                      </a:r>
                      <a:endParaRPr lang="en-US" dirty="0"/>
                    </a:p>
                  </a:txBody>
                  <a:tcPr/>
                </a:tc>
                <a:tc>
                  <a:txBody>
                    <a:bodyPr/>
                    <a:lstStyle/>
                    <a:p>
                      <a:r>
                        <a:rPr lang="en-US" dirty="0" smtClean="0"/>
                        <a:t>802.16e</a:t>
                      </a:r>
                      <a:endParaRPr lang="en-US" dirty="0"/>
                    </a:p>
                  </a:txBody>
                  <a:tcPr/>
                </a:tc>
              </a:tr>
              <a:tr h="842857">
                <a:tc>
                  <a:txBody>
                    <a:bodyPr/>
                    <a:lstStyle/>
                    <a:p>
                      <a:r>
                        <a:rPr lang="en-US" dirty="0" smtClean="0"/>
                        <a:t>Frequency range</a:t>
                      </a:r>
                      <a:endParaRPr lang="en-US" dirty="0"/>
                    </a:p>
                  </a:txBody>
                  <a:tcPr/>
                </a:tc>
                <a:tc>
                  <a:txBody>
                    <a:bodyPr/>
                    <a:lstStyle/>
                    <a:p>
                      <a:r>
                        <a:rPr lang="en-US" dirty="0" smtClean="0"/>
                        <a:t>10-66Ghz</a:t>
                      </a:r>
                      <a:endParaRPr lang="en-US" dirty="0"/>
                    </a:p>
                  </a:txBody>
                  <a:tcPr/>
                </a:tc>
                <a:tc>
                  <a:txBody>
                    <a:bodyPr/>
                    <a:lstStyle/>
                    <a:p>
                      <a:r>
                        <a:rPr lang="en-US" dirty="0" smtClean="0"/>
                        <a:t>2-11Ghz</a:t>
                      </a:r>
                      <a:endParaRPr lang="en-US" dirty="0"/>
                    </a:p>
                  </a:txBody>
                  <a:tcPr/>
                </a:tc>
                <a:tc>
                  <a:txBody>
                    <a:bodyPr/>
                    <a:lstStyle/>
                    <a:p>
                      <a:r>
                        <a:rPr lang="en-US" dirty="0" smtClean="0"/>
                        <a:t>2-11Ghz, 10-66Ghz</a:t>
                      </a:r>
                      <a:endParaRPr lang="en-US" dirty="0"/>
                    </a:p>
                  </a:txBody>
                  <a:tcPr/>
                </a:tc>
                <a:tc>
                  <a:txBody>
                    <a:bodyPr/>
                    <a:lstStyle/>
                    <a:p>
                      <a:r>
                        <a:rPr lang="en-US" dirty="0" smtClean="0"/>
                        <a:t>2-6Ghz</a:t>
                      </a:r>
                      <a:endParaRPr lang="en-US" dirty="0"/>
                    </a:p>
                  </a:txBody>
                  <a:tcPr/>
                </a:tc>
              </a:tr>
              <a:tr h="842857">
                <a:tc>
                  <a:txBody>
                    <a:bodyPr/>
                    <a:lstStyle/>
                    <a:p>
                      <a:r>
                        <a:rPr lang="en-US" dirty="0" smtClean="0"/>
                        <a:t>Channel conditional</a:t>
                      </a:r>
                      <a:endParaRPr lang="en-US" dirty="0"/>
                    </a:p>
                  </a:txBody>
                  <a:tcPr/>
                </a:tc>
                <a:tc>
                  <a:txBody>
                    <a:bodyPr/>
                    <a:lstStyle/>
                    <a:p>
                      <a:r>
                        <a:rPr lang="en-US" dirty="0" smtClean="0"/>
                        <a:t>LOS</a:t>
                      </a:r>
                      <a:endParaRPr lang="en-US" dirty="0"/>
                    </a:p>
                  </a:txBody>
                  <a:tcPr/>
                </a:tc>
                <a:tc>
                  <a:txBody>
                    <a:bodyPr/>
                    <a:lstStyle/>
                    <a:p>
                      <a:r>
                        <a:rPr lang="en-US" dirty="0" smtClean="0"/>
                        <a:t>NLOS</a:t>
                      </a:r>
                      <a:endParaRPr lang="en-US" dirty="0"/>
                    </a:p>
                  </a:txBody>
                  <a:tcPr/>
                </a:tc>
                <a:tc>
                  <a:txBody>
                    <a:bodyPr/>
                    <a:lstStyle/>
                    <a:p>
                      <a:r>
                        <a:rPr lang="en-US" dirty="0" smtClean="0"/>
                        <a:t>NLOS</a:t>
                      </a:r>
                      <a:endParaRPr lang="en-US" dirty="0"/>
                    </a:p>
                  </a:txBody>
                  <a:tcPr/>
                </a:tc>
                <a:tc>
                  <a:txBody>
                    <a:bodyPr/>
                    <a:lstStyle/>
                    <a:p>
                      <a:r>
                        <a:rPr lang="en-US" dirty="0" smtClean="0"/>
                        <a:t>NLOS</a:t>
                      </a:r>
                      <a:endParaRPr lang="en-US" dirty="0"/>
                    </a:p>
                  </a:txBody>
                  <a:tcPr/>
                </a:tc>
              </a:tr>
              <a:tr h="842857">
                <a:tc>
                  <a:txBody>
                    <a:bodyPr/>
                    <a:lstStyle/>
                    <a:p>
                      <a:r>
                        <a:rPr lang="en-US" dirty="0" smtClean="0"/>
                        <a:t>Channel Bandwidth</a:t>
                      </a:r>
                      <a:endParaRPr lang="en-US" dirty="0"/>
                    </a:p>
                  </a:txBody>
                  <a:tcPr/>
                </a:tc>
                <a:tc>
                  <a:txBody>
                    <a:bodyPr/>
                    <a:lstStyle/>
                    <a:p>
                      <a:r>
                        <a:rPr lang="en-US" dirty="0" smtClean="0"/>
                        <a:t>20, 25 and 28 </a:t>
                      </a:r>
                      <a:r>
                        <a:rPr lang="en-US" dirty="0" err="1" smtClean="0"/>
                        <a:t>Mhz</a:t>
                      </a:r>
                      <a:endParaRPr lang="en-US" dirty="0"/>
                    </a:p>
                  </a:txBody>
                  <a:tcPr/>
                </a:tc>
                <a:tc>
                  <a:txBody>
                    <a:bodyPr/>
                    <a:lstStyle/>
                    <a:p>
                      <a:r>
                        <a:rPr lang="en-US" dirty="0" smtClean="0"/>
                        <a:t>1.25-28 </a:t>
                      </a:r>
                      <a:r>
                        <a:rPr lang="en-US" dirty="0" err="1" smtClean="0"/>
                        <a:t>Mhz</a:t>
                      </a:r>
                      <a:endParaRPr lang="en-US" dirty="0"/>
                    </a:p>
                  </a:txBody>
                  <a:tcPr/>
                </a:tc>
                <a:tc>
                  <a:txBody>
                    <a:bodyPr/>
                    <a:lstStyle/>
                    <a:p>
                      <a:r>
                        <a:rPr lang="en-US" dirty="0" smtClean="0"/>
                        <a:t>1.25-28 </a:t>
                      </a:r>
                      <a:r>
                        <a:rPr lang="en-US" dirty="0" err="1" smtClean="0"/>
                        <a:t>Mhz</a:t>
                      </a:r>
                      <a:endParaRPr lang="en-US" dirty="0"/>
                    </a:p>
                  </a:txBody>
                  <a:tcPr/>
                </a:tc>
                <a:tc>
                  <a:txBody>
                    <a:bodyPr/>
                    <a:lstStyle/>
                    <a:p>
                      <a:r>
                        <a:rPr lang="en-US" dirty="0" smtClean="0"/>
                        <a:t>1.25-20Mhz</a:t>
                      </a:r>
                      <a:endParaRPr lang="en-US" dirty="0"/>
                    </a:p>
                  </a:txBody>
                  <a:tcPr/>
                </a:tc>
              </a:tr>
              <a:tr h="842857">
                <a:tc>
                  <a:txBody>
                    <a:bodyPr/>
                    <a:lstStyle/>
                    <a:p>
                      <a:r>
                        <a:rPr lang="en-US" dirty="0" smtClean="0"/>
                        <a:t>Bit</a:t>
                      </a:r>
                      <a:r>
                        <a:rPr lang="en-US" baseline="0" dirty="0" smtClean="0"/>
                        <a:t> rate</a:t>
                      </a:r>
                      <a:endParaRPr lang="en-US" dirty="0"/>
                    </a:p>
                  </a:txBody>
                  <a:tcPr/>
                </a:tc>
                <a:tc>
                  <a:txBody>
                    <a:bodyPr/>
                    <a:lstStyle/>
                    <a:p>
                      <a:r>
                        <a:rPr lang="en-US" dirty="0" smtClean="0"/>
                        <a:t>32-134Mbps</a:t>
                      </a:r>
                      <a:endParaRPr lang="en-US" dirty="0"/>
                    </a:p>
                  </a:txBody>
                  <a:tcPr/>
                </a:tc>
                <a:tc>
                  <a:txBody>
                    <a:bodyPr/>
                    <a:lstStyle/>
                    <a:p>
                      <a:r>
                        <a:rPr lang="en-US" dirty="0" smtClean="0"/>
                        <a:t>Up to 75 Mbps</a:t>
                      </a:r>
                      <a:endParaRPr lang="en-US" dirty="0"/>
                    </a:p>
                  </a:txBody>
                  <a:tcPr/>
                </a:tc>
                <a:tc>
                  <a:txBody>
                    <a:bodyPr/>
                    <a:lstStyle/>
                    <a:p>
                      <a:r>
                        <a:rPr lang="en-US" dirty="0" smtClean="0"/>
                        <a:t>Up to 75 </a:t>
                      </a:r>
                      <a:r>
                        <a:rPr lang="en-US" dirty="0" err="1" smtClean="0"/>
                        <a:t>Mpbs</a:t>
                      </a:r>
                      <a:endParaRPr lang="en-US" dirty="0"/>
                    </a:p>
                  </a:txBody>
                  <a:tcPr/>
                </a:tc>
                <a:tc>
                  <a:txBody>
                    <a:bodyPr/>
                    <a:lstStyle/>
                    <a:p>
                      <a:r>
                        <a:rPr lang="en-US" dirty="0" smtClean="0"/>
                        <a:t>Up </a:t>
                      </a:r>
                      <a:r>
                        <a:rPr lang="en-US" dirty="0" err="1" smtClean="0"/>
                        <a:t>tp</a:t>
                      </a:r>
                      <a:r>
                        <a:rPr lang="en-US" dirty="0" smtClean="0"/>
                        <a:t> 15 Mbps</a:t>
                      </a:r>
                      <a:endParaRPr lang="en-US"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111935506"/>
              </p:ext>
            </p:extLst>
          </p:nvPr>
        </p:nvGraphicFramePr>
        <p:xfrm>
          <a:off x="817564" y="4743450"/>
          <a:ext cx="10650535" cy="1737360"/>
        </p:xfrm>
        <a:graphic>
          <a:graphicData uri="http://schemas.openxmlformats.org/drawingml/2006/table">
            <a:tbl>
              <a:tblPr firstRow="1" bandRow="1">
                <a:tableStyleId>{0E3FDE45-AF77-4B5C-9715-49D594BDF05E}</a:tableStyleId>
              </a:tblPr>
              <a:tblGrid>
                <a:gridCol w="2130107"/>
                <a:gridCol w="2130107"/>
                <a:gridCol w="2130107"/>
                <a:gridCol w="2130107"/>
                <a:gridCol w="2130107"/>
              </a:tblGrid>
              <a:tr h="839047">
                <a:tc>
                  <a:txBody>
                    <a:bodyPr/>
                    <a:lstStyle/>
                    <a:p>
                      <a:r>
                        <a:rPr lang="en-US" dirty="0" smtClean="0"/>
                        <a:t>Typical</a:t>
                      </a:r>
                      <a:r>
                        <a:rPr lang="en-US" baseline="0" dirty="0" smtClean="0"/>
                        <a:t> cell  radius</a:t>
                      </a:r>
                      <a:endParaRPr lang="en-US" dirty="0"/>
                    </a:p>
                  </a:txBody>
                  <a:tcPr/>
                </a:tc>
                <a:tc>
                  <a:txBody>
                    <a:bodyPr/>
                    <a:lstStyle/>
                    <a:p>
                      <a:r>
                        <a:rPr lang="en-US" dirty="0" smtClean="0"/>
                        <a:t>1-3 miles</a:t>
                      </a:r>
                      <a:endParaRPr lang="en-US" dirty="0"/>
                    </a:p>
                  </a:txBody>
                  <a:tcPr/>
                </a:tc>
                <a:tc>
                  <a:txBody>
                    <a:bodyPr/>
                    <a:lstStyle/>
                    <a:p>
                      <a:r>
                        <a:rPr lang="en-US" dirty="0" smtClean="0"/>
                        <a:t>Maximum range is 30 miles</a:t>
                      </a:r>
                      <a:r>
                        <a:rPr lang="en-US" baseline="0" dirty="0" smtClean="0"/>
                        <a:t> on the basis of antenna height, antenna gain, and transmit power</a:t>
                      </a:r>
                      <a:endParaRPr lang="en-US" dirty="0"/>
                    </a:p>
                  </a:txBody>
                  <a:tcPr/>
                </a:tc>
                <a:tc>
                  <a:txBody>
                    <a:bodyPr/>
                    <a:lstStyle/>
                    <a:p>
                      <a:r>
                        <a:rPr lang="en-US" dirty="0" smtClean="0"/>
                        <a:t>Maximum range is 30 miles</a:t>
                      </a:r>
                      <a:r>
                        <a:rPr lang="en-US" baseline="0" dirty="0" smtClean="0"/>
                        <a:t> on the basis of antenna height, antenna gain, and transmit power</a:t>
                      </a:r>
                      <a:endParaRPr lang="en-US" dirty="0"/>
                    </a:p>
                  </a:txBody>
                  <a:tcPr/>
                </a:tc>
                <a:tc>
                  <a:txBody>
                    <a:bodyPr/>
                    <a:lstStyle/>
                    <a:p>
                      <a:r>
                        <a:rPr lang="en-US" dirty="0" smtClean="0"/>
                        <a:t>1-3</a:t>
                      </a:r>
                      <a:r>
                        <a:rPr lang="en-US" baseline="0" dirty="0" smtClean="0"/>
                        <a:t> </a:t>
                      </a:r>
                      <a:r>
                        <a:rPr lang="en-US" baseline="0" dirty="0" err="1" smtClean="0"/>
                        <a:t>milse</a:t>
                      </a:r>
                      <a:endParaRPr lang="en-US" dirty="0"/>
                    </a:p>
                  </a:txBody>
                  <a:tcPr/>
                </a:tc>
              </a:tr>
            </a:tbl>
          </a:graphicData>
        </a:graphic>
      </p:graphicFrame>
      <p:sp>
        <p:nvSpPr>
          <p:cNvPr id="4" name="TextBox 3"/>
          <p:cNvSpPr txBox="1"/>
          <p:nvPr/>
        </p:nvSpPr>
        <p:spPr>
          <a:xfrm>
            <a:off x="266700" y="6488668"/>
            <a:ext cx="10077450" cy="338554"/>
          </a:xfrm>
          <a:prstGeom prst="rect">
            <a:avLst/>
          </a:prstGeom>
          <a:noFill/>
        </p:spPr>
        <p:txBody>
          <a:bodyPr wrap="square" rtlCol="0">
            <a:spAutoFit/>
          </a:bodyPr>
          <a:lstStyle/>
          <a:p>
            <a:r>
              <a:rPr lang="en-US" sz="1600" dirty="0" smtClean="0"/>
              <a:t>Reference from: S. </a:t>
            </a:r>
            <a:r>
              <a:rPr lang="en-US" sz="1600" dirty="0" err="1" smtClean="0"/>
              <a:t>Ahson</a:t>
            </a:r>
            <a:r>
              <a:rPr lang="en-US" sz="1600" dirty="0" smtClean="0"/>
              <a:t>, M. </a:t>
            </a:r>
            <a:r>
              <a:rPr lang="en-US" sz="1600" dirty="0" err="1" smtClean="0"/>
              <a:t>Ilyas</a:t>
            </a:r>
            <a:r>
              <a:rPr lang="en-US" sz="1600" dirty="0" smtClean="0"/>
              <a:t>, “</a:t>
            </a:r>
            <a:r>
              <a:rPr lang="en-US" sz="1600" dirty="0" err="1" smtClean="0"/>
              <a:t>WiMAX</a:t>
            </a:r>
            <a:r>
              <a:rPr lang="en-US" sz="1600" dirty="0" smtClean="0"/>
              <a:t>-- Application”,  Taylor &amp; Francis Group</a:t>
            </a:r>
            <a:endParaRPr lang="en-US" sz="1600" dirty="0"/>
          </a:p>
        </p:txBody>
      </p:sp>
    </p:spTree>
    <p:extLst>
      <p:ext uri="{BB962C8B-B14F-4D97-AF65-F5344CB8AC3E}">
        <p14:creationId xmlns:p14="http://schemas.microsoft.com/office/powerpoint/2010/main" val="3411194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3074" name="Picture 2" descr="http://www.airspan.com/wp-content/uploads/2010/09/solution_diagram_2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109" y="504991"/>
            <a:ext cx="9517520" cy="58215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02138" y="0"/>
            <a:ext cx="8911687" cy="371206"/>
          </a:xfrm>
        </p:spPr>
        <p:txBody>
          <a:bodyPr>
            <a:noAutofit/>
          </a:bodyPr>
          <a:lstStyle/>
          <a:p>
            <a:r>
              <a:rPr lang="en-US" sz="2000" dirty="0" smtClean="0"/>
              <a:t>End-to-End Architecture</a:t>
            </a:r>
            <a:endParaRPr lang="en-US" sz="2000" dirty="0"/>
          </a:p>
        </p:txBody>
      </p:sp>
      <p:sp>
        <p:nvSpPr>
          <p:cNvPr id="6" name="Rectangle 5"/>
          <p:cNvSpPr/>
          <p:nvPr/>
        </p:nvSpPr>
        <p:spPr>
          <a:xfrm>
            <a:off x="1005615" y="6302396"/>
            <a:ext cx="6654800" cy="430887"/>
          </a:xfrm>
          <a:prstGeom prst="rect">
            <a:avLst/>
          </a:prstGeom>
        </p:spPr>
        <p:txBody>
          <a:bodyPr wrap="square">
            <a:spAutoFit/>
          </a:bodyPr>
          <a:lstStyle/>
          <a:p>
            <a:r>
              <a:rPr lang="en-US" sz="1100" dirty="0">
                <a:solidFill>
                  <a:srgbClr val="FF0000"/>
                </a:solidFill>
              </a:rPr>
              <a:t>A</a:t>
            </a:r>
            <a:r>
              <a:rPr lang="en-US" sz="1100" dirty="0" smtClean="0">
                <a:solidFill>
                  <a:srgbClr val="FF0000"/>
                </a:solidFill>
              </a:rPr>
              <a:t> declaration from </a:t>
            </a:r>
            <a:r>
              <a:rPr lang="en-US" sz="1100" dirty="0" err="1" smtClean="0">
                <a:solidFill>
                  <a:srgbClr val="FF0000"/>
                </a:solidFill>
              </a:rPr>
              <a:t>Airspan</a:t>
            </a:r>
            <a:endParaRPr lang="en-US" sz="1100" dirty="0" smtClean="0">
              <a:solidFill>
                <a:srgbClr val="FF0000"/>
              </a:solidFill>
            </a:endParaRPr>
          </a:p>
          <a:p>
            <a:r>
              <a:rPr lang="en-US" sz="1100" dirty="0" smtClean="0">
                <a:solidFill>
                  <a:srgbClr val="FF0000"/>
                </a:solidFill>
              </a:rPr>
              <a:t>http</a:t>
            </a:r>
            <a:r>
              <a:rPr lang="en-US" sz="1100" dirty="0">
                <a:solidFill>
                  <a:srgbClr val="FF0000"/>
                </a:solidFill>
              </a:rPr>
              <a:t>://www.airspan.com/solutions/by-industry/frequency/2-5-ghz/</a:t>
            </a:r>
          </a:p>
        </p:txBody>
      </p:sp>
      <p:sp>
        <p:nvSpPr>
          <p:cNvPr id="3" name="Oval 2"/>
          <p:cNvSpPr/>
          <p:nvPr/>
        </p:nvSpPr>
        <p:spPr>
          <a:xfrm>
            <a:off x="543698" y="371207"/>
            <a:ext cx="5251622" cy="30577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rot="19235368">
            <a:off x="5365096" y="670070"/>
            <a:ext cx="1421704" cy="29529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20242155">
            <a:off x="5234797" y="1271363"/>
            <a:ext cx="4720281" cy="11330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837567">
            <a:off x="3177504" y="1856501"/>
            <a:ext cx="2137719" cy="40693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462584" y="2533135"/>
            <a:ext cx="2990335" cy="29903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213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P spid="9" grpId="0" animBg="1"/>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3445</TotalTime>
  <Words>2865</Words>
  <Application>Microsoft Office PowerPoint</Application>
  <PresentationFormat>Widescreen</PresentationFormat>
  <Paragraphs>284</Paragraphs>
  <Slides>22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TimesNewRoman</vt:lpstr>
      <vt:lpstr>Arial</vt:lpstr>
      <vt:lpstr>Calibri</vt:lpstr>
      <vt:lpstr>Century Gothic</vt:lpstr>
      <vt:lpstr>Wingdings 3</vt:lpstr>
      <vt:lpstr>Wisp</vt:lpstr>
      <vt:lpstr>WiMAX</vt:lpstr>
      <vt:lpstr>What will be discussed </vt:lpstr>
      <vt:lpstr>What is WiMAX ?</vt:lpstr>
      <vt:lpstr>General Concepts</vt:lpstr>
      <vt:lpstr>Commercial implementations </vt:lpstr>
      <vt:lpstr>WiMax in Norway?</vt:lpstr>
      <vt:lpstr>About WiMAX</vt:lpstr>
      <vt:lpstr>PowerPoint Presentation</vt:lpstr>
      <vt:lpstr>End-to-End Architecture</vt:lpstr>
      <vt:lpstr>Technical Points and Prominent Features</vt:lpstr>
      <vt:lpstr>Why WiMAX ?</vt:lpstr>
      <vt:lpstr>Questions </vt:lpstr>
      <vt:lpstr>WiMax and Wi-Fi</vt:lpstr>
      <vt:lpstr>Why Wi-Fi can’t move like 3G</vt:lpstr>
      <vt:lpstr>PowerPoint Presentation</vt:lpstr>
      <vt:lpstr>Why no 3G but another technique</vt:lpstr>
      <vt:lpstr>We need a techniques like Wi-MAX</vt:lpstr>
      <vt:lpstr>How is WiMAX</vt:lpstr>
      <vt:lpstr>PowerPoint Presentation</vt:lpstr>
      <vt:lpstr>PowerPoint Presentation</vt:lpstr>
      <vt:lpstr>Vehicle Tracing, WiMax and Internet of Thing(IoT) </vt:lpstr>
      <vt:lpstr>Thanks</vt:lpstr>
    </vt:vector>
  </TitlesOfParts>
  <Company>Gjovik University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Qihao Li</dc:creator>
  <cp:lastModifiedBy>Qihao Li</cp:lastModifiedBy>
  <cp:revision>98</cp:revision>
  <dcterms:created xsi:type="dcterms:W3CDTF">2014-09-18T13:03:23Z</dcterms:created>
  <dcterms:modified xsi:type="dcterms:W3CDTF">2014-10-17T06:26:30Z</dcterms:modified>
</cp:coreProperties>
</file>