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il, Stina" initials="KS" lastIdx="1" clrIdx="0">
    <p:extLst>
      <p:ext uri="{19B8F6BF-5375-455C-9EA6-DF929625EA0E}">
        <p15:presenceInfo xmlns:p15="http://schemas.microsoft.com/office/powerpoint/2012/main" userId="S-1-5-21-2133556540-745539851-91453608-11576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000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2581" autoAdjust="0"/>
  </p:normalViewPr>
  <p:slideViewPr>
    <p:cSldViewPr snapToGrid="0">
      <p:cViewPr varScale="1">
        <p:scale>
          <a:sx n="59" d="100"/>
          <a:sy n="59" d="100"/>
        </p:scale>
        <p:origin x="892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80D4-87C5-4E7D-9F09-975E98616884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58828-9425-479D-8D0D-05526F3804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48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359845" y="59879"/>
            <a:ext cx="2755075" cy="6030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76709" y="2130430"/>
            <a:ext cx="10000891" cy="1397777"/>
          </a:xfrm>
        </p:spPr>
        <p:txBody>
          <a:bodyPr anchor="b" anchorCtr="0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276709" y="3626329"/>
            <a:ext cx="10000891" cy="1351112"/>
          </a:xfrm>
          <a:prstGeom prst="rect">
            <a:avLst/>
          </a:prstGeom>
        </p:spPr>
        <p:txBody>
          <a:bodyPr lIns="0" rIns="0" anchor="b" anchorCtr="0">
            <a:normAutofit/>
          </a:bodyPr>
          <a:lstStyle>
            <a:lvl1pPr marL="0" indent="0" algn="l">
              <a:lnSpc>
                <a:spcPts val="1935"/>
              </a:lnSpc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 smtClean="0"/>
              <a:t>Klikk</a:t>
            </a:r>
            <a:r>
              <a:rPr lang="en-US" noProof="0" dirty="0" smtClean="0"/>
              <a:t> for å </a:t>
            </a:r>
            <a:r>
              <a:rPr lang="en-US" noProof="0" dirty="0" err="1" smtClean="0"/>
              <a:t>legge</a:t>
            </a:r>
            <a:r>
              <a:rPr lang="en-US" noProof="0" dirty="0" smtClean="0"/>
              <a:t> inn </a:t>
            </a:r>
            <a:r>
              <a:rPr lang="en-US" noProof="0" dirty="0" err="1" smtClean="0"/>
              <a:t>navn</a:t>
            </a:r>
            <a:r>
              <a:rPr lang="en-US" noProof="0" dirty="0" smtClean="0"/>
              <a:t> og </a:t>
            </a:r>
            <a:r>
              <a:rPr lang="en-US" noProof="0" dirty="0" err="1" smtClean="0"/>
              <a:t>avdeling</a:t>
            </a:r>
            <a:endParaRPr lang="en-US" noProof="0" dirty="0"/>
          </a:p>
        </p:txBody>
      </p:sp>
      <p:pic>
        <p:nvPicPr>
          <p:cNvPr id="9" name="Bild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36"/>
          <a:stretch/>
        </p:blipFill>
        <p:spPr>
          <a:xfrm>
            <a:off x="0" y="6249078"/>
            <a:ext cx="12192000" cy="608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51" y="662947"/>
            <a:ext cx="2917589" cy="315228"/>
          </a:xfrm>
          <a:prstGeom prst="rect">
            <a:avLst/>
          </a:prstGeom>
        </p:spPr>
      </p:pic>
      <p:sp>
        <p:nvSpPr>
          <p:cNvPr id="11" name="Right Triangle 1"/>
          <p:cNvSpPr/>
          <p:nvPr/>
        </p:nvSpPr>
        <p:spPr bwMode="auto">
          <a:xfrm rot="10800000">
            <a:off x="10972799" y="1584"/>
            <a:ext cx="839189" cy="1016371"/>
          </a:xfrm>
          <a:custGeom>
            <a:avLst/>
            <a:gdLst>
              <a:gd name="connsiteX0" fmla="*/ 0 w 1679352"/>
              <a:gd name="connsiteY0" fmla="*/ 2736304 h 2736304"/>
              <a:gd name="connsiteX1" fmla="*/ 0 w 1679352"/>
              <a:gd name="connsiteY1" fmla="*/ 0 h 2736304"/>
              <a:gd name="connsiteX2" fmla="*/ 1679352 w 1679352"/>
              <a:gd name="connsiteY2" fmla="*/ 2736304 h 2736304"/>
              <a:gd name="connsiteX3" fmla="*/ 0 w 1679352"/>
              <a:gd name="connsiteY3" fmla="*/ 2736304 h 2736304"/>
              <a:gd name="connsiteX0" fmla="*/ 1694468 w 1694468"/>
              <a:gd name="connsiteY0" fmla="*/ 2736304 h 2736304"/>
              <a:gd name="connsiteX1" fmla="*/ 1694468 w 1694468"/>
              <a:gd name="connsiteY1" fmla="*/ 0 h 2736304"/>
              <a:gd name="connsiteX2" fmla="*/ 0 w 1694468"/>
              <a:gd name="connsiteY2" fmla="*/ 2736304 h 2736304"/>
              <a:gd name="connsiteX3" fmla="*/ 1694468 w 1694468"/>
              <a:gd name="connsiteY3" fmla="*/ 2736304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468" h="2736304">
                <a:moveTo>
                  <a:pt x="1694468" y="2736304"/>
                </a:moveTo>
                <a:lnTo>
                  <a:pt x="1694468" y="0"/>
                </a:lnTo>
                <a:lnTo>
                  <a:pt x="0" y="2736304"/>
                </a:lnTo>
                <a:lnTo>
                  <a:pt x="1694468" y="2736304"/>
                </a:lnTo>
                <a:close/>
              </a:path>
            </a:pathLst>
          </a:custGeom>
          <a:solidFill>
            <a:srgbClr val="F4991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4200" b="0" i="0" u="none" strike="noStrike" cap="none" normalizeH="0" baseline="0"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" y="662950"/>
            <a:ext cx="641355" cy="8006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4007407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OG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6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95"/>
          <a:stretch/>
        </p:blipFill>
        <p:spPr>
          <a:xfrm>
            <a:off x="-11500" y="6240450"/>
            <a:ext cx="12218895" cy="61754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1815226" y="6332025"/>
            <a:ext cx="606809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 dirty="0">
              <a:ln>
                <a:noFill/>
              </a:ln>
            </a:endParaRPr>
          </a:p>
        </p:txBody>
      </p:sp>
      <p:sp>
        <p:nvSpPr>
          <p:cNvPr id="11" name="Plassholder for lysbildenummer 5"/>
          <p:cNvSpPr txBox="1">
            <a:spLocks/>
          </p:cNvSpPr>
          <p:nvPr/>
        </p:nvSpPr>
        <p:spPr>
          <a:xfrm>
            <a:off x="11620208" y="6250857"/>
            <a:ext cx="598689" cy="365125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z="788" smtClean="0"/>
              <a:pPr/>
              <a:t>‹#›</a:t>
            </a:fld>
            <a:endParaRPr lang="nb-NO" sz="788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600" y="1742536"/>
            <a:ext cx="10972800" cy="43296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1504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ulticonsult_faglan#11223E8.eps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2" y="6128312"/>
            <a:ext cx="12207393" cy="729688"/>
          </a:xfrm>
          <a:prstGeom prst="rect">
            <a:avLst/>
          </a:prstGeom>
        </p:spPr>
      </p:pic>
      <p:sp>
        <p:nvSpPr>
          <p:cNvPr id="13" name="Rounded Rectangle 10"/>
          <p:cNvSpPr/>
          <p:nvPr/>
        </p:nvSpPr>
        <p:spPr>
          <a:xfrm>
            <a:off x="11815226" y="6332025"/>
            <a:ext cx="606809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 dirty="0">
              <a:ln>
                <a:noFill/>
              </a:ln>
            </a:endParaRPr>
          </a:p>
        </p:txBody>
      </p:sp>
      <p:sp>
        <p:nvSpPr>
          <p:cNvPr id="14" name="Plassholder for lysbildenummer 5"/>
          <p:cNvSpPr txBox="1">
            <a:spLocks/>
          </p:cNvSpPr>
          <p:nvPr/>
        </p:nvSpPr>
        <p:spPr>
          <a:xfrm>
            <a:off x="11620208" y="6250857"/>
            <a:ext cx="598689" cy="365125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z="788" smtClean="0"/>
              <a:pPr/>
              <a:t>‹#›</a:t>
            </a:fld>
            <a:endParaRPr lang="nb-NO" sz="788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0"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602" y="1854200"/>
            <a:ext cx="5279367" cy="4211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1"/>
          </p:nvPr>
        </p:nvSpPr>
        <p:spPr>
          <a:xfrm>
            <a:off x="6290735" y="1860550"/>
            <a:ext cx="5279367" cy="4211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015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768416"/>
            <a:ext cx="5278968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>
                <a:latin typeface="+mn-lt"/>
              </a:defRPr>
            </a:lvl1pPr>
            <a:lvl2pPr marL="0" indent="0">
              <a:buNone/>
              <a:defRPr/>
            </a:lvl2pPr>
            <a:lvl3pPr marL="200025" indent="0">
              <a:buNone/>
              <a:defRPr/>
            </a:lvl3pPr>
            <a:lvl4pPr marL="401241" indent="0">
              <a:buNone/>
              <a:defRPr/>
            </a:lvl4pPr>
            <a:lvl5pPr marL="536972" indent="0">
              <a:buNone/>
              <a:defRPr/>
            </a:lvl5pPr>
          </a:lstStyle>
          <a:p>
            <a:pPr lvl="0"/>
            <a:r>
              <a:rPr lang="en-US" noProof="0" dirty="0" err="1" smtClean="0"/>
              <a:t>Klikk</a:t>
            </a:r>
            <a:r>
              <a:rPr lang="en-US" noProof="0" dirty="0" smtClean="0"/>
              <a:t> for heading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6290735" y="1768416"/>
            <a:ext cx="5281213" cy="4763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en-GB" noProof="0" dirty="0" err="1" smtClean="0"/>
              <a:t>Klikk</a:t>
            </a:r>
            <a:r>
              <a:rPr lang="en-GB" noProof="0" dirty="0" smtClean="0"/>
              <a:t> for heading</a:t>
            </a:r>
            <a:endParaRPr lang="en-GB" noProof="0" dirty="0"/>
          </a:p>
        </p:txBody>
      </p:sp>
      <p:pic>
        <p:nvPicPr>
          <p:cNvPr id="13" name="Bilde 12" descr="multiconsult_faglan#11223E8.eps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2" y="6128312"/>
            <a:ext cx="12207393" cy="729688"/>
          </a:xfrm>
          <a:prstGeom prst="rect">
            <a:avLst/>
          </a:prstGeom>
        </p:spPr>
      </p:pic>
      <p:sp>
        <p:nvSpPr>
          <p:cNvPr id="14" name="Rounded Rectangle 10"/>
          <p:cNvSpPr/>
          <p:nvPr/>
        </p:nvSpPr>
        <p:spPr>
          <a:xfrm>
            <a:off x="11815226" y="6332025"/>
            <a:ext cx="606809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 dirty="0">
              <a:ln>
                <a:noFill/>
              </a:ln>
            </a:endParaRPr>
          </a:p>
        </p:txBody>
      </p:sp>
      <p:sp>
        <p:nvSpPr>
          <p:cNvPr id="15" name="Plassholder for lysbildenummer 5"/>
          <p:cNvSpPr txBox="1">
            <a:spLocks/>
          </p:cNvSpPr>
          <p:nvPr/>
        </p:nvSpPr>
        <p:spPr>
          <a:xfrm>
            <a:off x="11620208" y="6250857"/>
            <a:ext cx="598689" cy="365125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z="788" smtClean="0"/>
              <a:pPr/>
              <a:t>‹#›</a:t>
            </a:fld>
            <a:endParaRPr lang="nb-NO" sz="788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0"/>
          </p:nvPr>
        </p:nvSpPr>
        <p:spPr>
          <a:xfrm>
            <a:off x="609602" y="2293938"/>
            <a:ext cx="5279367" cy="37719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15"/>
          </p:nvPr>
        </p:nvSpPr>
        <p:spPr>
          <a:xfrm>
            <a:off x="6290735" y="2293938"/>
            <a:ext cx="5279367" cy="37719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260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ÅBILDER OP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sz="quarter" idx="13"/>
          </p:nvPr>
        </p:nvSpPr>
        <p:spPr>
          <a:xfrm>
            <a:off x="8810448" y="2300190"/>
            <a:ext cx="2755585" cy="1744803"/>
          </a:xfrm>
          <a:prstGeom prst="rect">
            <a:avLst/>
          </a:prstGeom>
          <a:ln w="0">
            <a:noFill/>
          </a:ln>
          <a:effectLst>
            <a:outerShdw blurRad="292100" dist="139700" dir="2700000" algn="tl" rotWithShape="0">
              <a:prstClr val="black">
                <a:alpha val="7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lassholder for bilde 12"/>
          <p:cNvSpPr>
            <a:spLocks noGrp="1"/>
          </p:cNvSpPr>
          <p:nvPr>
            <p:ph type="pic" sz="quarter" idx="14"/>
          </p:nvPr>
        </p:nvSpPr>
        <p:spPr>
          <a:xfrm>
            <a:off x="8809610" y="4313211"/>
            <a:ext cx="2756423" cy="1745333"/>
          </a:xfrm>
          <a:prstGeom prst="rect">
            <a:avLst/>
          </a:prstGeom>
          <a:ln w="12700">
            <a:noFill/>
          </a:ln>
          <a:effectLst>
            <a:outerShdw blurRad="292100" dist="139700" dir="2700000" algn="tl" rotWithShape="0">
              <a:prstClr val="black">
                <a:alpha val="7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9" name="Bilde 8" descr="multiconsult_faglan#11223E8.eps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2" y="6128312"/>
            <a:ext cx="12207393" cy="729688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1815226" y="6332025"/>
            <a:ext cx="606809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 dirty="0">
              <a:ln>
                <a:noFill/>
              </a:ln>
            </a:endParaRPr>
          </a:p>
        </p:txBody>
      </p:sp>
      <p:sp>
        <p:nvSpPr>
          <p:cNvPr id="12" name="Plassholder for lysbildenummer 5"/>
          <p:cNvSpPr txBox="1">
            <a:spLocks/>
          </p:cNvSpPr>
          <p:nvPr/>
        </p:nvSpPr>
        <p:spPr>
          <a:xfrm>
            <a:off x="11620208" y="6250857"/>
            <a:ext cx="598689" cy="365125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z="788" smtClean="0"/>
              <a:pPr/>
              <a:t>‹#›</a:t>
            </a:fld>
            <a:endParaRPr lang="nb-NO" sz="788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609602" y="1854200"/>
            <a:ext cx="7832785" cy="421798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66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ÅBILDER N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621104" y="4561051"/>
            <a:ext cx="2219865" cy="1498409"/>
          </a:xfrm>
          <a:prstGeom prst="rect">
            <a:avLst/>
          </a:prstGeom>
          <a:ln w="12700">
            <a:noFill/>
          </a:ln>
          <a:effectLst>
            <a:outerShdw blurRad="292100" dist="139700" dir="2700000" sx="95000" sy="95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effectLst>
                  <a:outerShdw blurRad="292100" dist="1397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3147833" y="4556438"/>
            <a:ext cx="2226697" cy="1503020"/>
          </a:xfrm>
          <a:prstGeom prst="rect">
            <a:avLst/>
          </a:prstGeom>
          <a:ln w="12700">
            <a:noFill/>
          </a:ln>
          <a:effectLst>
            <a:outerShdw blurRad="292100" dist="139700" dir="2700000" sx="95000" sy="95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effectLst>
                  <a:outerShdw blurRad="292100" dist="1397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Plassholder for bilde 8"/>
          <p:cNvSpPr>
            <a:spLocks noGrp="1"/>
          </p:cNvSpPr>
          <p:nvPr>
            <p:ph type="pic" sz="quarter" idx="14"/>
          </p:nvPr>
        </p:nvSpPr>
        <p:spPr>
          <a:xfrm>
            <a:off x="5681394" y="4558033"/>
            <a:ext cx="2224337" cy="1501427"/>
          </a:xfrm>
          <a:prstGeom prst="rect">
            <a:avLst/>
          </a:prstGeom>
          <a:ln w="12700">
            <a:noFill/>
          </a:ln>
          <a:effectLst>
            <a:outerShdw blurRad="292100" dist="139700" dir="2700000" sx="95000" sy="95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effectLst>
                  <a:outerShdw blurRad="292100" dist="1397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Plassholder for bilde 8"/>
          <p:cNvSpPr>
            <a:spLocks noGrp="1"/>
          </p:cNvSpPr>
          <p:nvPr>
            <p:ph type="pic" sz="quarter" idx="15"/>
          </p:nvPr>
        </p:nvSpPr>
        <p:spPr>
          <a:xfrm>
            <a:off x="8212595" y="4553420"/>
            <a:ext cx="2231168" cy="1506038"/>
          </a:xfrm>
          <a:prstGeom prst="rect">
            <a:avLst/>
          </a:prstGeom>
          <a:ln w="12700">
            <a:noFill/>
          </a:ln>
          <a:effectLst>
            <a:outerShdw blurRad="292100" dist="139700" dir="2700000" sx="95000" sy="95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effectLst>
                  <a:outerShdw blurRad="292100" dist="1397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3" name="Bilde 12" descr="multiconsult_faglan#11223E8.eps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2" y="6128312"/>
            <a:ext cx="12207393" cy="729688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11815226" y="6332025"/>
            <a:ext cx="606809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 dirty="0">
              <a:ln>
                <a:noFill/>
              </a:ln>
            </a:endParaRPr>
          </a:p>
        </p:txBody>
      </p:sp>
      <p:sp>
        <p:nvSpPr>
          <p:cNvPr id="15" name="Plassholder for lysbildenummer 5"/>
          <p:cNvSpPr txBox="1">
            <a:spLocks/>
          </p:cNvSpPr>
          <p:nvPr/>
        </p:nvSpPr>
        <p:spPr>
          <a:xfrm>
            <a:off x="11620208" y="6250857"/>
            <a:ext cx="598689" cy="365125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z="788" smtClean="0"/>
              <a:pPr/>
              <a:t>‹#›</a:t>
            </a:fld>
            <a:endParaRPr lang="nb-NO" sz="788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10"/>
          </p:nvPr>
        </p:nvSpPr>
        <p:spPr>
          <a:xfrm>
            <a:off x="609600" y="1854200"/>
            <a:ext cx="10972800" cy="259703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06941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609600" y="1847850"/>
            <a:ext cx="10972800" cy="4217988"/>
          </a:xfrm>
          <a:prstGeom prst="rect">
            <a:avLst/>
          </a:prstGeom>
          <a:noFill/>
          <a:ln w="12700">
            <a:noFill/>
          </a:ln>
          <a:effectLst>
            <a:outerShdw blurRad="292100" dist="139700" dir="2700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noFill/>
                <a:effectLst>
                  <a:outerShdw blurRad="292100" dist="139700" dir="2700000" sx="95000" sy="95000" algn="ctr" rotWithShape="0">
                    <a:schemeClr val="tx1">
                      <a:alpha val="70000"/>
                    </a:scheme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6" name="Bilde 5" descr="multiconsult_faglan#11223E8.eps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2" y="6128312"/>
            <a:ext cx="12207393" cy="729688"/>
          </a:xfrm>
          <a:prstGeom prst="rect">
            <a:avLst/>
          </a:prstGeom>
        </p:spPr>
      </p:pic>
      <p:sp>
        <p:nvSpPr>
          <p:cNvPr id="8" name="Plassholder for lysbildenummer 5"/>
          <p:cNvSpPr txBox="1">
            <a:spLocks/>
          </p:cNvSpPr>
          <p:nvPr/>
        </p:nvSpPr>
        <p:spPr>
          <a:xfrm>
            <a:off x="11620208" y="6311239"/>
            <a:ext cx="598689" cy="365125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788" dirty="0"/>
          </a:p>
        </p:txBody>
      </p:sp>
      <p:sp>
        <p:nvSpPr>
          <p:cNvPr id="9" name="Rounded Rectangle 8"/>
          <p:cNvSpPr/>
          <p:nvPr/>
        </p:nvSpPr>
        <p:spPr>
          <a:xfrm>
            <a:off x="11815226" y="6332025"/>
            <a:ext cx="606809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 dirty="0">
              <a:ln>
                <a:noFill/>
              </a:ln>
            </a:endParaRPr>
          </a:p>
        </p:txBody>
      </p:sp>
      <p:sp>
        <p:nvSpPr>
          <p:cNvPr id="10" name="Plassholder for lysbildenummer 5"/>
          <p:cNvSpPr txBox="1">
            <a:spLocks/>
          </p:cNvSpPr>
          <p:nvPr/>
        </p:nvSpPr>
        <p:spPr>
          <a:xfrm>
            <a:off x="11620208" y="6250857"/>
            <a:ext cx="598689" cy="365125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z="788" smtClean="0"/>
              <a:pPr/>
              <a:t>‹#›</a:t>
            </a:fld>
            <a:endParaRPr lang="nb-NO" sz="788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tIns="0"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37722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9990666" y="6119028"/>
            <a:ext cx="1603828" cy="365125"/>
          </a:xfrm>
          <a:prstGeom prst="rect">
            <a:avLst/>
          </a:prstGeom>
        </p:spPr>
        <p:txBody>
          <a:bodyPr/>
          <a:lstStyle/>
          <a:p>
            <a:fld id="{EB7EFEB0-EB16-4E9C-9EE2-5AD5BBFAAD25}" type="slidenum">
              <a:rPr lang="nb-NO" smtClean="0"/>
              <a:t>‹#›</a:t>
            </a:fld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0" y="5867401"/>
            <a:ext cx="12192000" cy="105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noProof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3"/>
          </p:nvPr>
        </p:nvSpPr>
        <p:spPr>
          <a:xfrm>
            <a:off x="620184" y="819509"/>
            <a:ext cx="10974309" cy="5698768"/>
          </a:xfrm>
          <a:prstGeom prst="rect">
            <a:avLst/>
          </a:prstGeom>
          <a:ln w="12700">
            <a:noFill/>
          </a:ln>
          <a:effectLst>
            <a:outerShdw blurRad="292100" dist="139700" dir="2700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/>
            </a:lvl1pPr>
          </a:lstStyle>
          <a:p>
            <a:pPr marL="0" lvl="0" indent="0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230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754578"/>
            <a:ext cx="10972800" cy="841310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en-US" noProof="0" dirty="0" smtClean="0"/>
              <a:t>Click to edit </a:t>
            </a:r>
            <a:r>
              <a:rPr lang="en-US" noProof="0" dirty="0" err="1" smtClean="0"/>
              <a:t>tittelstil</a:t>
            </a:r>
            <a:r>
              <a:rPr lang="en-US" noProof="0" dirty="0" smtClean="0"/>
              <a:t> </a:t>
            </a:r>
            <a:br>
              <a:rPr lang="en-US" noProof="0" dirty="0" smtClean="0"/>
            </a:br>
            <a:r>
              <a:rPr lang="en-US" noProof="0" dirty="0" err="1" smtClean="0"/>
              <a:t>som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noen</a:t>
            </a:r>
            <a:r>
              <a:rPr lang="en-US" noProof="0" dirty="0" smtClean="0"/>
              <a:t> ganger </a:t>
            </a:r>
            <a:r>
              <a:rPr lang="en-US" noProof="0" dirty="0" err="1" smtClean="0"/>
              <a:t>kan</a:t>
            </a:r>
            <a:r>
              <a:rPr lang="en-US" noProof="0" dirty="0" smtClean="0"/>
              <a:t> </a:t>
            </a:r>
            <a:r>
              <a:rPr lang="en-US" noProof="0" dirty="0" err="1" smtClean="0"/>
              <a:t>gå</a:t>
            </a:r>
            <a:r>
              <a:rPr lang="en-US" noProof="0" dirty="0" smtClean="0"/>
              <a:t> over to </a:t>
            </a:r>
            <a:r>
              <a:rPr lang="en-US" noProof="0" dirty="0" err="1" smtClean="0"/>
              <a:t>linjer</a:t>
            </a:r>
            <a:endParaRPr lang="en-US" noProof="0" dirty="0"/>
          </a:p>
        </p:txBody>
      </p:sp>
      <p:sp>
        <p:nvSpPr>
          <p:cNvPr id="7" name="TextBox 6"/>
          <p:cNvSpPr txBox="1"/>
          <p:nvPr/>
        </p:nvSpPr>
        <p:spPr>
          <a:xfrm>
            <a:off x="8332969" y="286248"/>
            <a:ext cx="32494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b="0" noProof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multiconsult.no</a:t>
            </a:r>
            <a:endParaRPr lang="en-GB" sz="1050" b="0" noProof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699404"/>
            <a:ext cx="10972800" cy="437278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Right Triangle 1"/>
          <p:cNvSpPr/>
          <p:nvPr/>
        </p:nvSpPr>
        <p:spPr bwMode="auto">
          <a:xfrm rot="10800000">
            <a:off x="1" y="702822"/>
            <a:ext cx="490847" cy="594481"/>
          </a:xfrm>
          <a:custGeom>
            <a:avLst/>
            <a:gdLst>
              <a:gd name="connsiteX0" fmla="*/ 0 w 1679352"/>
              <a:gd name="connsiteY0" fmla="*/ 2736304 h 2736304"/>
              <a:gd name="connsiteX1" fmla="*/ 0 w 1679352"/>
              <a:gd name="connsiteY1" fmla="*/ 0 h 2736304"/>
              <a:gd name="connsiteX2" fmla="*/ 1679352 w 1679352"/>
              <a:gd name="connsiteY2" fmla="*/ 2736304 h 2736304"/>
              <a:gd name="connsiteX3" fmla="*/ 0 w 1679352"/>
              <a:gd name="connsiteY3" fmla="*/ 2736304 h 2736304"/>
              <a:gd name="connsiteX0" fmla="*/ 1694468 w 1694468"/>
              <a:gd name="connsiteY0" fmla="*/ 2736304 h 2736304"/>
              <a:gd name="connsiteX1" fmla="*/ 1694468 w 1694468"/>
              <a:gd name="connsiteY1" fmla="*/ 0 h 2736304"/>
              <a:gd name="connsiteX2" fmla="*/ 0 w 1694468"/>
              <a:gd name="connsiteY2" fmla="*/ 2736304 h 2736304"/>
              <a:gd name="connsiteX3" fmla="*/ 1694468 w 1694468"/>
              <a:gd name="connsiteY3" fmla="*/ 2736304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468" h="2736304">
                <a:moveTo>
                  <a:pt x="1694468" y="2736304"/>
                </a:moveTo>
                <a:lnTo>
                  <a:pt x="1694468" y="0"/>
                </a:lnTo>
                <a:lnTo>
                  <a:pt x="0" y="2736304"/>
                </a:lnTo>
                <a:lnTo>
                  <a:pt x="1694468" y="2736304"/>
                </a:lnTo>
                <a:close/>
              </a:path>
            </a:pathLst>
          </a:custGeom>
          <a:solidFill>
            <a:srgbClr val="F4991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4200" b="0" i="0" u="none" strike="noStrike" cap="none" normalizeH="0" baseline="0"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lnSpc>
          <a:spcPct val="80000"/>
        </a:lnSpc>
        <a:spcBef>
          <a:spcPct val="0"/>
        </a:spcBef>
        <a:buNone/>
        <a:defRPr sz="2400" b="1" kern="1200" spc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35000" indent="-135000" algn="l" defTabSz="342900" rtl="0" eaLnBrk="1" latinLnBrk="0" hangingPunct="1">
        <a:lnSpc>
          <a:spcPct val="100000"/>
        </a:lnSpc>
        <a:spcBef>
          <a:spcPts val="225"/>
        </a:spcBef>
        <a:spcAft>
          <a:spcPts val="0"/>
        </a:spcAft>
        <a:buClr>
          <a:srgbClr val="F4991E"/>
        </a:buClr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336947" indent="-202406" algn="l" defTabSz="342900" rtl="0" eaLnBrk="1" latinLnBrk="0" hangingPunct="1">
        <a:spcBef>
          <a:spcPts val="225"/>
        </a:spcBef>
        <a:buClr>
          <a:srgbClr val="F4991E"/>
        </a:buClr>
        <a:buFont typeface="Courier New" panose="02070309020205020404" pitchFamily="49" charset="0"/>
        <a:buChar char="­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472679" indent="-135731" algn="l" defTabSz="342900" rtl="0" eaLnBrk="1" latinLnBrk="0" hangingPunct="1">
        <a:spcBef>
          <a:spcPts val="225"/>
        </a:spcBef>
        <a:buClr>
          <a:srgbClr val="F4991E"/>
        </a:buClr>
        <a:buFont typeface="Wingdings" pitchFamily="2" charset="2"/>
        <a:buChar char="§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603647" indent="-134541" algn="l" defTabSz="342900" rtl="0" eaLnBrk="1" latinLnBrk="0" hangingPunct="1">
        <a:spcBef>
          <a:spcPts val="150"/>
        </a:spcBef>
        <a:buClr>
          <a:srgbClr val="F4991E"/>
        </a:buClr>
        <a:buFont typeface="Calibri" pitchFamily="34" charset="0"/>
        <a:buChar char="»"/>
        <a:defRPr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738188" indent="-134541" algn="l" defTabSz="342900" rtl="0" eaLnBrk="1" latinLnBrk="0" hangingPunct="1">
        <a:spcBef>
          <a:spcPts val="150"/>
        </a:spcBef>
        <a:buClr>
          <a:srgbClr val="F4991E"/>
        </a:buClr>
        <a:buFont typeface="Arial" pitchFamily="34" charset="0"/>
        <a:buChar char="•"/>
        <a:defRPr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096200" indent="-189000" algn="l" defTabSz="3429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tabLst/>
        <a:defRPr sz="105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2800" dirty="0" err="1" smtClean="0"/>
              <a:t>IoTSec</a:t>
            </a:r>
            <a:r>
              <a:rPr lang="nb-NO" sz="2800" dirty="0"/>
              <a:t>/</a:t>
            </a:r>
            <a:r>
              <a:rPr lang="nb-NO" sz="2800" dirty="0" err="1" smtClean="0"/>
              <a:t>SmartGrid</a:t>
            </a:r>
            <a:r>
              <a:rPr lang="nb-NO" sz="2800" dirty="0" smtClean="0"/>
              <a:t> Security Center – </a:t>
            </a:r>
            <a:r>
              <a:rPr lang="nb-NO" sz="2800" dirty="0" err="1" smtClean="0"/>
              <a:t>Getting</a:t>
            </a:r>
            <a:r>
              <a:rPr lang="nb-NO" sz="2800" dirty="0" smtClean="0"/>
              <a:t> an </a:t>
            </a:r>
            <a:r>
              <a:rPr lang="nb-NO" sz="2800" dirty="0" err="1" smtClean="0"/>
              <a:t>overview</a:t>
            </a:r>
            <a:endParaRPr lang="nb-NO" sz="2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Rune Winther</a:t>
            </a:r>
          </a:p>
          <a:p>
            <a:r>
              <a:rPr lang="nb-NO" sz="2000" dirty="0" smtClean="0"/>
              <a:t>Smart </a:t>
            </a:r>
            <a:r>
              <a:rPr lang="nb-NO" sz="2000" dirty="0" err="1" smtClean="0"/>
              <a:t>Innovation</a:t>
            </a:r>
            <a:r>
              <a:rPr lang="nb-NO" sz="2000" dirty="0" smtClean="0"/>
              <a:t> Norway/Multiconsult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5571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err="1" smtClean="0"/>
              <a:t>Comments</a:t>
            </a:r>
            <a:r>
              <a:rPr lang="nb-NO" dirty="0" smtClean="0"/>
              <a:t>/</a:t>
            </a:r>
            <a:r>
              <a:rPr lang="nb-NO" dirty="0" err="1" smtClean="0"/>
              <a:t>Discussion</a:t>
            </a:r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84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Who am 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Rune Winther</a:t>
            </a:r>
          </a:p>
          <a:p>
            <a:endParaRPr lang="en-GB" dirty="0" smtClean="0"/>
          </a:p>
          <a:p>
            <a:r>
              <a:rPr lang="en-GB" dirty="0" err="1" smtClean="0"/>
              <a:t>Dr.Scient</a:t>
            </a:r>
            <a:r>
              <a:rPr lang="en-GB" dirty="0" smtClean="0"/>
              <a:t>., </a:t>
            </a:r>
            <a:r>
              <a:rPr lang="en-GB" dirty="0" err="1" smtClean="0"/>
              <a:t>UiO</a:t>
            </a:r>
            <a:r>
              <a:rPr lang="en-GB" dirty="0" smtClean="0"/>
              <a:t> 1996, mathematical statistics, specialized in risk- and reliability analysis</a:t>
            </a:r>
          </a:p>
          <a:p>
            <a:endParaRPr lang="en-GB" dirty="0" smtClean="0"/>
          </a:p>
          <a:p>
            <a:r>
              <a:rPr lang="en-GB" dirty="0" smtClean="0"/>
              <a:t>Work experience</a:t>
            </a:r>
          </a:p>
          <a:p>
            <a:pPr lvl="1"/>
            <a:r>
              <a:rPr lang="en-GB" dirty="0" err="1" smtClean="0"/>
              <a:t>UiO</a:t>
            </a:r>
            <a:r>
              <a:rPr lang="en-GB" dirty="0" smtClean="0"/>
              <a:t> (PhD), </a:t>
            </a:r>
            <a:r>
              <a:rPr lang="en-GB" dirty="0" err="1" smtClean="0"/>
              <a:t>UiS</a:t>
            </a:r>
            <a:r>
              <a:rPr lang="en-GB" dirty="0" smtClean="0"/>
              <a:t>/</a:t>
            </a:r>
            <a:r>
              <a:rPr lang="en-GB" dirty="0" err="1" smtClean="0"/>
              <a:t>HiS</a:t>
            </a:r>
            <a:r>
              <a:rPr lang="en-GB" dirty="0" smtClean="0"/>
              <a:t> (associate prof.), </a:t>
            </a:r>
            <a:r>
              <a:rPr lang="en-GB" dirty="0" err="1" smtClean="0"/>
              <a:t>HiØ</a:t>
            </a:r>
            <a:r>
              <a:rPr lang="en-GB" dirty="0" smtClean="0"/>
              <a:t> (associate prof.), IFE (part time researcher), various consultancy/engineering companies</a:t>
            </a:r>
          </a:p>
          <a:p>
            <a:endParaRPr lang="en-GB" dirty="0" smtClean="0"/>
          </a:p>
          <a:p>
            <a:r>
              <a:rPr lang="en-GB" dirty="0" smtClean="0"/>
              <a:t>Main research area: Analysis, design and development of critical programmable systems</a:t>
            </a:r>
          </a:p>
          <a:p>
            <a:r>
              <a:rPr lang="en-GB" dirty="0" smtClean="0"/>
              <a:t>Consultancy: ICT, rail/transportation, industry, buildings, </a:t>
            </a:r>
            <a:r>
              <a:rPr lang="en-GB" dirty="0" err="1"/>
              <a:t>a</a:t>
            </a:r>
            <a:r>
              <a:rPr lang="en-GB" dirty="0" err="1" smtClean="0"/>
              <a:t>eropace</a:t>
            </a:r>
            <a:r>
              <a:rPr lang="en-GB" dirty="0" smtClean="0"/>
              <a:t>, telecom, </a:t>
            </a:r>
            <a:r>
              <a:rPr lang="en-GB" dirty="0"/>
              <a:t>c</a:t>
            </a:r>
            <a:r>
              <a:rPr lang="en-GB" dirty="0" smtClean="0"/>
              <a:t>ritical infrastructure, power supply systems, and more</a:t>
            </a:r>
          </a:p>
          <a:p>
            <a:endParaRPr lang="en-GB" dirty="0" smtClean="0"/>
          </a:p>
          <a:p>
            <a:r>
              <a:rPr lang="en-GB" dirty="0" smtClean="0"/>
              <a:t>Currently employed by </a:t>
            </a:r>
            <a:r>
              <a:rPr lang="en-GB" dirty="0" err="1" smtClean="0"/>
              <a:t>Multiconsult</a:t>
            </a:r>
            <a:r>
              <a:rPr lang="en-GB" dirty="0" smtClean="0"/>
              <a:t>, and hired 20% by Smart Innovation Norway to work with </a:t>
            </a:r>
            <a:r>
              <a:rPr lang="en-GB" dirty="0" smtClean="0"/>
              <a:t>SGSC</a:t>
            </a:r>
          </a:p>
          <a:p>
            <a:r>
              <a:rPr lang="en-GB" dirty="0" smtClean="0"/>
              <a:t>Part-time position at </a:t>
            </a:r>
            <a:r>
              <a:rPr lang="en-GB" dirty="0" err="1" smtClean="0"/>
              <a:t>Østfold</a:t>
            </a:r>
            <a:r>
              <a:rPr lang="en-GB" dirty="0" smtClean="0"/>
              <a:t> University College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29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task – And some of its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The task in short, according to the </a:t>
            </a:r>
            <a:r>
              <a:rPr lang="en-GB" b="1" dirty="0" err="1" smtClean="0"/>
              <a:t>IoTSec</a:t>
            </a:r>
            <a:r>
              <a:rPr lang="en-GB" b="1" dirty="0" smtClean="0"/>
              <a:t> web page:</a:t>
            </a:r>
          </a:p>
          <a:p>
            <a:r>
              <a:rPr lang="en-GB" dirty="0" smtClean="0"/>
              <a:t>To transfer the scientific results into an operational environment</a:t>
            </a:r>
          </a:p>
          <a:p>
            <a:endParaRPr lang="en-GB" dirty="0" smtClean="0"/>
          </a:p>
          <a:p>
            <a:r>
              <a:rPr lang="en-GB" dirty="0" smtClean="0"/>
              <a:t>Going deeper into WP-descriptions, it is clear that the ambitions for SGSC are high – and in many cases quite specific</a:t>
            </a:r>
          </a:p>
          <a:p>
            <a:endParaRPr lang="en-GB" dirty="0"/>
          </a:p>
          <a:p>
            <a:r>
              <a:rPr lang="en-GB" dirty="0" smtClean="0"/>
              <a:t>It is not obvious (</a:t>
            </a:r>
            <a:r>
              <a:rPr lang="en-GB" i="1" dirty="0" smtClean="0"/>
              <a:t>to me</a:t>
            </a:r>
            <a:r>
              <a:rPr lang="en-GB" dirty="0" smtClean="0"/>
              <a:t>) how the ongoing research is related to the goals of the SGSC</a:t>
            </a:r>
          </a:p>
          <a:p>
            <a:r>
              <a:rPr lang="en-GB" dirty="0" smtClean="0"/>
              <a:t>Hence:  (</a:t>
            </a:r>
            <a:r>
              <a:rPr lang="en-GB" i="1" dirty="0" smtClean="0"/>
              <a:t>I have</a:t>
            </a:r>
            <a:r>
              <a:rPr lang="en-GB" dirty="0" smtClean="0"/>
              <a:t>) a need to get an overview, </a:t>
            </a:r>
            <a:r>
              <a:rPr lang="en-GB" dirty="0" smtClean="0"/>
              <a:t>in order to relate </a:t>
            </a:r>
            <a:r>
              <a:rPr lang="en-GB" dirty="0" smtClean="0"/>
              <a:t>the research activities to an operational environment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49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way to get an overview – And a basis for the SGSC?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The most basic operational need is to </a:t>
            </a:r>
            <a:r>
              <a:rPr lang="en-GB" i="1" dirty="0" smtClean="0"/>
              <a:t>provide a means for </a:t>
            </a:r>
            <a:r>
              <a:rPr lang="en-GB" i="1" dirty="0" err="1"/>
              <a:t>SmartGrid</a:t>
            </a:r>
            <a:r>
              <a:rPr lang="en-GB" i="1" dirty="0"/>
              <a:t>/</a:t>
            </a:r>
            <a:r>
              <a:rPr lang="en-GB" i="1" dirty="0" err="1"/>
              <a:t>IoT</a:t>
            </a:r>
            <a:r>
              <a:rPr lang="en-GB" i="1" dirty="0"/>
              <a:t> </a:t>
            </a:r>
            <a:r>
              <a:rPr lang="en-GB" i="1" dirty="0" smtClean="0"/>
              <a:t>companies to document acceptable levels of security, privacy and dependability (SPD)</a:t>
            </a:r>
          </a:p>
          <a:p>
            <a:endParaRPr lang="en-GB" dirty="0"/>
          </a:p>
          <a:p>
            <a:r>
              <a:rPr lang="en-GB" dirty="0" smtClean="0"/>
              <a:t>Thus, a possible way to organize an overview of the research would be to describe how the results from the various research activities could be used to support the claim that a </a:t>
            </a:r>
            <a:r>
              <a:rPr lang="en-GB" i="1" dirty="0" err="1" smtClean="0"/>
              <a:t>SmartGrid</a:t>
            </a:r>
            <a:r>
              <a:rPr lang="en-GB" i="1" dirty="0" smtClean="0"/>
              <a:t>/</a:t>
            </a:r>
            <a:r>
              <a:rPr lang="en-GB" i="1" dirty="0" err="1" smtClean="0"/>
              <a:t>IoT</a:t>
            </a:r>
            <a:r>
              <a:rPr lang="en-GB" i="1" dirty="0" smtClean="0"/>
              <a:t> system has an adequate SPD-level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913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possible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To apply the principles from safety cases, dependability cases, assurance cases, etc.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 dependability case is</a:t>
            </a:r>
          </a:p>
          <a:p>
            <a:pPr marL="0" indent="0">
              <a:buNone/>
            </a:pPr>
            <a:r>
              <a:rPr lang="en-GB" i="1" dirty="0" smtClean="0"/>
              <a:t>a structured argument providing evidence that a system meets its specified dependability requirements.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en-GB" dirty="0" smtClean="0"/>
              <a:t>It is not a formal argument, in the sense of being a mathematical proof</a:t>
            </a:r>
          </a:p>
          <a:p>
            <a:r>
              <a:rPr lang="en-GB" dirty="0" smtClean="0"/>
              <a:t>Can be established using various notations and tools</a:t>
            </a:r>
          </a:p>
          <a:p>
            <a:pPr lvl="1"/>
            <a:r>
              <a:rPr lang="en-GB" dirty="0" smtClean="0"/>
              <a:t>CAE, GSN</a:t>
            </a:r>
          </a:p>
          <a:p>
            <a:pPr lvl="1"/>
            <a:r>
              <a:rPr lang="en-GB" dirty="0" smtClean="0"/>
              <a:t>ASCE (</a:t>
            </a:r>
            <a:r>
              <a:rPr lang="en-GB" dirty="0" err="1" smtClean="0"/>
              <a:t>Adelard</a:t>
            </a:r>
            <a:r>
              <a:rPr lang="en-GB" dirty="0" smtClean="0"/>
              <a:t>), NOR-STA (</a:t>
            </a:r>
            <a:r>
              <a:rPr lang="en-GB" dirty="0" err="1" smtClean="0"/>
              <a:t>Argevide</a:t>
            </a:r>
            <a:r>
              <a:rPr lang="en-GB" dirty="0"/>
              <a:t>)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principle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1830" y="876682"/>
            <a:ext cx="7097484" cy="58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start </a:t>
            </a:r>
            <a:r>
              <a:rPr lang="nb-NO" dirty="0" err="1" smtClean="0"/>
              <a:t>of</a:t>
            </a:r>
            <a:r>
              <a:rPr lang="nb-NO" dirty="0" smtClean="0"/>
              <a:t> an SPD-case?</a:t>
            </a:r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56970"/>
            <a:ext cx="11297530" cy="66283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97971" y="4343400"/>
            <a:ext cx="12453257" cy="2634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-21773" y="1371600"/>
            <a:ext cx="12453257" cy="5758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02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IoTSec</a:t>
            </a:r>
            <a:r>
              <a:rPr lang="en-GB" dirty="0" smtClean="0"/>
              <a:t> project can’t be expected to address the complete </a:t>
            </a:r>
            <a:r>
              <a:rPr lang="en-GB" dirty="0" smtClean="0"/>
              <a:t>SPD-case</a:t>
            </a:r>
          </a:p>
          <a:p>
            <a:r>
              <a:rPr lang="en-GB" dirty="0" smtClean="0"/>
              <a:t>Nor can all </a:t>
            </a:r>
            <a:r>
              <a:rPr lang="en-GB" dirty="0" err="1" smtClean="0"/>
              <a:t>IoTSec</a:t>
            </a:r>
            <a:r>
              <a:rPr lang="en-GB" dirty="0" smtClean="0"/>
              <a:t> activities be expected to be applicable in an operational setting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By relating research results/goals to the various sub-claims of the SPD-case we could get a better overview of how </a:t>
            </a:r>
            <a:r>
              <a:rPr lang="en-GB" dirty="0" err="1" smtClean="0"/>
              <a:t>IoTSec</a:t>
            </a:r>
            <a:r>
              <a:rPr lang="en-GB" dirty="0" smtClean="0"/>
              <a:t> research fits in with the goal of the SGSC</a:t>
            </a:r>
          </a:p>
          <a:p>
            <a:endParaRPr lang="en-GB" dirty="0" smtClean="0"/>
          </a:p>
          <a:p>
            <a:r>
              <a:rPr lang="en-GB" dirty="0" smtClean="0"/>
              <a:t>It would be beneficial to the SGSC if we </a:t>
            </a:r>
            <a:r>
              <a:rPr lang="en-GB" dirty="0" smtClean="0"/>
              <a:t>indicate which </a:t>
            </a:r>
            <a:r>
              <a:rPr lang="en-GB" i="1" dirty="0" smtClean="0"/>
              <a:t>existing</a:t>
            </a:r>
            <a:r>
              <a:rPr lang="en-GB" dirty="0" smtClean="0"/>
              <a:t> methods that fit in as well</a:t>
            </a:r>
          </a:p>
          <a:p>
            <a:pPr lvl="1"/>
            <a:r>
              <a:rPr lang="en-GB" dirty="0" smtClean="0"/>
              <a:t>Because an operational SGSC wouldn’t only use results from </a:t>
            </a:r>
            <a:r>
              <a:rPr lang="en-GB" dirty="0" err="1" smtClean="0"/>
              <a:t>IoTSec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00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we need to do, and what would be the gain?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To be done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Develop an SPD-case</a:t>
            </a:r>
          </a:p>
          <a:p>
            <a:pPr marL="852029" lvl="2" indent="-514350"/>
            <a:r>
              <a:rPr lang="en-GB" sz="2000" dirty="0" smtClean="0"/>
              <a:t>Dependability case patterns are available as a starting </a:t>
            </a:r>
            <a:r>
              <a:rPr lang="en-GB" sz="2000" dirty="0" smtClean="0"/>
              <a:t>point</a:t>
            </a:r>
          </a:p>
          <a:p>
            <a:pPr marL="852029" lvl="2" indent="-514350"/>
            <a:r>
              <a:rPr lang="en-GB" sz="2000" dirty="0" smtClean="0"/>
              <a:t>Done by me, with support from others</a:t>
            </a:r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Relate the </a:t>
            </a:r>
            <a:r>
              <a:rPr lang="en-GB" dirty="0" err="1" smtClean="0"/>
              <a:t>IoTSec</a:t>
            </a:r>
            <a:r>
              <a:rPr lang="en-GB" dirty="0" smtClean="0"/>
              <a:t> research activities to the </a:t>
            </a:r>
            <a:r>
              <a:rPr lang="en-GB" dirty="0" smtClean="0"/>
              <a:t>SPD-case</a:t>
            </a:r>
          </a:p>
          <a:p>
            <a:pPr marL="852029" lvl="2" indent="-514350"/>
            <a:r>
              <a:rPr lang="en-GB" sz="2000" dirty="0"/>
              <a:t>Workshop?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gain</a:t>
            </a:r>
          </a:p>
          <a:p>
            <a:r>
              <a:rPr lang="en-GB" dirty="0" smtClean="0"/>
              <a:t>We will know which (and </a:t>
            </a:r>
            <a:r>
              <a:rPr lang="en-GB" dirty="0" smtClean="0"/>
              <a:t>how!) </a:t>
            </a:r>
            <a:r>
              <a:rPr lang="en-GB" dirty="0" smtClean="0"/>
              <a:t>research results/goals of </a:t>
            </a:r>
            <a:r>
              <a:rPr lang="en-GB" dirty="0" err="1" smtClean="0"/>
              <a:t>IoTSec</a:t>
            </a:r>
            <a:r>
              <a:rPr lang="en-GB" dirty="0" smtClean="0"/>
              <a:t> are relevant for SGSC</a:t>
            </a:r>
          </a:p>
          <a:p>
            <a:r>
              <a:rPr lang="en-GB" dirty="0" smtClean="0"/>
              <a:t>We will identify what is lacking to achieve complete coverage of the SPD-case</a:t>
            </a:r>
          </a:p>
          <a:p>
            <a:pPr lvl="1"/>
            <a:r>
              <a:rPr lang="en-GB" dirty="0" smtClean="0"/>
              <a:t>Basis for future </a:t>
            </a:r>
            <a:r>
              <a:rPr lang="en-GB" dirty="0" smtClean="0"/>
              <a:t>research activities?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4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Powr2">
  <a:themeElements>
    <a:clrScheme name="Egendefinert 4">
      <a:dk1>
        <a:srgbClr val="3C3C3B"/>
      </a:dk1>
      <a:lt1>
        <a:sysClr val="window" lastClr="FFFFFF"/>
      </a:lt1>
      <a:dk2>
        <a:srgbClr val="8D8E8D"/>
      </a:dk2>
      <a:lt2>
        <a:srgbClr val="EEECE1"/>
      </a:lt2>
      <a:accent1>
        <a:srgbClr val="8D8E8D"/>
      </a:accent1>
      <a:accent2>
        <a:srgbClr val="F7AD20"/>
      </a:accent2>
      <a:accent3>
        <a:srgbClr val="212121"/>
      </a:accent3>
      <a:accent4>
        <a:srgbClr val="B3B3B3"/>
      </a:accent4>
      <a:accent5>
        <a:srgbClr val="008AD4"/>
      </a:accent5>
      <a:accent6>
        <a:srgbClr val="78BCD6"/>
      </a:accent6>
      <a:hlink>
        <a:srgbClr val="F7AD20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HM-005 Mal - PowerPoint Presentasjon - Engelsk.pot</Template>
  <TotalTime>2182</TotalTime>
  <Words>538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Gill Sans</vt:lpstr>
      <vt:lpstr>Wingdings</vt:lpstr>
      <vt:lpstr>ヒラギノ角ゴ ProN W3</vt:lpstr>
      <vt:lpstr>MCPowr2</vt:lpstr>
      <vt:lpstr>IoTSec/SmartGrid Security Center – Getting an overview</vt:lpstr>
      <vt:lpstr>Who am I?</vt:lpstr>
      <vt:lpstr>The task – And some of its challenges</vt:lpstr>
      <vt:lpstr>A way to get an overview – And a basis for the SGSC?</vt:lpstr>
      <vt:lpstr>A possible approach</vt:lpstr>
      <vt:lpstr>The principle</vt:lpstr>
      <vt:lpstr>The start of an SPD-case?</vt:lpstr>
      <vt:lpstr>Comments</vt:lpstr>
      <vt:lpstr>What would we need to do, and what would be the gain?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Winther, Rune</dc:creator>
  <cp:lastModifiedBy>Winther, Rune</cp:lastModifiedBy>
  <cp:revision>410</cp:revision>
  <dcterms:created xsi:type="dcterms:W3CDTF">2014-05-28T11:55:20Z</dcterms:created>
  <dcterms:modified xsi:type="dcterms:W3CDTF">2018-03-06T07:09:23Z</dcterms:modified>
</cp:coreProperties>
</file>